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9" r:id="rId3"/>
    <p:sldId id="274" r:id="rId4"/>
    <p:sldId id="277" r:id="rId5"/>
    <p:sldId id="293" r:id="rId6"/>
    <p:sldId id="288" r:id="rId7"/>
    <p:sldId id="297" r:id="rId8"/>
    <p:sldId id="279" r:id="rId9"/>
    <p:sldId id="280" r:id="rId10"/>
    <p:sldId id="292" r:id="rId11"/>
    <p:sldId id="296" r:id="rId12"/>
    <p:sldId id="294" r:id="rId13"/>
    <p:sldId id="290" r:id="rId14"/>
    <p:sldId id="291" r:id="rId15"/>
    <p:sldId id="278" r:id="rId16"/>
    <p:sldId id="275" r:id="rId17"/>
    <p:sldId id="276" r:id="rId18"/>
    <p:sldId id="295" r:id="rId19"/>
    <p:sldId id="287" r:id="rId20"/>
    <p:sldId id="285" r:id="rId21"/>
    <p:sldId id="284" r:id="rId22"/>
    <p:sldId id="289" r:id="rId23"/>
    <p:sldId id="26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3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3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Residential overwintering jobs August 1</a:t>
            </a:r>
            <a:r>
              <a:rPr lang="en-US" baseline="30000" dirty="0" smtClean="0"/>
              <a:t>st</a:t>
            </a:r>
            <a:r>
              <a:rPr lang="en-US" dirty="0" smtClean="0"/>
              <a:t> – October 31st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71</c:v>
                </c:pt>
                <c:pt idx="1">
                  <c:v>151</c:v>
                </c:pt>
                <c:pt idx="2">
                  <c:v>137</c:v>
                </c:pt>
                <c:pt idx="3">
                  <c:v>388</c:v>
                </c:pt>
                <c:pt idx="4">
                  <c:v>368</c:v>
                </c:pt>
                <c:pt idx="5">
                  <c:v>383</c:v>
                </c:pt>
                <c:pt idx="6">
                  <c:v>360</c:v>
                </c:pt>
                <c:pt idx="7">
                  <c:v>329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54336"/>
        <c:axId val="51970816"/>
      </c:lineChart>
      <c:catAx>
        <c:axId val="518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70816"/>
        <c:crosses val="autoZero"/>
        <c:auto val="1"/>
        <c:lblAlgn val="ctr"/>
        <c:lblOffset val="100"/>
        <c:noMultiLvlLbl val="0"/>
      </c:catAx>
      <c:valAx>
        <c:axId val="5197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Dave.Burgess@cooperpes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8.jpeg"/><Relationship Id="rId4" Type="http://schemas.openxmlformats.org/officeDocument/2006/relationships/hyperlink" Target="http://www.google.com/imgres?imgurl=http://www.hipspro.com/webart/leak-from%20chimney-in-attic-large.jpg&amp;imgrefurl=http://hipspro.com/chimney-problems.htm&amp;usg=__QyADrMOdaBPn677x6VnuvHzZ-q0=&amp;h=1304&amp;w=1418&amp;sz=225&amp;hl=en&amp;start=12&amp;itbs=1&amp;tbnid=IXuw2a70BYA71M:&amp;tbnh=138&amp;tbnw=150&amp;prev=/images?q%3Dattic%2Bchimney%26hl%3Den%26gbv%3D2%26tbs%3D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07460" y="2404534"/>
            <a:ext cx="7768959" cy="101416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07460" y="980304"/>
            <a:ext cx="7768959" cy="416743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Structural Pest Control and the Brown </a:t>
            </a:r>
            <a:r>
              <a:rPr lang="en-US" sz="4800" b="1" dirty="0" err="1" smtClean="0"/>
              <a:t>Marmorated</a:t>
            </a:r>
            <a:r>
              <a:rPr lang="en-US" sz="4800" b="1" dirty="0" smtClean="0"/>
              <a:t> </a:t>
            </a:r>
            <a:r>
              <a:rPr lang="en-US" sz="4800" b="1" dirty="0" smtClean="0"/>
              <a:t>Stink </a:t>
            </a:r>
            <a:r>
              <a:rPr lang="en-US" sz="4800" b="1" dirty="0" smtClean="0"/>
              <a:t>Bug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70" y="5147734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Commercial buildings same idea, just on a bigger scale</a:t>
            </a:r>
            <a:endParaRPr lang="en-US" dirty="0"/>
          </a:p>
        </p:txBody>
      </p:sp>
      <p:pic>
        <p:nvPicPr>
          <p:cNvPr id="4" name="Picture 2" descr="telescopic-boom-lift-1948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54" y="2091351"/>
            <a:ext cx="4080708" cy="4128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23" y="5230545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treating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Liquid </a:t>
            </a:r>
            <a:r>
              <a:rPr lang="en-US" sz="2400" b="1" dirty="0" err="1" smtClean="0">
                <a:solidFill>
                  <a:schemeClr val="accent1"/>
                </a:solidFill>
              </a:rPr>
              <a:t>Pyrethroids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400" b="1" dirty="0" err="1" smtClean="0">
                <a:solidFill>
                  <a:schemeClr val="accent1"/>
                </a:solidFill>
              </a:rPr>
              <a:t>Lambdacyhalothrin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(Demand)</a:t>
            </a:r>
          </a:p>
          <a:p>
            <a:pPr lvl="1"/>
            <a:r>
              <a:rPr lang="en-US" sz="2400" b="1" dirty="0" err="1" smtClean="0">
                <a:solidFill>
                  <a:schemeClr val="accent1"/>
                </a:solidFill>
              </a:rPr>
              <a:t>Deltamethrin</a:t>
            </a:r>
            <a:r>
              <a:rPr lang="en-US" sz="2400" b="1" dirty="0" smtClean="0">
                <a:solidFill>
                  <a:schemeClr val="accent1"/>
                </a:solidFill>
              </a:rPr>
              <a:t> (suspend)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Indoxacarb</a:t>
            </a:r>
            <a:r>
              <a:rPr lang="en-US" sz="2400" b="1" dirty="0" smtClean="0">
                <a:solidFill>
                  <a:schemeClr val="accent1"/>
                </a:solidFill>
              </a:rPr>
              <a:t> (</a:t>
            </a:r>
            <a:r>
              <a:rPr lang="en-US" sz="2400" b="1" dirty="0" err="1" smtClean="0">
                <a:solidFill>
                  <a:schemeClr val="accent1"/>
                </a:solidFill>
              </a:rPr>
              <a:t>Arilon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Carparyl</a:t>
            </a:r>
            <a:r>
              <a:rPr lang="en-US" sz="2400" b="1" dirty="0" smtClean="0">
                <a:solidFill>
                  <a:schemeClr val="accent1"/>
                </a:solidFill>
              </a:rPr>
              <a:t> dust (</a:t>
            </a:r>
            <a:r>
              <a:rPr lang="en-US" sz="2400" b="1" dirty="0" err="1" smtClean="0">
                <a:solidFill>
                  <a:schemeClr val="accent1"/>
                </a:solidFill>
              </a:rPr>
              <a:t>apicide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Silica gel, </a:t>
            </a:r>
            <a:r>
              <a:rPr lang="en-US" sz="2400" b="1" dirty="0" err="1" smtClean="0">
                <a:solidFill>
                  <a:schemeClr val="accent1"/>
                </a:solidFill>
              </a:rPr>
              <a:t>pyrethrins</a:t>
            </a:r>
            <a:r>
              <a:rPr lang="en-US" sz="2400" b="1" dirty="0" smtClean="0">
                <a:solidFill>
                  <a:schemeClr val="accent1"/>
                </a:solidFill>
              </a:rPr>
              <a:t>, PPB (Tri-die)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Pyrethrin</a:t>
            </a:r>
            <a:r>
              <a:rPr lang="en-US" sz="2400" b="1" dirty="0" smtClean="0">
                <a:solidFill>
                  <a:schemeClr val="accent1"/>
                </a:solidFill>
              </a:rPr>
              <a:t>, PPB, </a:t>
            </a:r>
            <a:r>
              <a:rPr lang="en-US" sz="2400" b="1" dirty="0" err="1" smtClean="0">
                <a:solidFill>
                  <a:schemeClr val="accent1"/>
                </a:solidFill>
              </a:rPr>
              <a:t>dicarboximide</a:t>
            </a:r>
            <a:r>
              <a:rPr lang="en-US" sz="2400" b="1" dirty="0" smtClean="0">
                <a:solidFill>
                  <a:schemeClr val="accent1"/>
                </a:solidFill>
              </a:rPr>
              <a:t> (residual fogger)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67" y="792594"/>
            <a:ext cx="2170928" cy="273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58" y="2160590"/>
            <a:ext cx="1579674" cy="2753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18" y="5144224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00" y="1065877"/>
            <a:ext cx="2170928" cy="2735992"/>
          </a:xfrm>
          <a:prstGeom prst="rect">
            <a:avLst/>
          </a:prstGeom>
        </p:spPr>
      </p:pic>
      <p:pic>
        <p:nvPicPr>
          <p:cNvPr id="2" name="Picture 20" descr="Vacuum Clean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1" y="1484097"/>
            <a:ext cx="2722563" cy="1717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Vector Light Tr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90" y="3629389"/>
            <a:ext cx="2811463" cy="17256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after the bugs get in?</a:t>
            </a:r>
            <a:endParaRPr lang="en-US" dirty="0"/>
          </a:p>
        </p:txBody>
      </p:sp>
      <p:pic>
        <p:nvPicPr>
          <p:cNvPr id="6" name="Picture 12" descr="DSCN1659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51" y="1411416"/>
            <a:ext cx="2667000" cy="1714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1" y="4005934"/>
            <a:ext cx="3557953" cy="1991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95" y="5287476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– 2011 survey results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4640"/>
              </p:ext>
            </p:extLst>
          </p:nvPr>
        </p:nvGraphicFramePr>
        <p:xfrm>
          <a:off x="1942392" y="2208491"/>
          <a:ext cx="5374546" cy="335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3" imgW="4667402" imgH="2657551" progId="Excel.Chart.8">
                  <p:embed/>
                </p:oleObj>
              </mc:Choice>
              <mc:Fallback>
                <p:oleObj name="Chart" r:id="rId3" imgW="4667402" imgH="26575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5" t="26572" r="2631" b="2702"/>
                      <a:stretch>
                        <a:fillRect/>
                      </a:stretch>
                    </p:blipFill>
                    <p:spPr bwMode="auto">
                      <a:xfrm>
                        <a:off x="1942392" y="2208491"/>
                        <a:ext cx="5374546" cy="3354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77512" y="4720281"/>
            <a:ext cx="914400" cy="615777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600" dirty="0" smtClean="0">
                <a:solidFill>
                  <a:schemeClr val="tx1"/>
                </a:solidFill>
              </a:rPr>
              <a:t>Poor</a:t>
            </a:r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77512" y="3951413"/>
            <a:ext cx="914400" cy="604111"/>
          </a:xfrm>
          <a:prstGeom prst="rect">
            <a:avLst/>
          </a:prstGeom>
          <a:solidFill>
            <a:srgbClr val="00FFFF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600" dirty="0">
                <a:solidFill>
                  <a:schemeClr val="tx1"/>
                </a:solidFill>
              </a:rPr>
              <a:t>Good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76833" y="5516602"/>
            <a:ext cx="914400" cy="533400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600" dirty="0">
                <a:solidFill>
                  <a:schemeClr val="tx1"/>
                </a:solidFill>
              </a:rPr>
              <a:t>Fail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77511" y="3244334"/>
            <a:ext cx="914400" cy="633624"/>
          </a:xfrm>
          <a:prstGeom prst="rect">
            <a:avLst/>
          </a:prstGeom>
          <a:solidFill>
            <a:srgbClr val="00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600" dirty="0" smtClean="0">
                <a:solidFill>
                  <a:schemeClr val="tx1"/>
                </a:solidFill>
              </a:rPr>
              <a:t>Wow</a:t>
            </a:r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00312" y="236048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14%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4162" y="2281881"/>
            <a:ext cx="774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5%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8519" y="2281881"/>
            <a:ext cx="91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12%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12909" y="3244334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69%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0788" y="2967335"/>
            <a:ext cx="2084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81%</a:t>
            </a:r>
            <a:b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Pleased</a:t>
            </a:r>
            <a:b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With Results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873578" y="2537254"/>
            <a:ext cx="2150076" cy="70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596768" y="3361038"/>
            <a:ext cx="1453423" cy="90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10800000" flipV="1">
            <a:off x="3402226" y="5448633"/>
            <a:ext cx="501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Contacted 220 Clients</a:t>
            </a:r>
            <a:br>
              <a:rPr lang="en-US" altLang="en-US" sz="2400" dirty="0">
                <a:solidFill>
                  <a:schemeClr val="accent2"/>
                </a:solidFill>
              </a:rPr>
            </a:br>
            <a:r>
              <a:rPr lang="en-US" altLang="en-US" sz="2400" dirty="0">
                <a:solidFill>
                  <a:schemeClr val="accent2"/>
                </a:solidFill>
              </a:rPr>
              <a:t>123 responded to the survey</a:t>
            </a:r>
            <a:br>
              <a:rPr lang="en-US" altLang="en-US" sz="2400" dirty="0">
                <a:solidFill>
                  <a:schemeClr val="accent2"/>
                </a:solidFill>
              </a:rPr>
            </a:br>
            <a:r>
              <a:rPr lang="en-US" altLang="en-US" sz="2400" dirty="0">
                <a:solidFill>
                  <a:schemeClr val="accent2"/>
                </a:solidFill>
              </a:rPr>
              <a:t>= 56% response rate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97" y="5110539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service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August 15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to September 30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– 315 jobs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September 1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to May 30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– 11 service calls on 9 locations (2 locations had 2 service calls)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3% callback rate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85" y="3947901"/>
            <a:ext cx="2407056" cy="20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92" y="5067583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34309453"/>
              </p:ext>
            </p:extLst>
          </p:nvPr>
        </p:nvGraphicFramePr>
        <p:xfrm>
          <a:off x="601362" y="719666"/>
          <a:ext cx="836140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17" y="5175490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ticle_Star Ledg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164">
            <a:off x="7666810" y="778475"/>
            <a:ext cx="320357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Article_Phil Inquirer4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08" y="170935"/>
            <a:ext cx="334168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738">
            <a:off x="4336333" y="4024794"/>
            <a:ext cx="224948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Article_Wilkes Bar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954">
            <a:off x="6196285" y="3124200"/>
            <a:ext cx="16668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rticle_West Virginia_Page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54">
            <a:off x="-488953" y="1135772"/>
            <a:ext cx="4876800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rticle_Phil Inquirer3"/>
          <p:cNvPicPr>
            <a:picLocks noChangeAspect="1"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93">
            <a:off x="7723808" y="4309154"/>
            <a:ext cx="2138363" cy="213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5364290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Today…. Not too much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And the not much is in States where the BMSB has recently spread to.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Is our low callback rate caused by better service or less pressure?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2012 72 new clients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2013 19 new clients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2014 37 new clients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66" y="5230546"/>
            <a:ext cx="2857500" cy="1419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40" y="3674503"/>
            <a:ext cx="2266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0169" y="3925098"/>
            <a:ext cx="3553515" cy="2312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07" y="471461"/>
            <a:ext cx="1971413" cy="213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912" y="955588"/>
            <a:ext cx="3319848" cy="6128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issue = labor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We have 45 days </a:t>
            </a:r>
            <a:r>
              <a:rPr lang="en-US" sz="2400" u="sng" dirty="0" smtClean="0">
                <a:solidFill>
                  <a:schemeClr val="accent2"/>
                </a:solidFill>
              </a:rPr>
              <a:t>at most</a:t>
            </a:r>
            <a:r>
              <a:rPr lang="en-US" sz="2400" dirty="0" smtClean="0">
                <a:solidFill>
                  <a:schemeClr val="accent2"/>
                </a:solidFill>
              </a:rPr>
              <a:t> to get the work done</a:t>
            </a:r>
          </a:p>
          <a:p>
            <a:pPr lvl="1"/>
            <a:r>
              <a:rPr lang="en-US" sz="2200" dirty="0" smtClean="0">
                <a:solidFill>
                  <a:schemeClr val="accent2"/>
                </a:solidFill>
              </a:rPr>
              <a:t>August 15</a:t>
            </a:r>
            <a:r>
              <a:rPr lang="en-US" sz="22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200" dirty="0" smtClean="0">
                <a:solidFill>
                  <a:schemeClr val="accent2"/>
                </a:solidFill>
              </a:rPr>
              <a:t> – September 30th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Going up and down ladders is tiring.</a:t>
            </a:r>
          </a:p>
          <a:p>
            <a:pPr lvl="1"/>
            <a:r>
              <a:rPr lang="en-US" sz="2200" dirty="0" smtClean="0">
                <a:solidFill>
                  <a:schemeClr val="accent2"/>
                </a:solidFill>
              </a:rPr>
              <a:t>Ladders + Tired = Injuries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41" y="5030457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Pyrethroid</a:t>
            </a:r>
            <a:r>
              <a:rPr lang="en-US" dirty="0" smtClean="0"/>
              <a:t> label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All outdoor applications must be limited to spot or crack &amp; crevice treatments only except for the following permitted uses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1. Treatment of soil of vegetation around the structure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2. Applications to lawn turf and other vegetation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3. Applications to building foundations, up to 3’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86" y="5166192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26" y="2657796"/>
            <a:ext cx="2168225" cy="39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952368"/>
          </a:xfrm>
        </p:spPr>
        <p:txBody>
          <a:bodyPr/>
          <a:lstStyle/>
          <a:p>
            <a:r>
              <a:rPr lang="en-US" dirty="0" smtClean="0"/>
              <a:t>Cooper Pest 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07" y="5237867"/>
            <a:ext cx="2857500" cy="1419225"/>
          </a:xfrm>
          <a:prstGeom prst="rect">
            <a:avLst/>
          </a:prstGeom>
        </p:spPr>
      </p:pic>
      <p:pic>
        <p:nvPicPr>
          <p:cNvPr id="5" name="Picture 3" descr="pennyslvania county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4103" b="31853"/>
          <a:stretch>
            <a:fillRect/>
          </a:stretch>
        </p:blipFill>
        <p:spPr bwMode="auto">
          <a:xfrm>
            <a:off x="540913" y="1260388"/>
            <a:ext cx="5679583" cy="4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7331" y="119248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The U.S. Environmental Protection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approved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revisions to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pyrethroid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labels that permit PMPs to make outdoor applications beyond applications to cracks and crevices and spot treatments, provided the application is made through the use of a coarse, low pressure spray over a treatable surface (bare soil, lawn, turf, mulch or other vegetation) and not an impervious surface like a driveway or sidewalk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28" y="1519822"/>
            <a:ext cx="3712157" cy="2566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30" y="5236827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231820"/>
            <a:ext cx="8666106" cy="6181859"/>
          </a:xfrm>
          <a:solidFill>
            <a:schemeClr val="accent2"/>
          </a:solidFill>
          <a:ln>
            <a:solidFill>
              <a:srgbClr val="19232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31" y="5221492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23" y="300810"/>
            <a:ext cx="7429500" cy="490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21" y="5206185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" y="1930400"/>
            <a:ext cx="5087073" cy="38814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66" y="3150025"/>
            <a:ext cx="2072640" cy="10027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700584" y="2463114"/>
            <a:ext cx="1540475" cy="89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15914" y="4152817"/>
            <a:ext cx="1482810" cy="119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7910" y="3274348"/>
            <a:ext cx="1383106" cy="37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87931" y="3893752"/>
            <a:ext cx="1510793" cy="58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56" y="5231943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77511" y="2160590"/>
            <a:ext cx="6744781" cy="388077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Dave Burgess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Cooper Pest Solutions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1-800-949-2667 </a:t>
            </a:r>
          </a:p>
          <a:p>
            <a:r>
              <a:rPr lang="en-US" sz="3200" b="1" dirty="0" smtClean="0">
                <a:solidFill>
                  <a:schemeClr val="accent2"/>
                </a:solidFill>
                <a:hlinkClick r:id="rId2"/>
              </a:rPr>
              <a:t>Dave.Burgess@cooperpest.com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chemeClr val="accent2"/>
                </a:solidFill>
              </a:rPr>
              <a:t>Special thanks to Richard Cooper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34" y="5141791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3" y="1021292"/>
            <a:ext cx="1270463" cy="147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Stink bugs and other overwintering pests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Stink Bugs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Lady bugs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Cluster flies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Black Blow Flies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Leaf footed bugs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Boxelder bugs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Wasps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01" y="1427951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25" y="3772027"/>
            <a:ext cx="2716052" cy="2228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49" y="1392942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99" y="3484367"/>
            <a:ext cx="2458180" cy="2157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07" y="1427951"/>
            <a:ext cx="1786998" cy="1826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13" y="5290750"/>
            <a:ext cx="285750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60" y="4886194"/>
            <a:ext cx="2240544" cy="19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BMSB is Different Than Other</a:t>
            </a:r>
            <a:br>
              <a:rPr lang="en-US" altLang="en-US" b="1" dirty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Over-wintering Pests!</a:t>
            </a:r>
            <a:r>
              <a:rPr lang="en-US" altLang="en-US" dirty="0">
                <a:solidFill>
                  <a:schemeClr val="folHlink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dirty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11" y="2160590"/>
            <a:ext cx="8598907" cy="32846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buClr>
                <a:schemeClr val="folHlink"/>
              </a:buClr>
              <a:buSzTx/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Enter earlier and leave later than other</a:t>
            </a:r>
            <a:b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over-wintering pests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folHlink"/>
              </a:buClr>
              <a:buSzTx/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Active throughout entire winter</a:t>
            </a:r>
          </a:p>
          <a:p>
            <a:pPr marL="857250" lvl="1" indent="-400050">
              <a:lnSpc>
                <a:spcPct val="90000"/>
              </a:lnSpc>
              <a:spcBef>
                <a:spcPct val="10000"/>
              </a:spcBef>
              <a:buClr>
                <a:srgbClr val="FFFF99"/>
              </a:buClr>
            </a:pPr>
            <a:r>
              <a:rPr lang="en-US" altLang="en-US" sz="33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Get into people’s stuff - clothes, bed sheets, in boxes, amongst piles of papers, etc.. (becomes infuriating)</a:t>
            </a:r>
          </a:p>
          <a:p>
            <a:pPr marL="857250" lvl="1" indent="-400050">
              <a:lnSpc>
                <a:spcPct val="90000"/>
              </a:lnSpc>
              <a:spcBef>
                <a:spcPct val="10000"/>
              </a:spcBef>
              <a:buClr>
                <a:srgbClr val="FFFF99"/>
              </a:buClr>
            </a:pPr>
            <a:r>
              <a:rPr lang="en-US" altLang="en-US" sz="33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Very active at night and attracted to lights (disruptive &amp; creates anxiety)</a:t>
            </a:r>
          </a:p>
          <a:p>
            <a:pPr marL="857250" lvl="1" indent="-400050">
              <a:lnSpc>
                <a:spcPct val="90000"/>
              </a:lnSpc>
              <a:spcBef>
                <a:spcPct val="10000"/>
              </a:spcBef>
              <a:buClr>
                <a:srgbClr val="FFFF99"/>
              </a:buClr>
            </a:pPr>
            <a:r>
              <a:rPr lang="en-US" altLang="en-US" sz="33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Any bugs are </a:t>
            </a:r>
            <a:r>
              <a:rPr lang="en-US" altLang="en-US" sz="33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problematic in sensitive environments (i.e. hospitals, FDA &amp; USDA regulated facilities, etc</a:t>
            </a:r>
            <a:r>
              <a:rPr lang="en-US" altLang="en-US" sz="33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.)</a:t>
            </a:r>
          </a:p>
          <a:p>
            <a:pPr marL="857250" lvl="1" indent="-400050">
              <a:lnSpc>
                <a:spcPct val="90000"/>
              </a:lnSpc>
              <a:spcBef>
                <a:spcPct val="10000"/>
              </a:spcBef>
              <a:buClr>
                <a:srgbClr val="FFFF99"/>
              </a:buClr>
            </a:pPr>
            <a:r>
              <a:rPr lang="en-US" altLang="en-US" sz="33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They’re ugly and they stink. </a:t>
            </a:r>
            <a:endParaRPr lang="en-US" altLang="en-US" sz="33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31" y="5064892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treat?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</a:rPr>
              <a:t>Clients don’t call till they see them…. Too late!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Services have to be performed before the bugs enter the structure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8" y="5262600"/>
            <a:ext cx="285750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58" y="3542270"/>
            <a:ext cx="2178909" cy="15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point Treatment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38" y="1713470"/>
            <a:ext cx="7076303" cy="4604952"/>
          </a:xfrm>
        </p:spPr>
      </p:pic>
      <p:sp>
        <p:nvSpPr>
          <p:cNvPr id="5" name="Right Arrow 4"/>
          <p:cNvSpPr/>
          <p:nvPr/>
        </p:nvSpPr>
        <p:spPr>
          <a:xfrm>
            <a:off x="4102443" y="2380736"/>
            <a:ext cx="663146" cy="34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520778" y="3034270"/>
            <a:ext cx="214184" cy="593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355799" y="3179805"/>
            <a:ext cx="1622854" cy="3020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436972" y="4967417"/>
            <a:ext cx="319875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704802" y="3058985"/>
            <a:ext cx="801295" cy="271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553699" y="3739979"/>
            <a:ext cx="302206" cy="719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835837" y="3605428"/>
            <a:ext cx="619038" cy="208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56715" y="1234941"/>
            <a:ext cx="221021" cy="831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97" y="5321080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309094"/>
            <a:ext cx="8150951" cy="5808372"/>
          </a:xfrm>
          <a:prstGeom prst="rect">
            <a:avLst/>
          </a:prstGeom>
          <a:solidFill>
            <a:schemeClr val="accent2"/>
          </a:solidFill>
          <a:ln>
            <a:solidFill>
              <a:srgbClr val="19232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06" y="5192291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 focus on exterior entry points</a:t>
            </a:r>
            <a:endParaRPr lang="en-US" dirty="0"/>
          </a:p>
        </p:txBody>
      </p:sp>
      <p:pic>
        <p:nvPicPr>
          <p:cNvPr id="4" name="Content Placeholder 3" descr="Areas to Treat Heat Loss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0" y="2018163"/>
            <a:ext cx="5334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eas to Treat Heat L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29" y="2018163"/>
            <a:ext cx="42291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84" y="5212438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123568"/>
            <a:ext cx="8598907" cy="708454"/>
          </a:xfrm>
        </p:spPr>
        <p:txBody>
          <a:bodyPr/>
          <a:lstStyle/>
          <a:p>
            <a:r>
              <a:rPr lang="en-US" dirty="0" smtClean="0"/>
              <a:t>Interior services are limited to the attic</a:t>
            </a:r>
            <a:endParaRPr lang="en-US" dirty="0"/>
          </a:p>
        </p:txBody>
      </p:sp>
      <p:pic>
        <p:nvPicPr>
          <p:cNvPr id="4" name="Picture 4" descr="Ridge Vent_Inside At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6" y="990772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ttic_Soffits e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67" y="832022"/>
            <a:ext cx="3429000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leak-from%2520chimney-in-attic-lar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79" y="3896497"/>
            <a:ext cx="308610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164356" y="4959178"/>
            <a:ext cx="978408" cy="28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88475" y="1769790"/>
            <a:ext cx="978408" cy="27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309816" y="2121943"/>
            <a:ext cx="978408" cy="30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21264" y="2430161"/>
            <a:ext cx="242316" cy="670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8792425" y="2611146"/>
            <a:ext cx="279104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77" y="5239265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strategy presentation (widescreen)</Template>
  <TotalTime>0</TotalTime>
  <Words>434</Words>
  <Application>Microsoft Office PowerPoint</Application>
  <PresentationFormat>Custom</PresentationFormat>
  <Paragraphs>77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Facet</vt:lpstr>
      <vt:lpstr>Chart</vt:lpstr>
      <vt:lpstr> </vt:lpstr>
      <vt:lpstr>Cooper Pest Solutions</vt:lpstr>
      <vt:lpstr>Stink bugs and other overwintering pests</vt:lpstr>
      <vt:lpstr>BMSB is Different Than Other Over-wintering Pests! </vt:lpstr>
      <vt:lpstr>When to treat?</vt:lpstr>
      <vt:lpstr>Entry point Treatment areas</vt:lpstr>
      <vt:lpstr>PowerPoint Presentation</vt:lpstr>
      <vt:lpstr>Treatments focus on exterior entry points</vt:lpstr>
      <vt:lpstr>Interior services are limited to the attic</vt:lpstr>
      <vt:lpstr>On Commercial buildings same idea, just on a bigger scale</vt:lpstr>
      <vt:lpstr>What are we treating with?</vt:lpstr>
      <vt:lpstr>What can we do after the bugs get in?</vt:lpstr>
      <vt:lpstr>2010 – 2011 survey results</vt:lpstr>
      <vt:lpstr>2014 service calls</vt:lpstr>
      <vt:lpstr>PowerPoint Presentation</vt:lpstr>
      <vt:lpstr>PowerPoint Presentation</vt:lpstr>
      <vt:lpstr>Today…. Not too much</vt:lpstr>
      <vt:lpstr>Timing issue = labor issue</vt:lpstr>
      <vt:lpstr>Pyrethroid label changes</vt:lpstr>
      <vt:lpstr>PowerPoint Presentation</vt:lpstr>
      <vt:lpstr>PowerPoint Presentation</vt:lpstr>
      <vt:lpstr>PowerPoint Presentation</vt:lpstr>
      <vt:lpstr>Parting thought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2015-07-23T19:52:43Z</dcterms:created>
  <dcterms:modified xsi:type="dcterms:W3CDTF">2015-07-23T19:53:30Z</dcterms:modified>
  <cp:version/>
</cp:coreProperties>
</file>