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</p:sldMasterIdLst>
  <p:notesMasterIdLst>
    <p:notesMasterId r:id="rId37"/>
  </p:notesMasterIdLst>
  <p:sldIdLst>
    <p:sldId id="270" r:id="rId2"/>
    <p:sldId id="583" r:id="rId3"/>
    <p:sldId id="551" r:id="rId4"/>
    <p:sldId id="544" r:id="rId5"/>
    <p:sldId id="584" r:id="rId6"/>
    <p:sldId id="565" r:id="rId7"/>
    <p:sldId id="569" r:id="rId8"/>
    <p:sldId id="659" r:id="rId9"/>
    <p:sldId id="648" r:id="rId10"/>
    <p:sldId id="658" r:id="rId11"/>
    <p:sldId id="568" r:id="rId12"/>
    <p:sldId id="571" r:id="rId13"/>
    <p:sldId id="570" r:id="rId14"/>
    <p:sldId id="572" r:id="rId15"/>
    <p:sldId id="663" r:id="rId16"/>
    <p:sldId id="630" r:id="rId17"/>
    <p:sldId id="631" r:id="rId18"/>
    <p:sldId id="660" r:id="rId19"/>
    <p:sldId id="649" r:id="rId20"/>
    <p:sldId id="650" r:id="rId21"/>
    <p:sldId id="632" r:id="rId22"/>
    <p:sldId id="636" r:id="rId23"/>
    <p:sldId id="633" r:id="rId24"/>
    <p:sldId id="653" r:id="rId25"/>
    <p:sldId id="656" r:id="rId26"/>
    <p:sldId id="654" r:id="rId27"/>
    <p:sldId id="615" r:id="rId28"/>
    <p:sldId id="643" r:id="rId29"/>
    <p:sldId id="645" r:id="rId30"/>
    <p:sldId id="662" r:id="rId31"/>
    <p:sldId id="644" r:id="rId32"/>
    <p:sldId id="664" r:id="rId33"/>
    <p:sldId id="564" r:id="rId34"/>
    <p:sldId id="638" r:id="rId35"/>
    <p:sldId id="42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6699FF"/>
    <a:srgbClr val="972B19"/>
    <a:srgbClr val="981E32"/>
    <a:srgbClr val="DA2714"/>
    <a:srgbClr val="862616"/>
    <a:srgbClr val="812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77" autoAdjust="0"/>
    <p:restoredTop sz="92113" autoAdjust="0"/>
  </p:normalViewPr>
  <p:slideViewPr>
    <p:cSldViewPr>
      <p:cViewPr varScale="1">
        <p:scale>
          <a:sx n="113" d="100"/>
          <a:sy n="113" d="100"/>
        </p:scale>
        <p:origin x="13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EC9F-7FA6-472B-BE89-7044C82E7EAF}" type="datetimeFigureOut">
              <a:rPr lang="en-US" smtClean="0"/>
              <a:pPr/>
              <a:t>9/22/23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1A08C-2531-46E6-86D8-4C582A97D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9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37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84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94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06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81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4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65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B6FEE-092A-457A-864C-B73E30EC4E7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56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12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BFB0F4-CC58-A049-A0B7-DAB0D481A060}" type="slidenum">
              <a:rPr lang="en-US">
                <a:latin typeface="Calibri" charset="0"/>
              </a:rPr>
              <a:pPr/>
              <a:t>19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21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marR="0" lvl="1" indent="-22429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2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55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6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57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12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39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39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4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39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39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399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3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8DB9-9E79-6C46-B18A-E9ED359D7DA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20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56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marR="0" lvl="1" indent="-22429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385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38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4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6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68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3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1A08C-2531-46E6-86D8-4C582A97DDA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59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24298" indent="-224298"/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A9A8DD-4176-45F6-B138-7C1DB5176A2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4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419600" y="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kern="1200" dirty="0">
                <a:solidFill>
                  <a:srgbClr val="C00000"/>
                </a:solidFill>
                <a:latin typeface="Andalus" pitchFamily="18" charset="-78"/>
                <a:ea typeface="+mn-ea"/>
                <a:cs typeface="Andalus" pitchFamily="18" charset="-78"/>
              </a:rPr>
              <a:t>8th International IPM Symposium</a:t>
            </a:r>
          </a:p>
          <a:p>
            <a:pPr algn="r"/>
            <a:r>
              <a:rPr lang="en-US" sz="1600" kern="1200" dirty="0">
                <a:solidFill>
                  <a:srgbClr val="C00000"/>
                </a:solidFill>
                <a:latin typeface="Andalus" pitchFamily="18" charset="-78"/>
                <a:ea typeface="+mn-ea"/>
                <a:cs typeface="Andalus" pitchFamily="18" charset="-78"/>
              </a:rPr>
              <a:t>March</a:t>
            </a:r>
            <a:r>
              <a:rPr lang="en-US" sz="1600" kern="1200" baseline="0" dirty="0">
                <a:solidFill>
                  <a:srgbClr val="C00000"/>
                </a:solidFill>
                <a:latin typeface="Andalus" pitchFamily="18" charset="-78"/>
                <a:ea typeface="+mn-ea"/>
                <a:cs typeface="Andalus" pitchFamily="18" charset="-78"/>
              </a:rPr>
              <a:t> 23-26, </a:t>
            </a:r>
            <a:r>
              <a:rPr lang="en-US" sz="1600" kern="1200" dirty="0">
                <a:solidFill>
                  <a:srgbClr val="C00000"/>
                </a:solidFill>
                <a:latin typeface="Andalus" pitchFamily="18" charset="-78"/>
                <a:ea typeface="+mn-ea"/>
                <a:cs typeface="Andalus" pitchFamily="18" charset="-78"/>
              </a:rPr>
              <a:t>Salt Lake City, UT</a:t>
            </a:r>
            <a:endParaRPr lang="en-US" sz="1600" dirty="0">
              <a:solidFill>
                <a:srgbClr val="C0000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Date Placeholder 2"/>
          <p:cNvSpPr txBox="1">
            <a:spLocks/>
          </p:cNvSpPr>
          <p:nvPr userDrawn="1"/>
        </p:nvSpPr>
        <p:spPr bwMode="auto">
          <a:xfrm>
            <a:off x="0" y="6534150"/>
            <a:ext cx="990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8FBCE-D5B2-49FA-816E-C2826ED5AC5C}" type="datetime12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tangChe" pitchFamily="49" charset="-127"/>
                <a:ea typeface="BatangChe" pitchFamily="49" charset="-127"/>
                <a:cs typeface="+mn-cs"/>
                <a:sym typeface="Marlett" pitchFamily="2" charset="2"/>
              </a:rPr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4:05 PM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Che" pitchFamily="49" charset="-127"/>
              <a:ea typeface="BatangChe" pitchFamily="49" charset="-127"/>
              <a:cs typeface="+mn-cs"/>
              <a:sym typeface="Marlett" pitchFamily="2" charset="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0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2.gif"/><Relationship Id="rId5" Type="http://schemas.openxmlformats.org/officeDocument/2006/relationships/image" Target="../media/image47.png"/><Relationship Id="rId10" Type="http://schemas.openxmlformats.org/officeDocument/2006/relationships/hyperlink" Target="http://www.decagon.com/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hyperlink" Target="http://www.auvsi.org/resources/economicrepor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5123" y="373380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 b="1" cap="all" dirty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Lucida Sans" pitchFamily="34" charset="0"/>
                <a:ea typeface="+mj-ea"/>
                <a:cs typeface="+mj-cs"/>
                <a:sym typeface="Marlett" pitchFamily="2" charset="2"/>
              </a:rPr>
              <a:t>UAS</a:t>
            </a:r>
            <a:r>
              <a:rPr lang="en-US" sz="28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Lucida Sans" pitchFamily="34" charset="0"/>
                <a:ea typeface="+mj-ea"/>
                <a:cs typeface="+mj-cs"/>
                <a:sym typeface="Marlett" pitchFamily="2" charset="2"/>
              </a:rPr>
              <a:t>s</a:t>
            </a:r>
            <a:r>
              <a:rPr lang="en-US" sz="2800" b="1" cap="all" dirty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Lucida Sans" pitchFamily="34" charset="0"/>
                <a:ea typeface="+mj-ea"/>
                <a:cs typeface="+mj-cs"/>
                <a:sym typeface="Marlett" pitchFamily="2" charset="2"/>
              </a:rPr>
              <a:t> for Pest management: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b="1" cap="all" dirty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Lucida Sans" pitchFamily="34" charset="0"/>
                <a:ea typeface="+mj-ea"/>
                <a:cs typeface="+mj-cs"/>
                <a:sym typeface="Marlett" pitchFamily="2" charset="2"/>
              </a:rPr>
              <a:t>Opportunities and challenges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000" b="1" cap="all" dirty="0">
              <a:ln w="6350">
                <a:noFill/>
              </a:ln>
              <a:solidFill>
                <a:schemeClr val="bg1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Lucida Sans" pitchFamily="34" charset="0"/>
              <a:ea typeface="+mj-ea"/>
              <a:cs typeface="+mj-cs"/>
              <a:sym typeface="Marlett" pitchFamily="2" charset="2"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000" b="1" cap="all" dirty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Lucida Sans" pitchFamily="34" charset="0"/>
                <a:ea typeface="+mj-ea"/>
                <a:cs typeface="+mj-cs"/>
                <a:sym typeface="Marlett" pitchFamily="2" charset="2"/>
              </a:rPr>
              <a:t>Manoj Karkee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Lucida Sans" pitchFamily="34" charset="0"/>
                <a:ea typeface="+mj-ea"/>
                <a:cs typeface="+mj-cs"/>
                <a:sym typeface="Marlett" pitchFamily="2" charset="2"/>
              </a:rPr>
              <a:t>Contributors: L. Khot, J. </a:t>
            </a:r>
            <a:r>
              <a:rPr lang="en-US" sz="2000" dirty="0" err="1">
                <a:ln w="6350">
                  <a:noFill/>
                </a:ln>
                <a:solidFill>
                  <a:schemeClr val="bg1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Lucida Sans" pitchFamily="34" charset="0"/>
                <a:ea typeface="+mj-ea"/>
                <a:cs typeface="+mj-cs"/>
                <a:sym typeface="Marlett" pitchFamily="2" charset="2"/>
              </a:rPr>
              <a:t>Leachman</a:t>
            </a:r>
            <a:r>
              <a:rPr lang="en-US" sz="2000" dirty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Lucida Sans" pitchFamily="34" charset="0"/>
                <a:ea typeface="+mj-ea"/>
                <a:cs typeface="+mj-cs"/>
                <a:sym typeface="Marlett" pitchFamily="2" charset="2"/>
              </a:rPr>
              <a:t>, S. Sankaran, M. Taylor, Q. Zhang 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0" y="5943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chemeClr val="bg1"/>
                </a:solidFill>
                <a:latin typeface="Calisto MT" pitchFamily="18" charset="0"/>
                <a:cs typeface="Calibri" pitchFamily="34" charset="0"/>
              </a:rPr>
              <a:t>Center for Precision and Automated Agricultural Systems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schemeClr val="bg1"/>
                </a:solidFill>
                <a:latin typeface="Calisto MT" pitchFamily="18" charset="0"/>
                <a:cs typeface="Calibri" pitchFamily="34" charset="0"/>
              </a:rPr>
              <a:t>Biological Systems Engineering Department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sto MT" pitchFamily="18" charset="0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chemeClr val="bg1"/>
                </a:solidFill>
                <a:latin typeface="Calisto MT" pitchFamily="18" charset="0"/>
                <a:cs typeface="Calibri" pitchFamily="34" charset="0"/>
              </a:rPr>
              <a:t>Washington State University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sto MT" pitchFamily="18" charset="0"/>
              <a:ea typeface="+mn-ea"/>
              <a:cs typeface="Calibri" pitchFamily="34" charset="0"/>
            </a:endParaRPr>
          </a:p>
        </p:txBody>
      </p:sp>
      <p:pic>
        <p:nvPicPr>
          <p:cNvPr id="7" name="Picture 4" descr="C:\Manoj\PicturesVideos\Selected\UAS\_DSC0026 - Sma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485198" cy="297180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3456" y="152400"/>
            <a:ext cx="444054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57200" y="50292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UAS</a:t>
            </a:r>
            <a:r>
              <a:rPr lang="en-US" altLang="zh-CN" sz="2800" b="1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s</a:t>
            </a: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 For pest management</a:t>
            </a:r>
          </a:p>
        </p:txBody>
      </p:sp>
    </p:spTree>
    <p:extLst>
      <p:ext uri="{BB962C8B-B14F-4D97-AF65-F5344CB8AC3E}">
        <p14:creationId xmlns:p14="http://schemas.microsoft.com/office/powerpoint/2010/main" val="1965045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81000" y="685800"/>
            <a:ext cx="571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Application areas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4189" y="1371600"/>
            <a:ext cx="801781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General interest in smaller to mid-size, low cost platforms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Applications can be categorized to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/>
              <a:t>Passive Applications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/>
              <a:t>Remote Sensing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/>
              <a:t>Crop Monitoring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/>
              <a:t>Pest Management Aid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/>
              <a:t>Active Applications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/>
              <a:t>Precision Chemical Application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/>
              <a:t>Bird Deterrence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8184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81000" y="685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Ongoing Engineering Efforts</a:t>
            </a:r>
          </a:p>
        </p:txBody>
      </p:sp>
      <p:pic>
        <p:nvPicPr>
          <p:cNvPr id="19" name="Picture 4" descr="C:\Manoj\PicturesVideos\Selected\UAS\_DSC0026 - Sma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251395"/>
            <a:ext cx="3962400" cy="262540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366012" y="1600200"/>
            <a:ext cx="8763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Validating Applications with Proven Values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Color and NDVI maps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Plant Stress Maps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Precision Chemical Application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New/Emerging Applications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Identifying New/particular Diseases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Bird Deterrence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Technological Development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Increasing stability and endurance of low cost platforms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Battery swapping, fuel cell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Improved image stitching; new data mining techniques</a:t>
            </a:r>
          </a:p>
        </p:txBody>
      </p:sp>
    </p:spTree>
    <p:extLst>
      <p:ext uri="{BB962C8B-B14F-4D97-AF65-F5344CB8AC3E}">
        <p14:creationId xmlns:p14="http://schemas.microsoft.com/office/powerpoint/2010/main" val="368740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81000" y="685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Remote sensing with UAS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1524000"/>
            <a:ext cx="8763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dirty="0"/>
              <a:t>Remote Sensing Platforms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dirty="0"/>
              <a:t>Fixed Platforms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dirty="0"/>
              <a:t>Ground Vehicles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dirty="0"/>
              <a:t>Satellites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dirty="0"/>
              <a:t>Aerial – Manned and Unmanned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dirty="0"/>
              <a:t>UAS has Potential for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Higher Resolution Data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More Frequent Flights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Safer Operation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Flexibility and Maneuverability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Lower Cost</a:t>
            </a:r>
          </a:p>
        </p:txBody>
      </p:sp>
      <p:pic>
        <p:nvPicPr>
          <p:cNvPr id="16" name="Picture 3" descr="C:\Manoj\PicturesVideos\Selected\UAS\_DSC0036 - Sma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4191000"/>
            <a:ext cx="3680163" cy="24384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143000"/>
            <a:ext cx="3840088" cy="215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0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81000" y="6858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Monitoring for Pest management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1524000"/>
            <a:ext cx="739140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latin typeface="Arial"/>
                <a:cs typeface="Arial"/>
              </a:rPr>
              <a:t>Mapping plant/canopy variability and stress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latin typeface="Arial"/>
                <a:cs typeface="Arial"/>
              </a:rPr>
              <a:t>Monitoring effectiveness of pest control strategies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latin typeface="Arial"/>
                <a:cs typeface="Arial"/>
              </a:rPr>
              <a:t>Real-time monitoring for field management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3976687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37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57200" y="50292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4175974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80" y="2850500"/>
            <a:ext cx="5343333" cy="400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686" y="1405003"/>
            <a:ext cx="2341563" cy="1566797"/>
          </a:xfrm>
          <a:prstGeom prst="ellipse">
            <a:avLst/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1637956"/>
            <a:ext cx="6248859" cy="468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924800" cy="914400"/>
          </a:xfrm>
        </p:spPr>
        <p:txBody>
          <a:bodyPr/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  <a:defRPr/>
            </a:pPr>
            <a:r>
              <a:rPr lang="en-US" sz="2800" b="1" dirty="0">
                <a:latin typeface="Calisto MT" pitchFamily="18" charset="0"/>
                <a:cs typeface="Calibri" pitchFamily="34" charset="0"/>
              </a:rPr>
              <a:t>Detecting Vine Vigor</a:t>
            </a:r>
          </a:p>
          <a:p>
            <a:pPr algn="r" rtl="0" eaLnBrk="1" latinLnBrk="0" hangingPunct="1"/>
            <a:r>
              <a:rPr lang="en-US" sz="1600" b="0" kern="1200" cap="none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Khot, Sankaran; WSU</a:t>
            </a:r>
          </a:p>
        </p:txBody>
      </p:sp>
    </p:spTree>
    <p:extLst>
      <p:ext uri="{BB962C8B-B14F-4D97-AF65-F5344CB8AC3E}">
        <p14:creationId xmlns:p14="http://schemas.microsoft.com/office/powerpoint/2010/main" val="6598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591" y="1219200"/>
            <a:ext cx="8603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512048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Jacoby, Sankaran, Peters, Keller et al.; WSU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76550" y="1661136"/>
            <a:ext cx="8594226" cy="4525962"/>
          </a:xfrm>
        </p:spPr>
        <p:txBody>
          <a:bodyPr>
            <a:normAutofit/>
          </a:bodyPr>
          <a:lstStyle/>
          <a:p>
            <a:pPr marL="233363" indent="-233363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 SSMI to regulate wine grape physiology </a:t>
            </a:r>
          </a:p>
          <a:p>
            <a:pPr marL="233363" indent="-233363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SSMI to standard surface drip application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96627" y="2590800"/>
            <a:ext cx="3474028" cy="4052694"/>
            <a:chOff x="3039451" y="895737"/>
            <a:chExt cx="3474028" cy="4052694"/>
          </a:xfrm>
        </p:grpSpPr>
        <p:pic>
          <p:nvPicPr>
            <p:cNvPr id="4099" name="Picture 3" descr="C:\Users\lav.khot\AppData\Local\Microsoft\Windows\Temporary Internet Files\Content.Outlook\US0Z3HMB\CI-600Locatio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451" y="895737"/>
              <a:ext cx="1429526" cy="2071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lav.khot\AppData\Local\Microsoft\Windows\Temporary Internet Files\Content.Outlook\US0Z3HMB\root tube image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393" y="2703811"/>
              <a:ext cx="1884784" cy="1707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039451" y="4609877"/>
              <a:ext cx="34740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12048"/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Mini-</a:t>
              </a:r>
              <a:r>
                <a:rPr lang="en-US" sz="16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rhizotron</a:t>
              </a:r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 camera- root monitoring</a:t>
              </a:r>
              <a:endPara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4800" y="3761879"/>
            <a:ext cx="2761863" cy="2472154"/>
            <a:chOff x="108122" y="2425958"/>
            <a:chExt cx="2761863" cy="2472154"/>
          </a:xfrm>
        </p:grpSpPr>
        <p:pic>
          <p:nvPicPr>
            <p:cNvPr id="4098" name="Picture 2" descr="C:\Users\lav.khot\AppData\Local\Microsoft\Windows\Temporary Internet Files\Content.Outlook\US0Z3HMB\DSCN1114_1224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2425958"/>
              <a:ext cx="2761863" cy="2071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08122" y="4559558"/>
              <a:ext cx="25362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12048"/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Sub-surface micro-irrigation</a:t>
              </a:r>
              <a:endPara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1143000"/>
          </a:xfrm>
        </p:spPr>
        <p:txBody>
          <a:bodyPr/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  <a:defRPr/>
            </a:pPr>
            <a:r>
              <a:rPr lang="en-US" sz="2800" b="1" dirty="0">
                <a:latin typeface="Calisto MT" pitchFamily="18" charset="0"/>
                <a:cs typeface="Calibri" pitchFamily="34" charset="0"/>
              </a:rPr>
              <a:t>Monitoring Sub-surface Micro-irrigation (SSMI) 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4455" y="266700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233" y="4551786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637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8534400" cy="936625"/>
          </a:xfrm>
        </p:spPr>
        <p:txBody>
          <a:bodyPr/>
          <a:lstStyle/>
          <a:p>
            <a:r>
              <a:rPr lang="en-US" sz="2800" dirty="0">
                <a:latin typeface="Calisto MT"/>
                <a:cs typeface="Calisto MT"/>
              </a:rPr>
              <a:t>HLB (Citrus Greening) disease detection</a:t>
            </a:r>
            <a:br>
              <a:rPr lang="en-US" sz="2800" dirty="0">
                <a:latin typeface="Calisto MT"/>
                <a:cs typeface="Calisto MT"/>
              </a:rPr>
            </a:br>
            <a:r>
              <a:rPr lang="en-US" sz="1600" cap="none" dirty="0"/>
              <a:t>Garcia-Ruiz, </a:t>
            </a:r>
            <a:r>
              <a:rPr lang="en-US" sz="1600" cap="none" dirty="0" err="1"/>
              <a:t>Ehsani</a:t>
            </a:r>
            <a:r>
              <a:rPr lang="en-US" sz="1600" cap="none" dirty="0"/>
              <a:t>, et al., University of Florida</a:t>
            </a:r>
            <a:endParaRPr lang="en-US" sz="1600" cap="none" dirty="0">
              <a:latin typeface="Lucida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295400"/>
            <a:ext cx="3317099" cy="5028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895600"/>
            <a:ext cx="354698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91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4294967295"/>
          </p:nvPr>
        </p:nvSpPr>
        <p:spPr>
          <a:xfrm>
            <a:off x="1752600" y="1828800"/>
            <a:ext cx="7389996" cy="2133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</a:rPr>
              <a:t>2013 Survey of 252 farmers in Washington State</a:t>
            </a:r>
          </a:p>
          <a:p>
            <a:r>
              <a:rPr lang="en-US" sz="2400" dirty="0">
                <a:latin typeface="Arial" charset="0"/>
              </a:rPr>
              <a:t>Bird damage in WA estimated at $</a:t>
            </a:r>
            <a:r>
              <a:rPr lang="en-US" sz="2400" u="sng" dirty="0">
                <a:latin typeface="Arial" charset="0"/>
              </a:rPr>
              <a:t>80 million! </a:t>
            </a:r>
          </a:p>
          <a:p>
            <a:r>
              <a:rPr lang="en-US" sz="2400" dirty="0">
                <a:latin typeface="Arial" charset="0"/>
              </a:rPr>
              <a:t>Grower collaborators indicated </a:t>
            </a:r>
            <a:r>
              <a:rPr lang="en-US" sz="2400" u="sng" dirty="0">
                <a:latin typeface="Arial" charset="0"/>
              </a:rPr>
              <a:t>50%</a:t>
            </a:r>
            <a:r>
              <a:rPr lang="en-US" sz="2400" dirty="0">
                <a:latin typeface="Arial" charset="0"/>
              </a:rPr>
              <a:t> crop loss to migratory birds in 2010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609600"/>
            <a:ext cx="6934200" cy="609600"/>
          </a:xfrm>
          <a:ln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  <a:defRPr/>
            </a:pPr>
            <a:r>
              <a:rPr lang="en-US" sz="2800" b="1" dirty="0">
                <a:latin typeface="Calisto MT" pitchFamily="18" charset="0"/>
                <a:cs typeface="Calibri" pitchFamily="34" charset="0"/>
                <a:sym typeface="Marlett" pitchFamily="2" charset="2"/>
              </a:rPr>
              <a:t>Birds: A big problem for Ag</a:t>
            </a:r>
            <a:endParaRPr lang="en-US" sz="1600" b="1" cap="none" dirty="0">
              <a:latin typeface="Calisto MT" pitchFamily="18" charset="0"/>
              <a:cs typeface="Calibri" pitchFamily="34" charset="0"/>
            </a:endParaRPr>
          </a:p>
        </p:txBody>
      </p:sp>
      <p:pic>
        <p:nvPicPr>
          <p:cNvPr id="7172" name="Picture 2" descr="http://i1.treknature.com/photos/1468/dsc_0018-024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810000"/>
            <a:ext cx="38034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53665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57200" y="4495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A little bit about CPAAS</a:t>
            </a:r>
          </a:p>
        </p:txBody>
      </p:sp>
    </p:spTree>
    <p:extLst>
      <p:ext uri="{BB962C8B-B14F-4D97-AF65-F5344CB8AC3E}">
        <p14:creationId xmlns:p14="http://schemas.microsoft.com/office/powerpoint/2010/main" val="2360528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04800" y="6096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UAV for Bird deterrence</a:t>
            </a:r>
          </a:p>
          <a:p>
            <a:pPr marL="0" lvl="2" algn="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latin typeface="Arial"/>
                <a:cs typeface="Arial"/>
              </a:rPr>
              <a:t>Karkee, </a:t>
            </a:r>
            <a:r>
              <a:rPr lang="en-US" altLang="zh-CN" sz="1600" dirty="0" err="1">
                <a:latin typeface="Arial"/>
                <a:cs typeface="Arial"/>
              </a:rPr>
              <a:t>Leachman</a:t>
            </a:r>
            <a:r>
              <a:rPr lang="en-US" altLang="zh-CN" sz="1600" dirty="0">
                <a:latin typeface="Arial"/>
                <a:cs typeface="Arial"/>
              </a:rPr>
              <a:t>, Taylor, Zhang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1371600"/>
            <a:ext cx="8458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Preliminary studies by OSU collaborators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No conclusive results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More work going on at WSU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A fixed wing and a hex-copter</a:t>
            </a:r>
          </a:p>
        </p:txBody>
      </p:sp>
      <p:pic>
        <p:nvPicPr>
          <p:cNvPr id="2050" name="Picture 2" descr="C:\Manoj\PicturesVideos\Selected\UAS\_DSC0042 - Sma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124200"/>
            <a:ext cx="4876801" cy="323126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04800" y="6027003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en-US" altLang="zh-CN" dirty="0"/>
              <a:t>3D Robotics Aero-M; Fixed Wing UAS</a:t>
            </a:r>
          </a:p>
        </p:txBody>
      </p:sp>
    </p:spTree>
    <p:extLst>
      <p:ext uri="{BB962C8B-B14F-4D97-AF65-F5344CB8AC3E}">
        <p14:creationId xmlns:p14="http://schemas.microsoft.com/office/powerpoint/2010/main" val="3163527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" y="6198433"/>
            <a:ext cx="1219200" cy="65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657600" cy="1740715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latin typeface="Calisto MT" pitchFamily="18" charset="0"/>
                <a:cs typeface="Calibri" pitchFamily="34" charset="0"/>
              </a:rPr>
              <a:t>Preventing Cherry Cracking due to Rainwater </a:t>
            </a:r>
            <a:endParaRPr lang="en-US" sz="2800" b="1" dirty="0">
              <a:solidFill>
                <a:schemeClr val="bg1"/>
              </a:solidFill>
              <a:latin typeface="Calisto MT" pitchFamily="18" charset="0"/>
              <a:cs typeface="Calibri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600" y="6248400"/>
            <a:ext cx="115146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610" y="3807509"/>
            <a:ext cx="255351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2209800"/>
            <a:ext cx="2553510" cy="156224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33800" y="1157817"/>
            <a:ext cx="6248400" cy="5318021"/>
            <a:chOff x="291349" y="1624099"/>
            <a:chExt cx="5956300" cy="492283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49" y="1624099"/>
              <a:ext cx="5956300" cy="4922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0472" y="1779640"/>
              <a:ext cx="1554681" cy="116601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83403">
              <a:off x="2323454" y="4295873"/>
              <a:ext cx="560123" cy="746830"/>
            </a:xfrm>
            <a:prstGeom prst="rect">
              <a:avLst/>
            </a:prstGeom>
          </p:spPr>
        </p:pic>
      </p:grpSp>
      <p:pic>
        <p:nvPicPr>
          <p:cNvPr id="5124" name="Picture 4" descr="Decagon Devices">
            <a:hlinkClick r:id="rId10" tooltip="Home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6324600"/>
            <a:ext cx="1078706" cy="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9495" y="1676400"/>
            <a:ext cx="3657600" cy="318852"/>
          </a:xfrm>
          <a:prstGeom prst="rect">
            <a:avLst/>
          </a:prstGeom>
          <a:noFill/>
        </p:spPr>
        <p:txBody>
          <a:bodyPr wrap="square" lIns="102410" tIns="51204" rIns="102410" bIns="51204" rtlCol="0">
            <a:spAutoFit/>
          </a:bodyPr>
          <a:lstStyle/>
          <a:p>
            <a:pPr algn="r" defTabSz="512048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Khot, Zhang et al. </a:t>
            </a:r>
          </a:p>
        </p:txBody>
      </p:sp>
    </p:spTree>
    <p:extLst>
      <p:ext uri="{BB962C8B-B14F-4D97-AF65-F5344CB8AC3E}">
        <p14:creationId xmlns:p14="http://schemas.microsoft.com/office/powerpoint/2010/main" val="3662257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farm7.static.flickr.com/6070/6059640810_4664f80a8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1241425"/>
            <a:ext cx="5864225" cy="2423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839200" cy="457199"/>
          </a:xfrm>
        </p:spPr>
        <p:txBody>
          <a:bodyPr/>
          <a:lstStyle/>
          <a:p>
            <a:r>
              <a:rPr lang="en-US" sz="2800" b="1" dirty="0">
                <a:latin typeface="Calisto MT"/>
                <a:cs typeface="Calisto MT"/>
              </a:rPr>
              <a:t>Autonomous/Precision spraying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4113213"/>
            <a:ext cx="2895600" cy="14493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>
                <a:latin typeface="Lucida Sans" charset="0"/>
              </a:rPr>
              <a:t>Substantial acreage </a:t>
            </a:r>
            <a:r>
              <a:rPr sz="2000" dirty="0">
                <a:latin typeface="Lucida Sans" charset="0"/>
              </a:rPr>
              <a:t>sprayed by UA</a:t>
            </a:r>
            <a:r>
              <a:rPr lang="en-US" sz="2000" dirty="0">
                <a:latin typeface="Lucida Sans" charset="0"/>
              </a:rPr>
              <a:t>S</a:t>
            </a:r>
            <a:r>
              <a:rPr sz="2000" dirty="0">
                <a:latin typeface="Lucida Sans" charset="0"/>
              </a:rPr>
              <a:t> in Japan.</a:t>
            </a:r>
            <a:endParaRPr lang="en-US" sz="2000" dirty="0">
              <a:latin typeface="Lucida Sans" charset="0"/>
            </a:endParaRPr>
          </a:p>
          <a:p>
            <a:r>
              <a:rPr lang="en-US" sz="2000" dirty="0">
                <a:latin typeface="Lucida Sans" charset="0"/>
              </a:rPr>
              <a:t>Similar application in trial in CA Vineyards; UC Davis</a:t>
            </a:r>
            <a:endParaRPr sz="2000" dirty="0">
              <a:latin typeface="Lucida Sans" charset="0"/>
            </a:endParaRPr>
          </a:p>
        </p:txBody>
      </p:sp>
      <p:pic>
        <p:nvPicPr>
          <p:cNvPr id="57350" name="Picture 6" descr="http://cbssacramento.files.wordpress.com/2013/06/drone.jpg?w=64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74230"/>
            <a:ext cx="3260725" cy="1834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352" name="Picture 8" descr="http://www.aviationweek.com/Portals/AWeek/TWW/GrahamW/Jaoan%20UAS%20cha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025" y="2789238"/>
            <a:ext cx="6124575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2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6400800" cy="479425"/>
          </a:xfrm>
        </p:spPr>
        <p:txBody>
          <a:bodyPr/>
          <a:lstStyle/>
          <a:p>
            <a:r>
              <a:rPr lang="en-US" sz="2800" b="1" dirty="0">
                <a:latin typeface="Calisto MT"/>
                <a:cs typeface="Calisto MT"/>
              </a:rPr>
              <a:t>Autonomous spraying in Napa Valley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600" y="1143000"/>
            <a:ext cx="8128000" cy="5295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95412" y="6487440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 Source: http://</a:t>
            </a:r>
            <a:r>
              <a:rPr lang="en-US" dirty="0" err="1"/>
              <a:t>www.uasvision.com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08552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97115" y="609600"/>
            <a:ext cx="7772400" cy="479425"/>
          </a:xfrm>
        </p:spPr>
        <p:txBody>
          <a:bodyPr/>
          <a:lstStyle/>
          <a:p>
            <a:r>
              <a:rPr lang="en-US" sz="2800" b="1" dirty="0">
                <a:latin typeface="Calisto MT"/>
                <a:cs typeface="Calisto MT"/>
              </a:rPr>
              <a:t>Technology development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1295400"/>
            <a:ext cx="739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Platform stability, weight, speed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Multiple vehicles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Coordination/Collaboration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Feet size optimization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Charging Station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Automatic battery swapping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New Power Sources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Hydrogen Fuel Cell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New Sensors for Ag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Light weight, target specific</a:t>
            </a:r>
          </a:p>
          <a:p>
            <a:pPr marL="0" lvl="1">
              <a:spcBef>
                <a:spcPct val="0"/>
              </a:spcBef>
              <a:buClr>
                <a:schemeClr val="tx1"/>
              </a:buClr>
              <a:buSzPct val="100000"/>
            </a:pPr>
            <a:endParaRPr lang="en-US" altLang="zh-CN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29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97115" y="609600"/>
            <a:ext cx="7772400" cy="479425"/>
          </a:xfrm>
        </p:spPr>
        <p:txBody>
          <a:bodyPr/>
          <a:lstStyle/>
          <a:p>
            <a:r>
              <a:rPr lang="en-US" b="1" dirty="0">
                <a:latin typeface="Calisto MT"/>
                <a:cs typeface="Calisto MT"/>
              </a:rPr>
              <a:t>Battery swapping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1295400"/>
            <a:ext cx="73914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Charging station for multi-copter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Automated battery swapping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Not trivial for fixed wing platforms</a:t>
            </a:r>
          </a:p>
        </p:txBody>
      </p:sp>
      <p:pic>
        <p:nvPicPr>
          <p:cNvPr id="3" name="Picture 2" descr="Screen Shot 2015-03-22 at 12.47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514600"/>
            <a:ext cx="5687885" cy="39174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81800" y="6469911"/>
            <a:ext cx="1749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Toksoz</a:t>
            </a:r>
            <a:r>
              <a:rPr lang="en-US" dirty="0"/>
              <a:t> et al., 2011</a:t>
            </a:r>
          </a:p>
        </p:txBody>
      </p:sp>
    </p:spTree>
    <p:extLst>
      <p:ext uri="{BB962C8B-B14F-4D97-AF65-F5344CB8AC3E}">
        <p14:creationId xmlns:p14="http://schemas.microsoft.com/office/powerpoint/2010/main" val="402011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97115" y="609600"/>
            <a:ext cx="7772400" cy="479425"/>
          </a:xfrm>
        </p:spPr>
        <p:txBody>
          <a:bodyPr/>
          <a:lstStyle/>
          <a:p>
            <a:r>
              <a:rPr lang="en-US" b="1" dirty="0">
                <a:latin typeface="Calisto MT"/>
                <a:cs typeface="Calisto MT"/>
              </a:rPr>
              <a:t>Liquid Hydrogen Fueled UAS</a:t>
            </a:r>
          </a:p>
        </p:txBody>
      </p:sp>
      <p:pic>
        <p:nvPicPr>
          <p:cNvPr id="20484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1371600" cy="5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s://lh4.googleusercontent.com/-RS8M45QXl2U/TyDla9j1FQI/AAAAAAAADiE/dCsYWXSxUYI/s735/IMG_426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79" y="1257294"/>
            <a:ext cx="3389766" cy="167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1509" y="1118092"/>
            <a:ext cx="1284635" cy="1548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3992" y="1767113"/>
            <a:ext cx="3533570" cy="1800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Down Arrow 9"/>
          <p:cNvSpPr/>
          <p:nvPr/>
        </p:nvSpPr>
        <p:spPr>
          <a:xfrm rot="17021282">
            <a:off x="4539076" y="1755647"/>
            <a:ext cx="596001" cy="14652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" name="Picture 2" descr="C:\Users\Justin Macbook\HYPER-1\Management\Photographs\IMG_040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059" y="3886198"/>
            <a:ext cx="2307773" cy="1538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3" descr="C:\Users\Justin Macbook\HYPER-1\Management\Photographs\DSC_230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371" y="4713698"/>
            <a:ext cx="2237105" cy="1487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493" name="TextBox 5"/>
          <p:cNvSpPr txBox="1">
            <a:spLocks noChangeArrowheads="1"/>
          </p:cNvSpPr>
          <p:nvPr/>
        </p:nvSpPr>
        <p:spPr bwMode="auto">
          <a:xfrm>
            <a:off x="6400800" y="6324600"/>
            <a:ext cx="2590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Work of Jacob </a:t>
            </a:r>
            <a:r>
              <a:rPr lang="en-US" sz="1200" dirty="0" err="1"/>
              <a:t>Leachman</a:t>
            </a:r>
            <a:r>
              <a:rPr lang="en-US" sz="1200" dirty="0"/>
              <a:t>, WSU</a:t>
            </a:r>
          </a:p>
        </p:txBody>
      </p:sp>
      <p:pic>
        <p:nvPicPr>
          <p:cNvPr id="18" name="Picture 2" descr="C:\Users\Justin Macbook\HYPER-1\Management\Photographs\Cryo_tank7_cut7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4544" y="3768247"/>
            <a:ext cx="2351314" cy="1125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2" descr="C:\Users\Justin Macbook\HYPER-1\Management\Photographs\DSC_2070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0460" y="3073399"/>
            <a:ext cx="1419879" cy="1222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 descr="C:\Users\Justin i5\Desktop\New folder\DSC_4541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8913" y="3093245"/>
            <a:ext cx="1738228" cy="1155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Down Arrow 20"/>
          <p:cNvSpPr/>
          <p:nvPr/>
        </p:nvSpPr>
        <p:spPr>
          <a:xfrm rot="1717071">
            <a:off x="6489870" y="3164999"/>
            <a:ext cx="544094" cy="146526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3" name="Picture 22" descr="C:\Users\Justin i5\Dropbox\Genii\PR\Press Kit\20130531 Flight 2 Team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4634493"/>
            <a:ext cx="4166677" cy="1690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Down Arrow 21"/>
          <p:cNvSpPr/>
          <p:nvPr/>
        </p:nvSpPr>
        <p:spPr>
          <a:xfrm rot="2996024">
            <a:off x="3419755" y="3692591"/>
            <a:ext cx="583504" cy="146685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4" name="Picture 18" descr="C:\Users\Justin Macbook\HYPER-1\Management\Photographs\DSC_2462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13" y="2872537"/>
            <a:ext cx="1335116" cy="2007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2958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57200" y="50292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Challenges and future direction</a:t>
            </a:r>
          </a:p>
        </p:txBody>
      </p:sp>
    </p:spTree>
    <p:extLst>
      <p:ext uri="{BB962C8B-B14F-4D97-AF65-F5344CB8AC3E}">
        <p14:creationId xmlns:p14="http://schemas.microsoft.com/office/powerpoint/2010/main" val="2589210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97115" y="609600"/>
            <a:ext cx="7772400" cy="479425"/>
          </a:xfrm>
        </p:spPr>
        <p:txBody>
          <a:bodyPr/>
          <a:lstStyle/>
          <a:p>
            <a:r>
              <a:rPr lang="en-US" sz="2800" b="1" dirty="0">
                <a:latin typeface="Calisto MT"/>
                <a:cs typeface="Calisto MT"/>
              </a:rPr>
              <a:t>Data </a:t>
            </a:r>
            <a:r>
              <a:rPr lang="en-US" sz="2800" b="1" cap="none" dirty="0" err="1">
                <a:latin typeface="Calisto MT"/>
                <a:cs typeface="Calisto MT"/>
              </a:rPr>
              <a:t>Vs</a:t>
            </a:r>
            <a:r>
              <a:rPr lang="en-US" sz="2800" b="1" dirty="0">
                <a:latin typeface="Calisto MT"/>
                <a:cs typeface="Calisto MT"/>
              </a:rPr>
              <a:t> Information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1295400"/>
            <a:ext cx="7696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How to convert data into actionable knowledge?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Big data, data mining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How to go beyond the differences in spectral signature?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sz="2200" dirty="0">
                <a:latin typeface="Arial"/>
                <a:cs typeface="Arial"/>
              </a:rPr>
              <a:t>Identifying nature of stress and do something about it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endParaRPr lang="en-US" altLang="zh-CN" sz="2400" dirty="0">
              <a:latin typeface="Arial"/>
              <a:cs typeface="Arial"/>
            </a:endParaRP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endParaRPr lang="en-US" altLang="zh-CN" sz="2200" dirty="0">
              <a:latin typeface="Arial"/>
              <a:cs typeface="Arial"/>
            </a:endParaRPr>
          </a:p>
        </p:txBody>
      </p:sp>
      <p:pic>
        <p:nvPicPr>
          <p:cNvPr id="3" name="Picture 2" descr="Screen Shot 2015-03-22 at 1.00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666" y="3200400"/>
            <a:ext cx="3255233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00" y="6248400"/>
            <a:ext cx="2478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BramleyI</a:t>
            </a:r>
            <a:r>
              <a:rPr lang="en-US" dirty="0"/>
              <a:t> &amp; </a:t>
            </a:r>
            <a:r>
              <a:rPr lang="en-US" dirty="0" err="1"/>
              <a:t>Trengove</a:t>
            </a:r>
            <a:r>
              <a:rPr lang="en-US" dirty="0"/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98335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97115" y="609600"/>
            <a:ext cx="7772400" cy="479425"/>
          </a:xfrm>
        </p:spPr>
        <p:txBody>
          <a:bodyPr/>
          <a:lstStyle/>
          <a:p>
            <a:r>
              <a:rPr lang="en-US" sz="2800" b="1" dirty="0">
                <a:latin typeface="Calisto MT"/>
                <a:cs typeface="Calisto MT"/>
              </a:rPr>
              <a:t>Internet of things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1295400"/>
            <a:ext cx="7620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  <a:buClr>
                <a:schemeClr val="tx1"/>
              </a:buClr>
              <a:buSzPct val="100000"/>
            </a:pPr>
            <a:r>
              <a:rPr lang="en-US" altLang="zh-CN" sz="2400" u="sng" dirty="0">
                <a:latin typeface="Arial"/>
                <a:cs typeface="Arial"/>
              </a:rPr>
              <a:t>Connectivity and Integration</a:t>
            </a:r>
          </a:p>
          <a:p>
            <a:pPr marL="800100" lvl="2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400" dirty="0">
                <a:latin typeface="Arial"/>
                <a:cs typeface="Arial"/>
              </a:rPr>
              <a:t>Satellite sensors</a:t>
            </a:r>
          </a:p>
          <a:p>
            <a:pPr marL="800100" lvl="2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400" dirty="0">
                <a:latin typeface="Arial"/>
                <a:cs typeface="Arial"/>
              </a:rPr>
              <a:t>Manned flights-based sensors</a:t>
            </a:r>
          </a:p>
          <a:p>
            <a:pPr marL="800100" lvl="2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400" dirty="0">
                <a:latin typeface="Arial"/>
                <a:cs typeface="Arial"/>
              </a:rPr>
              <a:t>Ground sensors</a:t>
            </a:r>
          </a:p>
          <a:p>
            <a:pPr marL="1257300" lvl="3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200" dirty="0">
                <a:latin typeface="Arial"/>
                <a:cs typeface="Arial"/>
              </a:rPr>
              <a:t>Yield monitors</a:t>
            </a:r>
          </a:p>
          <a:p>
            <a:pPr marL="1257300" lvl="3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200" dirty="0">
                <a:latin typeface="Arial"/>
                <a:cs typeface="Arial"/>
              </a:rPr>
              <a:t>Weather stations </a:t>
            </a:r>
          </a:p>
          <a:p>
            <a:pPr marL="800100" lvl="2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400" dirty="0">
                <a:latin typeface="Arial"/>
                <a:cs typeface="Arial"/>
              </a:rPr>
              <a:t>Ground vehicles </a:t>
            </a:r>
          </a:p>
          <a:p>
            <a:pPr marL="1257300" lvl="3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200" dirty="0">
                <a:latin typeface="Arial"/>
                <a:cs typeface="Arial"/>
              </a:rPr>
              <a:t>Precision chemical applicators</a:t>
            </a:r>
          </a:p>
          <a:p>
            <a:pPr marL="800100" lvl="2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400" dirty="0">
                <a:latin typeface="Arial"/>
                <a:cs typeface="Arial"/>
              </a:rPr>
              <a:t>Models/Decision support systems</a:t>
            </a:r>
          </a:p>
          <a:p>
            <a:pPr marL="1257300" lvl="3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200" dirty="0">
                <a:latin typeface="Arial"/>
                <a:cs typeface="Arial"/>
              </a:rPr>
              <a:t>Crop models, Weather models</a:t>
            </a:r>
          </a:p>
        </p:txBody>
      </p:sp>
    </p:spTree>
    <p:extLst>
      <p:ext uri="{BB962C8B-B14F-4D97-AF65-F5344CB8AC3E}">
        <p14:creationId xmlns:p14="http://schemas.microsoft.com/office/powerpoint/2010/main" val="3616991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552914"/>
            <a:ext cx="9144000" cy="8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CPAAS: </a:t>
            </a:r>
            <a:r>
              <a:rPr lang="en-US" sz="24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Center for Precision and Automated Agricultural Systems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1371600"/>
            <a:ext cx="86868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1" indent="-227013" eaLnBrk="0" hangingPunct="0">
              <a:spcAft>
                <a:spcPts val="600"/>
              </a:spcAft>
              <a:buClr>
                <a:schemeClr val="tx1"/>
              </a:buClr>
              <a:buSzPct val="120000"/>
              <a:buFontTx/>
              <a:buChar char="•"/>
            </a:pPr>
            <a:r>
              <a:rPr lang="en-US" altLang="zh-CN" sz="2200" kern="0" dirty="0">
                <a:solidFill>
                  <a:srgbClr val="FFFFFF"/>
                </a:solidFill>
                <a:latin typeface="Arial"/>
                <a:cs typeface="Arial"/>
              </a:rPr>
              <a:t>Located in Prosser, WA; Directed by Dr. Qin Zhang</a:t>
            </a:r>
          </a:p>
          <a:p>
            <a:pPr marL="227013" lvl="1" indent="-227013" eaLnBrk="0" hangingPunct="0">
              <a:spcAft>
                <a:spcPts val="600"/>
              </a:spcAft>
              <a:buClr>
                <a:schemeClr val="tx1"/>
              </a:buClr>
              <a:buSzPct val="120000"/>
              <a:buFontTx/>
              <a:buChar char="•"/>
            </a:pPr>
            <a:r>
              <a:rPr lang="en-US" altLang="zh-CN" sz="2200" kern="0" dirty="0">
                <a:solidFill>
                  <a:srgbClr val="FFFFFF"/>
                </a:solidFill>
                <a:latin typeface="Arial"/>
                <a:cs typeface="Arial"/>
              </a:rPr>
              <a:t>15+ affiliated faculty members </a:t>
            </a:r>
          </a:p>
          <a:p>
            <a:pPr marL="227013" lvl="1" indent="-227013" eaLnBrk="0" hangingPunct="0">
              <a:spcAft>
                <a:spcPts val="600"/>
              </a:spcAft>
              <a:buClr>
                <a:schemeClr val="tx1"/>
              </a:buClr>
              <a:buSzPct val="120000"/>
              <a:buFontTx/>
              <a:buChar char="•"/>
            </a:pPr>
            <a:r>
              <a:rPr lang="en-US" altLang="zh-CN" sz="2200" kern="0" dirty="0">
                <a:solidFill>
                  <a:srgbClr val="FFFFFF"/>
                </a:solidFill>
                <a:latin typeface="Arial"/>
                <a:cs typeface="Arial"/>
              </a:rPr>
              <a:t>Cross-disciplinary environment: extension educators, horticulturists, biologists, economists and engineers</a:t>
            </a:r>
          </a:p>
          <a:p>
            <a:pPr marL="227013" lvl="1" indent="-227013" eaLnBrk="0" hangingPunct="0">
              <a:spcAft>
                <a:spcPts val="600"/>
              </a:spcAft>
              <a:buClr>
                <a:schemeClr val="tx1"/>
              </a:buClr>
              <a:buSzPct val="120000"/>
              <a:buFontTx/>
              <a:buChar char="•"/>
            </a:pPr>
            <a:r>
              <a:rPr lang="en-US" altLang="zh-CN" sz="2200" kern="0" dirty="0">
                <a:solidFill>
                  <a:srgbClr val="FFFFFF"/>
                </a:solidFill>
                <a:latin typeface="Arial"/>
                <a:cs typeface="Arial"/>
              </a:rPr>
              <a:t>Facilitates collaborative, systematic research in precision agriculture, automation and mechanization </a:t>
            </a:r>
          </a:p>
        </p:txBody>
      </p:sp>
      <p:pic>
        <p:nvPicPr>
          <p:cNvPr id="3" name="Picture 2" descr="2013-CPAAS-Expo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4021394"/>
            <a:ext cx="8321040" cy="26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69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97115" y="609600"/>
            <a:ext cx="7772400" cy="990600"/>
          </a:xfrm>
        </p:spPr>
        <p:txBody>
          <a:bodyPr/>
          <a:lstStyle/>
          <a:p>
            <a:r>
              <a:rPr lang="en-US" b="1" dirty="0">
                <a:latin typeface="Calisto MT"/>
                <a:cs typeface="Calisto MT"/>
              </a:rPr>
              <a:t>Innovative Applications/approaches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200" y="1828800"/>
            <a:ext cx="73914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400" dirty="0">
                <a:latin typeface="Arial"/>
                <a:cs typeface="Arial"/>
              </a:rPr>
              <a:t>Need to think outside the box</a:t>
            </a:r>
          </a:p>
          <a:p>
            <a:pPr marL="800100" lvl="2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200" dirty="0">
                <a:latin typeface="Arial"/>
                <a:cs typeface="Arial"/>
              </a:rPr>
              <a:t>Exploit handy, low cost flying platforms</a:t>
            </a:r>
          </a:p>
          <a:p>
            <a:pPr marL="800100" lvl="2" indent="-342900">
              <a:spcBef>
                <a:spcPct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CN" sz="2200" dirty="0">
                <a:latin typeface="Arial"/>
                <a:cs typeface="Arial"/>
              </a:rPr>
              <a:t>e.g. Precision pollination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Multi-purpose platforms/flights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Collect data while chasing birds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Economic analysis 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Trans-disciplinary approaches including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Biological, physical and social scientists</a:t>
            </a:r>
          </a:p>
        </p:txBody>
      </p:sp>
    </p:spTree>
    <p:extLst>
      <p:ext uri="{BB962C8B-B14F-4D97-AF65-F5344CB8AC3E}">
        <p14:creationId xmlns:p14="http://schemas.microsoft.com/office/powerpoint/2010/main" val="9810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97115" y="609600"/>
            <a:ext cx="7772400" cy="1066800"/>
          </a:xfrm>
        </p:spPr>
        <p:txBody>
          <a:bodyPr/>
          <a:lstStyle/>
          <a:p>
            <a:r>
              <a:rPr lang="en-US" sz="2800" b="1" dirty="0">
                <a:latin typeface="Calisto MT"/>
                <a:cs typeface="Calisto MT"/>
              </a:rPr>
              <a:t>Platform, Payload and Data Processing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1905000"/>
            <a:ext cx="739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Platform stability/robustness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Autonomy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Minimize human involvement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Endurance still the biggest challenge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Payload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Increase payload capability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Lighter and stable sensors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Sensors with agricultural applications in mind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Calibration and registration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Image quality, image mosaicking</a:t>
            </a:r>
          </a:p>
        </p:txBody>
      </p:sp>
    </p:spTree>
    <p:extLst>
      <p:ext uri="{BB962C8B-B14F-4D97-AF65-F5344CB8AC3E}">
        <p14:creationId xmlns:p14="http://schemas.microsoft.com/office/powerpoint/2010/main" val="1540106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81000" y="685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Potential Adoption models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400" y="1290322"/>
            <a:ext cx="8763000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>
                <a:latin typeface="Arial"/>
                <a:cs typeface="Arial"/>
              </a:rPr>
              <a:t>In-house Technology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>
                <a:latin typeface="Arial"/>
                <a:cs typeface="Arial"/>
              </a:rPr>
              <a:t>Semi-autonomous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>
                <a:latin typeface="Arial"/>
                <a:cs typeface="Arial"/>
              </a:rPr>
              <a:t>Acquire hardware 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>
                <a:latin typeface="Arial"/>
                <a:cs typeface="Arial"/>
              </a:rPr>
              <a:t>Fly as needed; upload data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>
                <a:latin typeface="Arial"/>
                <a:cs typeface="Arial"/>
              </a:rPr>
              <a:t>Contract data management and processing service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>
                <a:latin typeface="Arial"/>
                <a:cs typeface="Arial"/>
              </a:rPr>
              <a:t>Autonomous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>
                <a:latin typeface="Arial"/>
                <a:cs typeface="Arial"/>
              </a:rPr>
              <a:t>Acquire hardware, software and storage (local or cloud)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>
                <a:latin typeface="Arial"/>
                <a:cs typeface="Arial"/>
              </a:rPr>
              <a:t>Dedicated in-house operator(s)</a:t>
            </a:r>
          </a:p>
          <a:p>
            <a:pPr marL="1257300" lvl="2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>
                <a:latin typeface="Arial"/>
                <a:cs typeface="Arial"/>
              </a:rPr>
              <a:t>Contract maintenance and consultancy service </a:t>
            </a:r>
          </a:p>
          <a:p>
            <a:pPr marL="342900" indent="-342900" eaLnBrk="0" fontAlgn="base" hangingPunct="0">
              <a:spcBef>
                <a:spcPts val="2376"/>
              </a:spcBef>
              <a:spcAft>
                <a:spcPct val="0"/>
              </a:spcAft>
              <a:buChar char="•"/>
            </a:pPr>
            <a:r>
              <a:rPr lang="en-US" sz="2400" dirty="0">
                <a:latin typeface="Arial"/>
                <a:cs typeface="Arial"/>
              </a:rPr>
              <a:t>Service Companies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>
                <a:latin typeface="Arial"/>
                <a:cs typeface="Arial"/>
              </a:rPr>
              <a:t>On-demand imaging and data processing 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200" dirty="0">
                <a:latin typeface="Arial"/>
                <a:cs typeface="Arial"/>
              </a:rPr>
              <a:t>Per-acre cost</a:t>
            </a:r>
          </a:p>
        </p:txBody>
      </p:sp>
    </p:spTree>
    <p:extLst>
      <p:ext uri="{BB962C8B-B14F-4D97-AF65-F5344CB8AC3E}">
        <p14:creationId xmlns:p14="http://schemas.microsoft.com/office/powerpoint/2010/main" val="385934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04800" y="609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FAA and Flight Authorization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1371600"/>
            <a:ext cx="84582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  <a:buClr>
                <a:schemeClr val="tx1"/>
              </a:buClr>
              <a:buSzPct val="100000"/>
            </a:pPr>
            <a:r>
              <a:rPr lang="en-US" altLang="zh-CN" sz="2400" u="sng" dirty="0">
                <a:latin typeface="Arial"/>
                <a:cs typeface="Arial"/>
              </a:rPr>
              <a:t>Certification of Authorization (COA) for each research task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May take a few months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Comprehensive process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Description of what, where and why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Ground school competency for operator(s)</a:t>
            </a:r>
          </a:p>
          <a:p>
            <a:pPr marL="1141413" lvl="3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sz="2200" dirty="0">
                <a:latin typeface="Arial"/>
                <a:cs typeface="Arial"/>
              </a:rPr>
              <a:t>Third class airman medical certificate</a:t>
            </a:r>
            <a:endParaRPr lang="en-US" altLang="zh-CN" sz="2200" dirty="0">
              <a:latin typeface="Arial"/>
              <a:cs typeface="Arial"/>
            </a:endParaRP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Visual observer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Comprehensive reporting 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Limited experiments may be possible with tethering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86400" y="6190027"/>
            <a:ext cx="33384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</a:rPr>
              <a:t>FAA – Federal Aviation Administration</a:t>
            </a:r>
          </a:p>
          <a:p>
            <a:r>
              <a:rPr lang="en-US" dirty="0">
                <a:solidFill>
                  <a:srgbClr val="FFFFFF"/>
                </a:solidFill>
              </a:rPr>
              <a:t>COA</a:t>
            </a:r>
            <a:r>
              <a:rPr lang="en-US" altLang="zh-CN" dirty="0">
                <a:solidFill>
                  <a:srgbClr val="FFFFFF"/>
                </a:solidFill>
              </a:rPr>
              <a:t> – </a:t>
            </a:r>
            <a:r>
              <a:rPr lang="en-US" dirty="0">
                <a:solidFill>
                  <a:srgbClr val="FFFFFF"/>
                </a:solidFill>
              </a:rPr>
              <a:t>Certification of Authorization</a:t>
            </a:r>
          </a:p>
        </p:txBody>
      </p:sp>
    </p:spTree>
    <p:extLst>
      <p:ext uri="{BB962C8B-B14F-4D97-AF65-F5344CB8AC3E}">
        <p14:creationId xmlns:p14="http://schemas.microsoft.com/office/powerpoint/2010/main" val="730962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04800" y="609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New regulatory Developments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1371600"/>
            <a:ext cx="8458200" cy="3939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Creation of Six Test Centers (e.g. AK, ND) 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Recent exemption to commercial entities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Empire Unmanned, Idaho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Amazon Delivery Trials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Proposed regulation for Small UAS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Small UAS: &lt;55 </a:t>
            </a:r>
            <a:r>
              <a:rPr lang="en-US" altLang="zh-CN" sz="2200" dirty="0" err="1">
                <a:latin typeface="Arial"/>
                <a:cs typeface="Arial"/>
              </a:rPr>
              <a:t>lb</a:t>
            </a:r>
            <a:endParaRPr lang="en-US" altLang="zh-CN" sz="2200" dirty="0">
              <a:latin typeface="Arial"/>
              <a:cs typeface="Arial"/>
            </a:endParaRP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Operator &gt;17 years; Optional visual observer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Line of sight; day time; Out of airport flight paths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&lt;500 </a:t>
            </a:r>
            <a:r>
              <a:rPr lang="en-US" altLang="zh-CN" sz="2200" dirty="0" err="1">
                <a:latin typeface="Arial"/>
                <a:cs typeface="Arial"/>
              </a:rPr>
              <a:t>ft</a:t>
            </a:r>
            <a:r>
              <a:rPr lang="en-US" altLang="zh-CN" sz="2200" dirty="0">
                <a:latin typeface="Arial"/>
                <a:cs typeface="Arial"/>
              </a:rPr>
              <a:t> above ground level; &lt;100 mph</a:t>
            </a:r>
          </a:p>
          <a:p>
            <a:pPr marL="684213" lvl="2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200" dirty="0">
                <a:latin typeface="Arial"/>
                <a:cs typeface="Arial"/>
              </a:rPr>
              <a:t>No airworthiness certificate</a:t>
            </a:r>
          </a:p>
          <a:p>
            <a:pPr marL="227013" lvl="1" indent="-227013">
              <a:spcBef>
                <a:spcPct val="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lang="en-US" altLang="zh-CN" sz="2400" dirty="0">
                <a:latin typeface="Arial"/>
                <a:cs typeface="Arial"/>
              </a:rPr>
              <a:t>Option to COA or comply with new regulations without COA</a:t>
            </a:r>
          </a:p>
        </p:txBody>
      </p:sp>
    </p:spTree>
    <p:extLst>
      <p:ext uri="{BB962C8B-B14F-4D97-AF65-F5344CB8AC3E}">
        <p14:creationId xmlns:p14="http://schemas.microsoft.com/office/powerpoint/2010/main" val="366276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34150"/>
            <a:ext cx="838200" cy="323850"/>
          </a:xfrm>
        </p:spPr>
        <p:txBody>
          <a:bodyPr/>
          <a:lstStyle/>
          <a:p>
            <a:fld id="{CF753784-1707-41D2-B6C3-F7A7E0170B44}" type="datetime12">
              <a:rPr lang="en-US" smtClean="0">
                <a:latin typeface="BatangChe" pitchFamily="49" charset="-127"/>
                <a:ea typeface="BatangChe" pitchFamily="49" charset="-127"/>
              </a:rPr>
              <a:pPr/>
              <a:t>4:06 PM</a:t>
            </a:fld>
            <a:endParaRPr lang="en-US" dirty="0">
              <a:latin typeface="BatangChe" pitchFamily="49" charset="-127"/>
              <a:ea typeface="BatangChe" pitchFamily="49" charset="-127"/>
            </a:endParaRPr>
          </a:p>
        </p:txBody>
      </p:sp>
      <p:pic>
        <p:nvPicPr>
          <p:cNvPr id="5" name="Picture 2" descr="C:\Users\manoj.karkee\Desktop\IMG_662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4" y="1142100"/>
            <a:ext cx="9144000" cy="4420500"/>
          </a:xfrm>
          <a:prstGeom prst="rect">
            <a:avLst/>
          </a:prstGeom>
          <a:noFill/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971800" y="5791200"/>
            <a:ext cx="3505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Thank </a:t>
            </a:r>
            <a:r>
              <a:rPr lang="en-US" sz="3600" b="1" kern="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You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listo MT" pitchFamily="18" charset="0"/>
              <a:ea typeface="+mj-ea"/>
              <a:cs typeface="Calibri" pitchFamily="34" charset="0"/>
              <a:sym typeface="Marlett" pitchFamily="2" charset="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542778"/>
              </p:ext>
            </p:extLst>
          </p:nvPr>
        </p:nvGraphicFramePr>
        <p:xfrm>
          <a:off x="5257800" y="1143000"/>
          <a:ext cx="1826374" cy="1668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741718" imgH="1576772" progId="Word.Document.12">
                  <p:embed/>
                </p:oleObj>
              </mc:Choice>
              <mc:Fallback>
                <p:oleObj name="Document" r:id="rId3" imgW="1741718" imgH="1576772" progId="Word.Document.12">
                  <p:embed/>
                  <p:pic>
                    <p:nvPicPr>
                      <p:cNvPr id="0" name="Picture 2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143000"/>
                        <a:ext cx="1826374" cy="16689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7924800" cy="6858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  <a:spcBef>
                <a:spcPts val="60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Major Research Areas/projects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733800"/>
            <a:ext cx="2133600" cy="2133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2438400"/>
            <a:ext cx="2438400" cy="16333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1219200"/>
            <a:ext cx="4572000" cy="23637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/>
              <a:t>Apple and Cherry Harvesting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/>
              <a:t>Apple and Raspberry Pruning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/>
              <a:t>Intelligent Bin Transport System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/>
              <a:t>Automated Weed Control In Vegetables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/>
              <a:t>Water and Nitrogen Stress Sensing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/>
              <a:t>Solid Set Canopy Delivery System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/>
              <a:t>UASs for Production Agriculture</a:t>
            </a:r>
          </a:p>
        </p:txBody>
      </p:sp>
      <p:pic>
        <p:nvPicPr>
          <p:cNvPr id="31" name="Picture 4" descr="C:\Users\manoj.karkee\Dropbox\SharedPresentationsVideos\Suraj\DSC_07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962400"/>
            <a:ext cx="3048000" cy="2014834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4038600"/>
            <a:ext cx="3148238" cy="264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052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57200" y="50292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Unmanned Aerial systems</a:t>
            </a:r>
          </a:p>
        </p:txBody>
      </p:sp>
    </p:spTree>
    <p:extLst>
      <p:ext uri="{BB962C8B-B14F-4D97-AF65-F5344CB8AC3E}">
        <p14:creationId xmlns:p14="http://schemas.microsoft.com/office/powerpoint/2010/main" val="258921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UAS…..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9158" y="990600"/>
            <a:ext cx="8763000" cy="3564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Unmanned Aerial Systems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Also called UAVs (Unmanned Aerial Vehicles) and Drones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Hardware Platform: </a:t>
            </a:r>
            <a:r>
              <a:rPr lang="en-US" sz="2200" dirty="0"/>
              <a:t>Fixed Wing and Multi-copters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Communication and Navigation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dirty="0"/>
              <a:t>Ground Control/Operator, Auto-guidance, Auto-pilot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dirty="0"/>
              <a:t>Payload: Sensors, Tanks, Chemicals, Sound and Light Emitters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Sensors (e.g. Cameras, Lasers, Multi-spectral Sensors)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 sz="2400" dirty="0"/>
              <a:t>Data Collection, Processing, Storage, Distribution</a:t>
            </a:r>
          </a:p>
        </p:txBody>
      </p:sp>
      <p:pic>
        <p:nvPicPr>
          <p:cNvPr id="18" name="Picture 17" descr="C:\Users\Justin i5\Desktop\DSC_404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1465" y="4648200"/>
            <a:ext cx="3980535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4648200"/>
            <a:ext cx="3143385" cy="2103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3297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4572000" y="66675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4572000" y="304800"/>
            <a:ext cx="0" cy="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8000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38637" name="Rectangle 13"/>
          <p:cNvSpPr>
            <a:spLocks noChangeArrowheads="1"/>
          </p:cNvSpPr>
          <p:nvPr/>
        </p:nvSpPr>
        <p:spPr bwMode="auto">
          <a:xfrm>
            <a:off x="4572000" y="542925"/>
            <a:ext cx="0" cy="0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52400" y="1524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cap="all" dirty="0">
                <a:solidFill>
                  <a:srgbClr val="000000"/>
                </a:solidFill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Size/SCALE of UAV</a:t>
            </a:r>
            <a:r>
              <a:rPr lang="en-US" altLang="zh-CN" sz="2000" b="1" cap="all" dirty="0">
                <a:solidFill>
                  <a:srgbClr val="000000"/>
                </a:solidFill>
                <a:latin typeface="Calisto MT" pitchFamily="18" charset="0"/>
                <a:ea typeface="+mj-ea"/>
                <a:cs typeface="Calibri" pitchFamily="34" charset="0"/>
                <a:sym typeface="Marlett" pitchFamily="2" charset="2"/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1371600"/>
            <a:ext cx="508000" cy="31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1981200"/>
            <a:ext cx="838200" cy="31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6400" y="2590800"/>
            <a:ext cx="635000" cy="67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2200" y="3581400"/>
            <a:ext cx="13462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800" y="4419600"/>
            <a:ext cx="1625600" cy="77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638800"/>
            <a:ext cx="23749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50000" y="990600"/>
            <a:ext cx="27940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24500" y="2438400"/>
            <a:ext cx="3619500" cy="1460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81400" y="4470400"/>
            <a:ext cx="6172200" cy="2311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57600" y="6324600"/>
            <a:ext cx="220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Source: WSU Magazine</a:t>
            </a:r>
          </a:p>
        </p:txBody>
      </p:sp>
    </p:spTree>
    <p:extLst>
      <p:ext uri="{BB962C8B-B14F-4D97-AF65-F5344CB8AC3E}">
        <p14:creationId xmlns:p14="http://schemas.microsoft.com/office/powerpoint/2010/main" val="250890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143000"/>
            <a:ext cx="3176345" cy="183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85911" y="177800"/>
            <a:ext cx="8375516" cy="5315527"/>
          </a:xfrm>
          <a:prstGeom prst="rect">
            <a:avLst/>
          </a:prstGeom>
        </p:spPr>
        <p:txBody>
          <a:bodyPr lIns="102410" tIns="51204" rIns="102410" bIns="51204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50"/>
              </a:spcBef>
              <a:buSzPct val="100000"/>
              <a:buNone/>
              <a:defRPr/>
            </a:pPr>
            <a:r>
              <a:rPr lang="en-US" sz="2800" b="1" dirty="0" err="1">
                <a:solidFill>
                  <a:srgbClr val="FFFFFF"/>
                </a:solidFill>
                <a:latin typeface="Calisto MT"/>
                <a:cs typeface="Calisto MT"/>
              </a:rPr>
              <a:t>UAS</a:t>
            </a:r>
            <a:r>
              <a:rPr lang="en-US" sz="2800" b="1" dirty="0">
                <a:solidFill>
                  <a:srgbClr val="FFFFFF"/>
                </a:solidFill>
                <a:latin typeface="Calisto MT"/>
                <a:cs typeface="Calisto MT"/>
              </a:rPr>
              <a:t> Economic Impact</a:t>
            </a:r>
          </a:p>
          <a:p>
            <a:pPr marL="560295" indent="0">
              <a:spcBef>
                <a:spcPts val="650"/>
              </a:spcBef>
              <a:buSzPct val="90000"/>
              <a:buNone/>
              <a:defRPr/>
            </a:pPr>
            <a:r>
              <a:rPr lang="en-US" sz="2200" dirty="0">
                <a:solidFill>
                  <a:srgbClr val="FFFFFF"/>
                </a:solidFill>
              </a:rPr>
              <a:t>DOD Spending 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51" y="6514050"/>
            <a:ext cx="3844031" cy="288074"/>
          </a:xfrm>
          <a:prstGeom prst="rect">
            <a:avLst/>
          </a:prstGeom>
        </p:spPr>
        <p:txBody>
          <a:bodyPr wrap="square" lIns="102410" tIns="51204" rIns="102410" bIns="51204">
            <a:spAutoFit/>
          </a:bodyPr>
          <a:lstStyle/>
          <a:p>
            <a:pPr defTabSz="512048"/>
            <a:r>
              <a:rPr lang="en-US" sz="1200" dirty="0">
                <a:solidFill>
                  <a:srgbClr val="FFFFFF"/>
                </a:solidFill>
                <a:hlinkClick r:id="rId4"/>
              </a:rPr>
              <a:t>http://www.auvsi.org/resources/economicreport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86"/>
          <a:stretch/>
        </p:blipFill>
        <p:spPr>
          <a:xfrm>
            <a:off x="4419600" y="3581400"/>
            <a:ext cx="4620787" cy="3011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72"/>
          <a:stretch/>
        </p:blipFill>
        <p:spPr>
          <a:xfrm>
            <a:off x="5105400" y="87176"/>
            <a:ext cx="3952748" cy="334599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8801" y="3266452"/>
            <a:ext cx="2176175" cy="321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34105" y="66708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94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2725" y="209550"/>
            <a:ext cx="8842375" cy="866775"/>
          </a:xfrm>
        </p:spPr>
        <p:txBody>
          <a:bodyPr/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  <a:defRPr/>
            </a:pPr>
            <a:r>
              <a:rPr lang="en-US" sz="2800" b="1" dirty="0">
                <a:latin typeface="Calisto MT" pitchFamily="18" charset="0"/>
                <a:cs typeface="Calibri" pitchFamily="34" charset="0"/>
              </a:rPr>
              <a:t>IT is a Prime Time for Agriculture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76200" y="1217613"/>
            <a:ext cx="5346700" cy="129381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sz="2000" dirty="0">
                <a:latin typeface="Lucida Sans"/>
                <a:cs typeface="Lucida Sans"/>
              </a:rPr>
              <a:t>AUVSI</a:t>
            </a:r>
            <a:r>
              <a:rPr lang="en-US" sz="2000" dirty="0">
                <a:latin typeface="Lucida Sans"/>
                <a:cs typeface="Lucida Sans"/>
              </a:rPr>
              <a:t> </a:t>
            </a:r>
            <a:r>
              <a:rPr sz="2000" dirty="0">
                <a:latin typeface="Lucida Sans"/>
                <a:cs typeface="Lucida Sans"/>
              </a:rPr>
              <a:t>-</a:t>
            </a:r>
            <a:r>
              <a:rPr lang="ja-JP" altLang="en-US" sz="2000" dirty="0">
                <a:latin typeface="Lucida Sans"/>
                <a:cs typeface="Lucida Sans"/>
              </a:rPr>
              <a:t>“</a:t>
            </a:r>
            <a:r>
              <a:rPr sz="2000" dirty="0">
                <a:latin typeface="Lucida Sans"/>
                <a:cs typeface="Lucida Sans"/>
              </a:rPr>
              <a:t>Precision Agriculture will lead civil UAS.</a:t>
            </a:r>
            <a:r>
              <a:rPr lang="ja-JP" altLang="en-US" sz="2000" dirty="0">
                <a:latin typeface="Lucida Sans"/>
                <a:cs typeface="Lucida Sans"/>
              </a:rPr>
              <a:t>”</a:t>
            </a:r>
            <a:r>
              <a:rPr sz="2000" dirty="0">
                <a:latin typeface="Lucida Sans"/>
                <a:cs typeface="Lucida Sans"/>
              </a:rPr>
              <a:t> March 2013</a:t>
            </a:r>
            <a:endParaRPr lang="en-US" sz="2000" dirty="0">
              <a:latin typeface="Lucida Sans"/>
              <a:cs typeface="Lucida Sans"/>
            </a:endParaRPr>
          </a:p>
          <a:p>
            <a:pPr>
              <a:buFont typeface="Arial" charset="0"/>
              <a:buChar char="•"/>
            </a:pPr>
            <a:r>
              <a:rPr lang="en-US" sz="2000" dirty="0">
                <a:latin typeface="Lucida Sans"/>
                <a:cs typeface="Lucida Sans"/>
              </a:rPr>
              <a:t>CA, WA and TX leading the UAS industry growth</a:t>
            </a:r>
            <a:endParaRPr sz="2000" dirty="0">
              <a:latin typeface="Lucida Sans"/>
              <a:cs typeface="Lucida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15000" y="6797675"/>
            <a:ext cx="15240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A11C72-9851-8445-927F-3DFD1085945F}" type="slidenum">
              <a:rPr lang="en-US">
                <a:solidFill>
                  <a:srgbClr val="FFFFFF"/>
                </a:solidFill>
              </a:rPr>
              <a:pPr eaLnBrk="1" hangingPunct="1"/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485" name="Picture 2" descr="http://blogs-images.forbes.com/williampentland/files/2011/02/crop_monitoring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8800" y="1371600"/>
            <a:ext cx="3429000" cy="18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https://www.e-education.psu.edu/lidar/files/lidar/Figure_8_0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810000"/>
            <a:ext cx="42132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http://www.spectralcameras.com/images/aisa-detail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241300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black">
          <a:xfrm>
            <a:off x="3048000" y="2514600"/>
            <a:ext cx="27051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marL="165100" eaLnBrk="0" hangingPunct="0">
              <a:spcBef>
                <a:spcPts val="1200"/>
              </a:spcBef>
              <a:buClr>
                <a:srgbClr val="C60C30"/>
              </a:buClr>
              <a:buSzPct val="100000"/>
              <a:defRPr/>
            </a:pPr>
            <a:r>
              <a:rPr lang="en-US" sz="2400" kern="0" dirty="0">
                <a:latin typeface="Lucida Sans" pitchFamily="34" charset="0"/>
                <a:ea typeface="+mn-ea"/>
              </a:rPr>
              <a:t>Plant-by-Plant resolution from UASs.</a:t>
            </a:r>
          </a:p>
        </p:txBody>
      </p:sp>
      <p:pic>
        <p:nvPicPr>
          <p:cNvPr id="9" name="Picture 2" descr="http://blogs-images.forbes.com/williampentland/files/2011/02/crop_monitoring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8800" y="3429000"/>
            <a:ext cx="3429000" cy="191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2029" y="6519446"/>
            <a:ext cx="1521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Images from web!</a:t>
            </a:r>
          </a:p>
        </p:txBody>
      </p:sp>
    </p:spTree>
    <p:extLst>
      <p:ext uri="{BB962C8B-B14F-4D97-AF65-F5344CB8AC3E}">
        <p14:creationId xmlns:p14="http://schemas.microsoft.com/office/powerpoint/2010/main" val="219508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1066</Words>
  <Application>Microsoft Macintosh PowerPoint</Application>
  <PresentationFormat>On-screen Show (4:3)</PresentationFormat>
  <Paragraphs>237</Paragraphs>
  <Slides>35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BatangChe</vt:lpstr>
      <vt:lpstr>Andalus</vt:lpstr>
      <vt:lpstr>Arial</vt:lpstr>
      <vt:lpstr>Arial Narrow</vt:lpstr>
      <vt:lpstr>Calibri</vt:lpstr>
      <vt:lpstr>Calisto MT</vt:lpstr>
      <vt:lpstr>Lucida Sans</vt:lpstr>
      <vt:lpstr>Times New Roman</vt:lpstr>
      <vt:lpstr>Horizon</vt:lpstr>
      <vt:lpstr>Document</vt:lpstr>
      <vt:lpstr>PowerPoint Presentation</vt:lpstr>
      <vt:lpstr>PowerPoint Presentation</vt:lpstr>
      <vt:lpstr>PowerPoint Presentation</vt:lpstr>
      <vt:lpstr>Major Research Areas/projects</vt:lpstr>
      <vt:lpstr>PowerPoint Presentation</vt:lpstr>
      <vt:lpstr>PowerPoint Presentation</vt:lpstr>
      <vt:lpstr>PowerPoint Presentation</vt:lpstr>
      <vt:lpstr>PowerPoint Presentation</vt:lpstr>
      <vt:lpstr>IT is a Prime Time for Agriculture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Vine Vigor Khot, Sankaran; WSU</vt:lpstr>
      <vt:lpstr>Monitoring Sub-surface Micro-irrigation (SSMI) </vt:lpstr>
      <vt:lpstr>HLB (Citrus Greening) disease detection Garcia-Ruiz, Ehsani, et al., University of Florida</vt:lpstr>
      <vt:lpstr>Birds: A big problem for Ag</vt:lpstr>
      <vt:lpstr>PowerPoint Presentation</vt:lpstr>
      <vt:lpstr>Preventing Cherry Cracking due to Rainwater </vt:lpstr>
      <vt:lpstr>Autonomous/Precision spraying</vt:lpstr>
      <vt:lpstr>Autonomous spraying in Napa Valley</vt:lpstr>
      <vt:lpstr>Technology development</vt:lpstr>
      <vt:lpstr>Battery swapping</vt:lpstr>
      <vt:lpstr>Liquid Hydrogen Fueled UAS</vt:lpstr>
      <vt:lpstr>PowerPoint Presentation</vt:lpstr>
      <vt:lpstr>Data Vs Information</vt:lpstr>
      <vt:lpstr>Internet of things</vt:lpstr>
      <vt:lpstr>Innovative Applications/approaches</vt:lpstr>
      <vt:lpstr>Platform, Payload and Data Processing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2015-05-12T13:33:50Z</dcterms:created>
  <dcterms:modified xsi:type="dcterms:W3CDTF">2023-09-22T20:06:20Z</dcterms:modified>
</cp:coreProperties>
</file>