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01" r:id="rId1"/>
  </p:sldMasterIdLst>
  <p:notesMasterIdLst>
    <p:notesMasterId r:id="rId15"/>
  </p:notesMasterIdLst>
  <p:sldIdLst>
    <p:sldId id="256" r:id="rId2"/>
    <p:sldId id="267" r:id="rId3"/>
    <p:sldId id="285" r:id="rId4"/>
    <p:sldId id="289" r:id="rId5"/>
    <p:sldId id="291" r:id="rId6"/>
    <p:sldId id="287" r:id="rId7"/>
    <p:sldId id="281" r:id="rId8"/>
    <p:sldId id="282" r:id="rId9"/>
    <p:sldId id="283" r:id="rId10"/>
    <p:sldId id="284" r:id="rId11"/>
    <p:sldId id="290" r:id="rId12"/>
    <p:sldId id="276" r:id="rId13"/>
    <p:sldId id="277"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A050"/>
    <a:srgbClr val="CCCC99"/>
    <a:srgbClr val="C2C184"/>
    <a:srgbClr val="B2B2B2"/>
    <a:srgbClr val="2D2DF7"/>
    <a:srgbClr val="4242F8"/>
    <a:srgbClr val="5868FE"/>
    <a:srgbClr val="5D5D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136" autoAdjust="0"/>
    <p:restoredTop sz="94737" autoAdjust="0"/>
  </p:normalViewPr>
  <p:slideViewPr>
    <p:cSldViewPr>
      <p:cViewPr varScale="1">
        <p:scale>
          <a:sx n="92" d="100"/>
          <a:sy n="92" d="100"/>
        </p:scale>
        <p:origin x="-1476" y="-90"/>
      </p:cViewPr>
      <p:guideLst>
        <p:guide orient="horz" pos="2160"/>
        <p:guide pos="2880"/>
      </p:guideLst>
    </p:cSldViewPr>
  </p:slideViewPr>
  <p:outlineViewPr>
    <p:cViewPr>
      <p:scale>
        <a:sx n="33" d="100"/>
        <a:sy n="33" d="100"/>
      </p:scale>
      <p:origin x="48" y="585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5"/>
    </mc:Choice>
    <mc:Fallback>
      <c:style val="35"/>
    </mc:Fallback>
  </mc:AlternateContent>
  <c:chart>
    <c:title>
      <c:layout/>
      <c:overlay val="0"/>
    </c:title>
    <c:autoTitleDeleted val="0"/>
    <c:plotArea>
      <c:layout/>
      <c:pieChart>
        <c:varyColors val="1"/>
        <c:ser>
          <c:idx val="0"/>
          <c:order val="0"/>
          <c:tx>
            <c:strRef>
              <c:f>Sheet1!$B$1</c:f>
              <c:strCache>
                <c:ptCount val="1"/>
                <c:pt idx="0">
                  <c:v>2016 FAA Budget Request</c:v>
                </c:pt>
              </c:strCache>
            </c:strRef>
          </c:tx>
          <c:dLbls>
            <c:dLbl>
              <c:idx val="0"/>
              <c:layout/>
              <c:tx>
                <c:rich>
                  <a:bodyPr/>
                  <a:lstStyle/>
                  <a:p>
                    <a:r>
                      <a:rPr lang="en-US" dirty="0"/>
                      <a:t>$</a:t>
                    </a:r>
                    <a:r>
                      <a:rPr lang="en-US" dirty="0" err="1" smtClean="0"/>
                      <a:t>9.9B</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1"/>
              <c:layout/>
              <c:tx>
                <c:rich>
                  <a:bodyPr/>
                  <a:lstStyle/>
                  <a:p>
                    <a:r>
                      <a:rPr lang="en-US" dirty="0" smtClean="0"/>
                      <a:t>$</a:t>
                    </a:r>
                    <a:r>
                      <a:rPr lang="en-US" dirty="0" err="1" smtClean="0"/>
                      <a:t>2.86B</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2"/>
              <c:layout/>
              <c:tx>
                <c:rich>
                  <a:bodyPr/>
                  <a:lstStyle/>
                  <a:p>
                    <a:r>
                      <a:rPr lang="en-US" dirty="0"/>
                      <a:t>$</a:t>
                    </a:r>
                    <a:r>
                      <a:rPr lang="en-US" dirty="0" err="1" smtClean="0"/>
                      <a:t>166M</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3"/>
              <c:layout/>
              <c:tx>
                <c:rich>
                  <a:bodyPr/>
                  <a:lstStyle/>
                  <a:p>
                    <a:r>
                      <a:rPr lang="en-US" dirty="0" smtClean="0"/>
                      <a:t>$</a:t>
                    </a:r>
                    <a:r>
                      <a:rPr lang="en-US" dirty="0" err="1" smtClean="0"/>
                      <a:t>2.9B</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Ops</c:v>
                </c:pt>
                <c:pt idx="1">
                  <c:v>F&amp;E</c:v>
                </c:pt>
                <c:pt idx="2">
                  <c:v>RE&amp;D</c:v>
                </c:pt>
                <c:pt idx="3">
                  <c:v>Airports</c:v>
                </c:pt>
              </c:strCache>
            </c:strRef>
          </c:cat>
          <c:val>
            <c:numRef>
              <c:f>Sheet1!$B$2:$B$5</c:f>
              <c:numCache>
                <c:formatCode>"$"#,##0</c:formatCode>
                <c:ptCount val="4"/>
                <c:pt idx="0">
                  <c:v>9800000000</c:v>
                </c:pt>
                <c:pt idx="1">
                  <c:v>2600000000</c:v>
                </c:pt>
                <c:pt idx="2">
                  <c:v>156000000</c:v>
                </c:pt>
                <c:pt idx="3">
                  <c:v>3350000000</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2" tIns="46587" rIns="93172" bIns="46587" numCol="1" anchor="t" anchorCtr="0" compatLnSpc="1">
            <a:prstTxWarp prst="textNoShape">
              <a:avLst/>
            </a:prstTxWarp>
          </a:bodyPr>
          <a:lstStyle>
            <a:lvl1pPr defTabSz="931811">
              <a:defRPr sz="1200"/>
            </a:lvl1pPr>
          </a:lstStyle>
          <a:p>
            <a:pPr>
              <a:defRPr/>
            </a:pPr>
            <a:endParaRPr lang="en-US" dirty="0"/>
          </a:p>
        </p:txBody>
      </p:sp>
      <p:sp>
        <p:nvSpPr>
          <p:cNvPr id="7270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2" tIns="46587" rIns="93172" bIns="46587" numCol="1" anchor="t" anchorCtr="0" compatLnSpc="1">
            <a:prstTxWarp prst="textNoShape">
              <a:avLst/>
            </a:prstTxWarp>
          </a:bodyPr>
          <a:lstStyle>
            <a:lvl1pPr algn="r" defTabSz="931811">
              <a:defRPr sz="1200"/>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7270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2" tIns="46587" rIns="93172" bIns="465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271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2" tIns="46587" rIns="93172" bIns="46587" numCol="1" anchor="b" anchorCtr="0" compatLnSpc="1">
            <a:prstTxWarp prst="textNoShape">
              <a:avLst/>
            </a:prstTxWarp>
          </a:bodyPr>
          <a:lstStyle>
            <a:lvl1pPr defTabSz="931811">
              <a:defRPr sz="1200"/>
            </a:lvl1pPr>
          </a:lstStyle>
          <a:p>
            <a:pPr>
              <a:defRPr/>
            </a:pPr>
            <a:endParaRPr lang="en-US" dirty="0"/>
          </a:p>
        </p:txBody>
      </p:sp>
      <p:sp>
        <p:nvSpPr>
          <p:cNvPr id="7271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2" tIns="46587" rIns="93172" bIns="46587" numCol="1" anchor="b" anchorCtr="0" compatLnSpc="1">
            <a:prstTxWarp prst="textNoShape">
              <a:avLst/>
            </a:prstTxWarp>
          </a:bodyPr>
          <a:lstStyle>
            <a:lvl1pPr algn="r" defTabSz="931811">
              <a:defRPr sz="1200"/>
            </a:lvl1pPr>
          </a:lstStyle>
          <a:p>
            <a:pPr>
              <a:defRPr/>
            </a:pPr>
            <a:fld id="{6FB0AAF1-CF08-4C26-9F30-3BC18FD9BEEF}" type="slidenum">
              <a:rPr lang="en-US"/>
              <a:pPr>
                <a:defRPr/>
              </a:pPr>
              <a:t>‹#›</a:t>
            </a:fld>
            <a:endParaRPr lang="en-US" dirty="0"/>
          </a:p>
        </p:txBody>
      </p:sp>
    </p:spTree>
    <p:extLst>
      <p:ext uri="{BB962C8B-B14F-4D97-AF65-F5344CB8AC3E}">
        <p14:creationId xmlns:p14="http://schemas.microsoft.com/office/powerpoint/2010/main" val="6312719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1752600" cy="4876800"/>
          </a:xfrm>
          <a:prstGeom prst="rect">
            <a:avLst/>
          </a:prstGeom>
          <a:solidFill>
            <a:schemeClr val="accent1">
              <a:alpha val="50000"/>
            </a:schemeClr>
          </a:soli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5" name="Line 10"/>
          <p:cNvSpPr>
            <a:spLocks noChangeShapeType="1"/>
          </p:cNvSpPr>
          <p:nvPr userDrawn="1"/>
        </p:nvSpPr>
        <p:spPr bwMode="auto">
          <a:xfrm>
            <a:off x="635000" y="685800"/>
            <a:ext cx="8077200" cy="0"/>
          </a:xfrm>
          <a:prstGeom prst="line">
            <a:avLst/>
          </a:prstGeom>
          <a:noFill/>
          <a:ln w="44450">
            <a:solidFill>
              <a:srgbClr val="003366"/>
            </a:solidFill>
            <a:round/>
            <a:headEnd/>
            <a:tailEnd/>
          </a:ln>
          <a:effectLst/>
        </p:spPr>
        <p:txBody>
          <a:bodyPr/>
          <a:lstStyle/>
          <a:p>
            <a:pPr>
              <a:defRPr/>
            </a:pPr>
            <a:endParaRPr lang="en-US" dirty="0"/>
          </a:p>
        </p:txBody>
      </p:sp>
      <p:sp>
        <p:nvSpPr>
          <p:cNvPr id="69643" name="Rectangle 11"/>
          <p:cNvSpPr>
            <a:spLocks noGrp="1" noChangeArrowheads="1"/>
          </p:cNvSpPr>
          <p:nvPr>
            <p:ph type="ctrTitle"/>
          </p:nvPr>
        </p:nvSpPr>
        <p:spPr>
          <a:xfrm>
            <a:off x="2057400" y="1143000"/>
            <a:ext cx="6629400" cy="2209800"/>
          </a:xfrm>
        </p:spPr>
        <p:txBody>
          <a:bodyPr/>
          <a:lstStyle>
            <a:lvl1pPr>
              <a:defRPr sz="4600"/>
            </a:lvl1pPr>
          </a:lstStyle>
          <a:p>
            <a:r>
              <a:rPr lang="en-US"/>
              <a:t>Click to edit Master title style</a:t>
            </a:r>
          </a:p>
        </p:txBody>
      </p:sp>
      <p:sp>
        <p:nvSpPr>
          <p:cNvPr id="6964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6" name="Rectangle 13"/>
          <p:cNvSpPr>
            <a:spLocks noGrp="1" noChangeArrowheads="1"/>
          </p:cNvSpPr>
          <p:nvPr>
            <p:ph type="dt" sz="half" idx="10"/>
          </p:nvPr>
        </p:nvSpPr>
        <p:spPr>
          <a:xfrm>
            <a:off x="912813" y="6251575"/>
            <a:ext cx="1905000" cy="457200"/>
          </a:xfrm>
        </p:spPr>
        <p:txBody>
          <a:bodyPr/>
          <a:lstStyle>
            <a:lvl1pPr>
              <a:defRPr/>
            </a:lvl1pPr>
          </a:lstStyle>
          <a:p>
            <a:pPr>
              <a:defRPr/>
            </a:pPr>
            <a:r>
              <a:rPr lang="en-US" smtClean="0"/>
              <a:t>March 24, 2015</a:t>
            </a:r>
            <a:endParaRPr lang="en-US" dirty="0"/>
          </a:p>
        </p:txBody>
      </p:sp>
      <p:sp>
        <p:nvSpPr>
          <p:cNvPr id="7" name="Rectangle 14"/>
          <p:cNvSpPr>
            <a:spLocks noGrp="1" noChangeArrowheads="1"/>
          </p:cNvSpPr>
          <p:nvPr>
            <p:ph type="ftr" sz="quarter" idx="11"/>
          </p:nvPr>
        </p:nvSpPr>
        <p:spPr>
          <a:xfrm>
            <a:off x="3354388" y="6248400"/>
            <a:ext cx="2895600" cy="457200"/>
          </a:xfrm>
        </p:spPr>
        <p:txBody>
          <a:bodyPr/>
          <a:lstStyle>
            <a:lvl1pPr>
              <a:defRPr/>
            </a:lvl1pPr>
          </a:lstStyle>
          <a:p>
            <a:pPr>
              <a:defRPr/>
            </a:pPr>
            <a:r>
              <a:rPr lang="en-US" dirty="0" smtClean="0"/>
              <a:t>DOT OIG</a:t>
            </a:r>
            <a:endParaRPr lang="en-US" dirty="0"/>
          </a:p>
        </p:txBody>
      </p:sp>
      <p:sp>
        <p:nvSpPr>
          <p:cNvPr id="8" name="Rectangle 15"/>
          <p:cNvSpPr>
            <a:spLocks noGrp="1" noChangeArrowheads="1"/>
          </p:cNvSpPr>
          <p:nvPr>
            <p:ph type="sldNum" sz="quarter" idx="12"/>
          </p:nvPr>
        </p:nvSpPr>
        <p:spPr>
          <a:xfrm>
            <a:off x="6781800" y="6248400"/>
            <a:ext cx="1905000" cy="457200"/>
          </a:xfrm>
        </p:spPr>
        <p:txBody>
          <a:bodyPr/>
          <a:lstStyle>
            <a:lvl1pPr>
              <a:defRPr/>
            </a:lvl1pPr>
          </a:lstStyle>
          <a:p>
            <a:pPr>
              <a:defRPr/>
            </a:pPr>
            <a:fld id="{8EA82A62-B26B-48F7-91E7-C1FFF16811E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F487AAE8-89D6-4384-B236-3C3B6712913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63513"/>
            <a:ext cx="1943100" cy="59674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63513"/>
            <a:ext cx="5676900" cy="5967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D13401E8-14E5-43E1-874C-5AF4353724F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163513"/>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914400" y="1600200"/>
            <a:ext cx="7772400" cy="4530725"/>
          </a:xfrm>
        </p:spPr>
        <p:txBody>
          <a:bodyPr/>
          <a:lstStyle/>
          <a:p>
            <a:pPr lvl="0"/>
            <a:endParaRPr lang="en-US" noProof="0" dirty="0" smtClean="0"/>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EE980247-1B6E-4A22-8E9B-085F149744F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CF06694E-9787-43BD-8B9D-4B6B681E66D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3885F6EC-BDF1-4837-BD2D-082B258545A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22BE3F20-37A5-4A08-AD12-C5D04B9929A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AACFB30C-8CB6-47B4-8F15-845038F76B1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C3768B35-CBFB-489D-807B-A473E5C97DE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F22592D0-1558-444C-9E89-79A6CC2F00C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2C3432F4-9C5A-4FC6-8FBE-651E83394D5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en-US" smtClean="0"/>
              <a:t>March 24, 2015</a:t>
            </a: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dirty="0" smtClean="0"/>
              <a:t>DOT OIG</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93CBE16-583D-44CF-A850-0D5B98F98A5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narHorz">
          <a:fgClr>
            <a:srgbClr val="FFFFEF"/>
          </a:fgClr>
          <a:bgClr>
            <a:srgbClr val="F0EFE0"/>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719638"/>
            <a:chOff x="0" y="0"/>
            <a:chExt cx="5472" cy="3072"/>
          </a:xfrm>
        </p:grpSpPr>
        <p:sp>
          <p:nvSpPr>
            <p:cNvPr id="68611" name="Rectangle 3"/>
            <p:cNvSpPr>
              <a:spLocks noChangeArrowheads="1"/>
            </p:cNvSpPr>
            <p:nvPr/>
          </p:nvSpPr>
          <p:spPr bwMode="auto">
            <a:xfrm>
              <a:off x="0" y="0"/>
              <a:ext cx="384" cy="3072"/>
            </a:xfrm>
            <a:prstGeom prst="rect">
              <a:avLst/>
            </a:prstGeom>
            <a:solidFill>
              <a:schemeClr val="accent1">
                <a:alpha val="50000"/>
              </a:schemeClr>
            </a:solidFill>
            <a:ln w="9525">
              <a:noFill/>
              <a:miter lim="800000"/>
              <a:headEnd/>
              <a:tailEnd/>
            </a:ln>
            <a:effectLst/>
          </p:spPr>
          <p:txBody>
            <a:bodyPr wrap="none" anchor="ctr"/>
            <a:lstStyle/>
            <a:p>
              <a:pPr algn="ctr">
                <a:defRPr/>
              </a:pPr>
              <a:endParaRPr lang="en-US" sz="2400" dirty="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68613" name="Rectangle 5"/>
              <p:cNvSpPr>
                <a:spLocks noChangeArrowheads="1"/>
              </p:cNvSpPr>
              <p:nvPr/>
            </p:nvSpPr>
            <p:spPr bwMode="auto">
              <a:xfrm>
                <a:off x="4320" y="893"/>
                <a:ext cx="1152" cy="135"/>
              </a:xfrm>
              <a:prstGeom prst="rect">
                <a:avLst/>
              </a:prstGeom>
              <a:solidFill>
                <a:srgbClr val="B2B2B2">
                  <a:alpha val="60001"/>
                </a:srgbClr>
              </a:soli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68614" name="Line 6"/>
              <p:cNvSpPr>
                <a:spLocks noChangeShapeType="1"/>
              </p:cNvSpPr>
              <p:nvPr/>
            </p:nvSpPr>
            <p:spPr bwMode="auto">
              <a:xfrm>
                <a:off x="240" y="941"/>
                <a:ext cx="5232" cy="0"/>
              </a:xfrm>
              <a:prstGeom prst="line">
                <a:avLst/>
              </a:prstGeom>
              <a:noFill/>
              <a:ln w="19050">
                <a:solidFill>
                  <a:srgbClr val="003366"/>
                </a:solidFill>
                <a:round/>
                <a:headEnd/>
                <a:tailEnd/>
              </a:ln>
              <a:effectLst/>
            </p:spPr>
            <p:txBody>
              <a:bodyPr/>
              <a:lstStyle/>
              <a:p>
                <a:pPr>
                  <a:defRPr/>
                </a:pPr>
                <a:endParaRPr lang="en-US" dirty="0"/>
              </a:p>
            </p:txBody>
          </p:sp>
        </p:grpSp>
      </p:grpSp>
      <p:sp>
        <p:nvSpPr>
          <p:cNvPr id="1027" name="Rectangle 7"/>
          <p:cNvSpPr>
            <a:spLocks noGrp="1" noChangeArrowheads="1"/>
          </p:cNvSpPr>
          <p:nvPr>
            <p:ph type="title"/>
          </p:nvPr>
        </p:nvSpPr>
        <p:spPr bwMode="auto">
          <a:xfrm>
            <a:off x="914400" y="1635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6861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r>
              <a:rPr lang="en-US" smtClean="0"/>
              <a:t>March 24, 2015</a:t>
            </a:r>
            <a:endParaRPr lang="en-US" dirty="0"/>
          </a:p>
        </p:txBody>
      </p:sp>
      <p:sp>
        <p:nvSpPr>
          <p:cNvPr id="68618"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r>
              <a:rPr lang="en-US" dirty="0" smtClean="0"/>
              <a:t>DOT OIG</a:t>
            </a:r>
            <a:endParaRPr lang="en-US" dirty="0"/>
          </a:p>
        </p:txBody>
      </p:sp>
      <p:sp>
        <p:nvSpPr>
          <p:cNvPr id="68619" name="Rectangle 11"/>
          <p:cNvSpPr>
            <a:spLocks noGrp="1" noChangeArrowheads="1"/>
          </p:cNvSpPr>
          <p:nvPr>
            <p:ph type="sldNum" sz="quarter" idx="4"/>
          </p:nvPr>
        </p:nvSpPr>
        <p:spPr bwMode="auto">
          <a:xfrm>
            <a:off x="7010400" y="6391275"/>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13141215-B661-4AA0-92D8-4D844CDB5497}" type="slidenum">
              <a:rPr lang="en-US"/>
              <a:pPr>
                <a:defRPr/>
              </a:pPr>
              <a:t>‹#›</a:t>
            </a:fld>
            <a:endParaRPr lang="en-US" dirty="0"/>
          </a:p>
        </p:txBody>
      </p:sp>
      <p:sp>
        <p:nvSpPr>
          <p:cNvPr id="68620" name="Line 12"/>
          <p:cNvSpPr>
            <a:spLocks noChangeShapeType="1"/>
          </p:cNvSpPr>
          <p:nvPr/>
        </p:nvSpPr>
        <p:spPr bwMode="auto">
          <a:xfrm>
            <a:off x="0" y="4876800"/>
            <a:ext cx="609600" cy="0"/>
          </a:xfrm>
          <a:prstGeom prst="line">
            <a:avLst/>
          </a:prstGeom>
          <a:noFill/>
          <a:ln w="44450">
            <a:solidFill>
              <a:srgbClr val="003366"/>
            </a:solidFill>
            <a:round/>
            <a:headEnd/>
            <a:tailEn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999"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Lst>
  <p:timing>
    <p:tnLst>
      <p:par>
        <p:cTn id="1" dur="indefinite" restart="never" nodeType="tmRoot"/>
      </p:par>
    </p:tnLst>
  </p:timing>
  <p:hf hdr="0"/>
  <p:txStyles>
    <p:titleStyle>
      <a:lvl1pPr algn="l" rtl="0" eaLnBrk="0" fontAlgn="base" hangingPunct="0">
        <a:spcBef>
          <a:spcPct val="0"/>
        </a:spcBef>
        <a:spcAft>
          <a:spcPct val="0"/>
        </a:spcAft>
        <a:defRPr sz="4000" b="1">
          <a:solidFill>
            <a:srgbClr val="003366"/>
          </a:solidFill>
          <a:latin typeface="+mj-lt"/>
          <a:ea typeface="+mj-ea"/>
          <a:cs typeface="+mj-cs"/>
        </a:defRPr>
      </a:lvl1pPr>
      <a:lvl2pPr algn="l" rtl="0" eaLnBrk="0" fontAlgn="base" hangingPunct="0">
        <a:spcBef>
          <a:spcPct val="0"/>
        </a:spcBef>
        <a:spcAft>
          <a:spcPct val="0"/>
        </a:spcAft>
        <a:defRPr sz="4000" b="1">
          <a:solidFill>
            <a:srgbClr val="003366"/>
          </a:solidFill>
          <a:latin typeface="Arial" charset="0"/>
        </a:defRPr>
      </a:lvl2pPr>
      <a:lvl3pPr algn="l" rtl="0" eaLnBrk="0" fontAlgn="base" hangingPunct="0">
        <a:spcBef>
          <a:spcPct val="0"/>
        </a:spcBef>
        <a:spcAft>
          <a:spcPct val="0"/>
        </a:spcAft>
        <a:defRPr sz="4000" b="1">
          <a:solidFill>
            <a:srgbClr val="003366"/>
          </a:solidFill>
          <a:latin typeface="Arial" charset="0"/>
        </a:defRPr>
      </a:lvl3pPr>
      <a:lvl4pPr algn="l" rtl="0" eaLnBrk="0" fontAlgn="base" hangingPunct="0">
        <a:spcBef>
          <a:spcPct val="0"/>
        </a:spcBef>
        <a:spcAft>
          <a:spcPct val="0"/>
        </a:spcAft>
        <a:defRPr sz="4000" b="1">
          <a:solidFill>
            <a:srgbClr val="003366"/>
          </a:solidFill>
          <a:latin typeface="Arial" charset="0"/>
        </a:defRPr>
      </a:lvl4pPr>
      <a:lvl5pPr algn="l" rtl="0" eaLnBrk="0" fontAlgn="base" hangingPunct="0">
        <a:spcBef>
          <a:spcPct val="0"/>
        </a:spcBef>
        <a:spcAft>
          <a:spcPct val="0"/>
        </a:spcAft>
        <a:defRPr sz="4000" b="1">
          <a:solidFill>
            <a:srgbClr val="003366"/>
          </a:solidFill>
          <a:latin typeface="Arial" charset="0"/>
        </a:defRPr>
      </a:lvl5pPr>
      <a:lvl6pPr marL="457200" algn="l" rtl="0" fontAlgn="base">
        <a:spcBef>
          <a:spcPct val="0"/>
        </a:spcBef>
        <a:spcAft>
          <a:spcPct val="0"/>
        </a:spcAft>
        <a:defRPr sz="4000" b="1">
          <a:solidFill>
            <a:srgbClr val="003366"/>
          </a:solidFill>
          <a:latin typeface="Arial" charset="0"/>
        </a:defRPr>
      </a:lvl6pPr>
      <a:lvl7pPr marL="914400" algn="l" rtl="0" fontAlgn="base">
        <a:spcBef>
          <a:spcPct val="0"/>
        </a:spcBef>
        <a:spcAft>
          <a:spcPct val="0"/>
        </a:spcAft>
        <a:defRPr sz="4000" b="1">
          <a:solidFill>
            <a:srgbClr val="003366"/>
          </a:solidFill>
          <a:latin typeface="Arial" charset="0"/>
        </a:defRPr>
      </a:lvl7pPr>
      <a:lvl8pPr marL="1371600" algn="l" rtl="0" fontAlgn="base">
        <a:spcBef>
          <a:spcPct val="0"/>
        </a:spcBef>
        <a:spcAft>
          <a:spcPct val="0"/>
        </a:spcAft>
        <a:defRPr sz="4000" b="1">
          <a:solidFill>
            <a:srgbClr val="003366"/>
          </a:solidFill>
          <a:latin typeface="Arial" charset="0"/>
        </a:defRPr>
      </a:lvl8pPr>
      <a:lvl9pPr marL="1828800" algn="l" rtl="0" fontAlgn="base">
        <a:spcBef>
          <a:spcPct val="0"/>
        </a:spcBef>
        <a:spcAft>
          <a:spcPct val="0"/>
        </a:spcAft>
        <a:defRPr sz="4000" b="1">
          <a:solidFill>
            <a:srgbClr val="003366"/>
          </a:solidFill>
          <a:latin typeface="Arial" charset="0"/>
        </a:defRPr>
      </a:lvl9pPr>
    </p:titleStyle>
    <p:bodyStyle>
      <a:lvl1pPr marL="174625" indent="-174625" algn="l" rtl="0" eaLnBrk="0" fontAlgn="base" hangingPunct="0">
        <a:spcBef>
          <a:spcPct val="20000"/>
        </a:spcBef>
        <a:spcAft>
          <a:spcPct val="40000"/>
        </a:spcAft>
        <a:buClr>
          <a:srgbClr val="003366"/>
        </a:buClr>
        <a:buSzPct val="90000"/>
        <a:buFont typeface="Wingdings" pitchFamily="2" charset="2"/>
        <a:buChar char="n"/>
        <a:defRPr sz="1600">
          <a:solidFill>
            <a:schemeClr val="tx1"/>
          </a:solidFill>
          <a:latin typeface="+mn-lt"/>
          <a:ea typeface="+mn-ea"/>
          <a:cs typeface="+mn-cs"/>
        </a:defRPr>
      </a:lvl1pPr>
      <a:lvl2pPr marL="465138" indent="-174625" algn="l" rtl="0" eaLnBrk="0" fontAlgn="base" hangingPunct="0">
        <a:spcBef>
          <a:spcPct val="20000"/>
        </a:spcBef>
        <a:spcAft>
          <a:spcPct val="0"/>
        </a:spcAft>
        <a:buClr>
          <a:srgbClr val="A2A050"/>
        </a:buClr>
        <a:buSzPct val="75000"/>
        <a:buFont typeface="Wingdings" pitchFamily="2" charset="2"/>
        <a:buChar char="n"/>
        <a:defRPr sz="14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oig.dot.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Matthew.E.Hampton@oig.dot.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l="-5000" r="-5000"/>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828800" y="914400"/>
            <a:ext cx="6629400" cy="2366963"/>
          </a:xfrm>
        </p:spPr>
        <p:txBody>
          <a:bodyPr/>
          <a:lstStyle/>
          <a:p>
            <a:pPr eaLnBrk="1" hangingPunct="1"/>
            <a:r>
              <a:rPr lang="en-US" sz="3600" dirty="0" smtClean="0"/>
              <a:t/>
            </a:r>
            <a:br>
              <a:rPr lang="en-US" sz="3600" dirty="0" smtClean="0"/>
            </a:br>
            <a:r>
              <a:rPr lang="en-US" sz="1800" dirty="0" smtClean="0"/>
              <a:t>Integrated Pest Management Symposium</a:t>
            </a:r>
            <a:br>
              <a:rPr lang="en-US" sz="1800" dirty="0" smtClean="0"/>
            </a:br>
            <a:r>
              <a:rPr lang="en-US" sz="3600" dirty="0" smtClean="0"/>
              <a:t/>
            </a:r>
            <a:br>
              <a:rPr lang="en-US" sz="3600" dirty="0" smtClean="0"/>
            </a:br>
            <a:r>
              <a:rPr lang="en-US" sz="3600" dirty="0" smtClean="0"/>
              <a:t>Progress and Challenges With Integrating UAS Into the National Airspace System</a:t>
            </a:r>
            <a:br>
              <a:rPr lang="en-US" sz="3600" dirty="0" smtClean="0"/>
            </a:br>
            <a:endParaRPr lang="en-US" sz="3600" dirty="0" smtClean="0"/>
          </a:p>
        </p:txBody>
      </p:sp>
      <p:sp>
        <p:nvSpPr>
          <p:cNvPr id="3075" name="Rectangle 3"/>
          <p:cNvSpPr>
            <a:spLocks noGrp="1" noChangeArrowheads="1"/>
          </p:cNvSpPr>
          <p:nvPr>
            <p:ph type="subTitle" idx="1"/>
          </p:nvPr>
        </p:nvSpPr>
        <p:spPr>
          <a:xfrm>
            <a:off x="1143000" y="3352800"/>
            <a:ext cx="7086600" cy="2971800"/>
          </a:xfrm>
        </p:spPr>
        <p:txBody>
          <a:bodyPr/>
          <a:lstStyle/>
          <a:p>
            <a:pPr eaLnBrk="1" hangingPunct="1"/>
            <a:endParaRPr lang="en-US" sz="2400" i="1" dirty="0" smtClean="0"/>
          </a:p>
          <a:p>
            <a:pPr marL="685800" algn="l" eaLnBrk="1" hangingPunct="1"/>
            <a:r>
              <a:rPr lang="en-US" sz="2400" b="1" dirty="0" smtClean="0"/>
              <a:t>Robin Koch</a:t>
            </a:r>
          </a:p>
          <a:p>
            <a:pPr marL="685800" algn="l" eaLnBrk="1" hangingPunct="1"/>
            <a:r>
              <a:rPr lang="en-US" sz="2000" i="1" dirty="0" smtClean="0"/>
              <a:t>Program Director , Aviation Safety and Modernization Audits</a:t>
            </a:r>
          </a:p>
          <a:p>
            <a:pPr marL="685800" algn="l" eaLnBrk="1" hangingPunct="1"/>
            <a:r>
              <a:rPr lang="en-US" sz="2000" i="1" dirty="0" smtClean="0"/>
              <a:t>U.S. Department of Transportation, Office of Inspector General</a:t>
            </a:r>
          </a:p>
          <a:p>
            <a:pPr marL="685800" algn="l" eaLnBrk="1" hangingPunct="1"/>
            <a:r>
              <a:rPr lang="en-US" sz="2000" i="1" dirty="0" smtClean="0"/>
              <a:t>March 24, 2015</a:t>
            </a:r>
          </a:p>
        </p:txBody>
      </p:sp>
      <p:pic>
        <p:nvPicPr>
          <p:cNvPr id="3076" name="Picture 12" descr="dot124"/>
          <p:cNvPicPr>
            <a:picLocks noChangeAspect="1" noChangeArrowheads="1"/>
          </p:cNvPicPr>
          <p:nvPr/>
        </p:nvPicPr>
        <p:blipFill>
          <a:blip r:embed="rId3" cstate="print"/>
          <a:srcRect/>
          <a:stretch>
            <a:fillRect/>
          </a:stretch>
        </p:blipFill>
        <p:spPr bwMode="auto">
          <a:xfrm>
            <a:off x="390525" y="1023938"/>
            <a:ext cx="1150938" cy="1150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OIG Recommendations</a:t>
            </a:r>
            <a:endParaRPr lang="en-US" dirty="0"/>
          </a:p>
        </p:txBody>
      </p:sp>
      <p:sp>
        <p:nvSpPr>
          <p:cNvPr id="3" name="Content Placeholder 2"/>
          <p:cNvSpPr>
            <a:spLocks noGrp="1"/>
          </p:cNvSpPr>
          <p:nvPr>
            <p:ph idx="1"/>
          </p:nvPr>
        </p:nvSpPr>
        <p:spPr/>
        <p:txBody>
          <a:bodyPr/>
          <a:lstStyle/>
          <a:p>
            <a:r>
              <a:rPr lang="en-US" dirty="0" smtClean="0"/>
              <a:t>We made 11 recommendations to FAA to enhance the effectiveness of its efforts to safely integrate UAS into the NAS, including:</a:t>
            </a:r>
          </a:p>
          <a:p>
            <a:pPr lvl="1">
              <a:spcAft>
                <a:spcPts val="600"/>
              </a:spcAft>
            </a:pPr>
            <a:r>
              <a:rPr lang="en-US" sz="1500" dirty="0" smtClean="0">
                <a:solidFill>
                  <a:schemeClr val="tx1"/>
                </a:solidFill>
                <a:latin typeface="+mn-lt"/>
              </a:rPr>
              <a:t>Establish milestones for the work needed to determine the appropriate classification system for unmanned aircraft as a basis for developing the UAS regulatory framework.</a:t>
            </a:r>
          </a:p>
          <a:p>
            <a:pPr lvl="1">
              <a:spcAft>
                <a:spcPts val="600"/>
              </a:spcAft>
            </a:pPr>
            <a:r>
              <a:rPr lang="en-US" sz="1500" dirty="0" smtClean="0">
                <a:solidFill>
                  <a:schemeClr val="tx1"/>
                </a:solidFill>
                <a:latin typeface="+mn-lt"/>
              </a:rPr>
              <a:t>Establish a timeline for developing standardized training and procedures for air traffic controllers responsible for UAS operations.</a:t>
            </a:r>
          </a:p>
          <a:p>
            <a:pPr lvl="1">
              <a:spcAft>
                <a:spcPts val="600"/>
              </a:spcAft>
            </a:pPr>
            <a:r>
              <a:rPr lang="en-US" sz="1500" dirty="0" smtClean="0">
                <a:solidFill>
                  <a:schemeClr val="tx1"/>
                </a:solidFill>
                <a:latin typeface="+mn-lt"/>
              </a:rPr>
              <a:t>Create a standardized framework for data sharing and analysis between FAA and UAS operators by (a) validating a sample of the data it currently receives from UAS operators; (b) finalizing an agreement with DoD for pertinent UAS operational data; and (c) completing development of a sharing and analysis database.</a:t>
            </a:r>
          </a:p>
          <a:p>
            <a:pPr lvl="1">
              <a:spcAft>
                <a:spcPts val="600"/>
              </a:spcAft>
            </a:pPr>
            <a:r>
              <a:rPr lang="en-US" sz="1500" dirty="0" smtClean="0">
                <a:solidFill>
                  <a:schemeClr val="tx1"/>
                </a:solidFill>
                <a:latin typeface="+mn-lt"/>
              </a:rPr>
              <a:t>Determine the specific types of data and information needed from each of the six planned test ranges to facilitate safe integration of UAS into the NAS.</a:t>
            </a:r>
            <a:endParaRPr lang="en-US" sz="1500" dirty="0" smtClean="0"/>
          </a:p>
          <a:p>
            <a:pPr lvl="1">
              <a:spcAft>
                <a:spcPts val="600"/>
              </a:spcAft>
            </a:pPr>
            <a:r>
              <a:rPr lang="en-US" sz="1500" dirty="0" smtClean="0"/>
              <a:t>Establish a more detailed implementation plan with milestones and prioritized actions.</a:t>
            </a:r>
            <a:endParaRPr lang="en-US" sz="1500" dirty="0"/>
          </a:p>
        </p:txBody>
      </p:sp>
      <p:sp>
        <p:nvSpPr>
          <p:cNvPr id="4" name="Date Placeholder 3"/>
          <p:cNvSpPr>
            <a:spLocks noGrp="1"/>
          </p:cNvSpPr>
          <p:nvPr>
            <p:ph type="dt" sz="half" idx="10"/>
          </p:nvPr>
        </p:nvSpPr>
        <p:spPr/>
        <p:txBody>
          <a:bodyPr/>
          <a:lstStyle/>
          <a:p>
            <a:pPr>
              <a:defRPr/>
            </a:pPr>
            <a:r>
              <a:rPr lang="en-US" smtClean="0"/>
              <a:t>March 24, 2015</a:t>
            </a:r>
            <a:endParaRPr lang="en-US" dirty="0"/>
          </a:p>
        </p:txBody>
      </p:sp>
      <p:sp>
        <p:nvSpPr>
          <p:cNvPr id="5" name="Footer Placeholder 4"/>
          <p:cNvSpPr>
            <a:spLocks noGrp="1"/>
          </p:cNvSpPr>
          <p:nvPr>
            <p:ph type="ftr" sz="quarter" idx="11"/>
          </p:nvPr>
        </p:nvSpPr>
        <p:spPr/>
        <p:txBody>
          <a:bodyPr/>
          <a:lstStyle/>
          <a:p>
            <a:pPr>
              <a:defRPr/>
            </a:pPr>
            <a:r>
              <a:rPr lang="en-US" dirty="0" smtClean="0"/>
              <a:t>DOT OIG</a:t>
            </a:r>
            <a:endParaRPr lang="en-US" dirty="0"/>
          </a:p>
        </p:txBody>
      </p:sp>
      <p:sp>
        <p:nvSpPr>
          <p:cNvPr id="6" name="Slide Number Placeholder 5"/>
          <p:cNvSpPr>
            <a:spLocks noGrp="1"/>
          </p:cNvSpPr>
          <p:nvPr>
            <p:ph type="sldNum" sz="quarter" idx="12"/>
          </p:nvPr>
        </p:nvSpPr>
        <p:spPr>
          <a:xfrm>
            <a:off x="7010400" y="6248400"/>
            <a:ext cx="1905000" cy="457200"/>
          </a:xfrm>
        </p:spPr>
        <p:txBody>
          <a:bodyPr/>
          <a:lstStyle/>
          <a:p>
            <a:pPr>
              <a:defRPr/>
            </a:pPr>
            <a:r>
              <a:rPr lang="en-US" dirty="0" smtClean="0"/>
              <a:t>9</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UAS NPRM</a:t>
            </a:r>
            <a:endParaRPr lang="en-US" dirty="0"/>
          </a:p>
        </p:txBody>
      </p:sp>
      <p:sp>
        <p:nvSpPr>
          <p:cNvPr id="3" name="Content Placeholder 2"/>
          <p:cNvSpPr>
            <a:spLocks noGrp="1"/>
          </p:cNvSpPr>
          <p:nvPr>
            <p:ph idx="1"/>
          </p:nvPr>
        </p:nvSpPr>
        <p:spPr/>
        <p:txBody>
          <a:bodyPr/>
          <a:lstStyle/>
          <a:p>
            <a:r>
              <a:rPr lang="en-US" dirty="0" smtClean="0"/>
              <a:t>In February 2015, FAA issued its notice of proposed rulemaking (NPRM) on small UAS. Highlights of the rulemaking include:</a:t>
            </a:r>
          </a:p>
          <a:p>
            <a:pPr lvl="1">
              <a:spcAft>
                <a:spcPts val="600"/>
              </a:spcAft>
            </a:pPr>
            <a:r>
              <a:rPr lang="en-US" sz="1500" dirty="0" smtClean="0"/>
              <a:t>Applies to unmanned aircraft weighing less than 55 pounds.</a:t>
            </a:r>
          </a:p>
          <a:p>
            <a:pPr lvl="1">
              <a:spcAft>
                <a:spcPts val="600"/>
              </a:spcAft>
            </a:pPr>
            <a:r>
              <a:rPr lang="en-US" sz="1500" dirty="0" smtClean="0"/>
              <a:t>Visual line-of-sight (VLOS) only; the aircraft must remain within sight of the operator or visual observer. No “see and avoid” technical requirement.</a:t>
            </a:r>
          </a:p>
          <a:p>
            <a:pPr lvl="1">
              <a:spcAft>
                <a:spcPts val="600"/>
              </a:spcAft>
            </a:pPr>
            <a:r>
              <a:rPr lang="en-US" sz="1500" dirty="0" smtClean="0"/>
              <a:t>Daylight-only operations.</a:t>
            </a:r>
          </a:p>
          <a:p>
            <a:pPr lvl="1">
              <a:spcAft>
                <a:spcPts val="600"/>
              </a:spcAft>
            </a:pPr>
            <a:r>
              <a:rPr lang="en-US" sz="1500" dirty="0" smtClean="0"/>
              <a:t>Maximum altitude of 500 feet above ground level.</a:t>
            </a:r>
          </a:p>
          <a:p>
            <a:pPr lvl="1">
              <a:spcAft>
                <a:spcPts val="600"/>
              </a:spcAft>
            </a:pPr>
            <a:r>
              <a:rPr lang="en-US" sz="1500" dirty="0" smtClean="0"/>
              <a:t>Small UAS pilots would be considered “operators” and would be required to pass an FAA-approved knowledge test, be vetted by the Transportation Security Administration, obtain an unmanned aircraft operator certificate with small UAS rating (like existing pilot airman certificates), and pass a recurrent aeronautical knowledge test every 24 months.</a:t>
            </a:r>
          </a:p>
          <a:p>
            <a:endParaRPr lang="en-US" dirty="0"/>
          </a:p>
        </p:txBody>
      </p:sp>
      <p:sp>
        <p:nvSpPr>
          <p:cNvPr id="7" name="Slide Number Placeholder 6"/>
          <p:cNvSpPr>
            <a:spLocks noGrp="1"/>
          </p:cNvSpPr>
          <p:nvPr>
            <p:ph type="sldNum" sz="quarter" idx="12"/>
          </p:nvPr>
        </p:nvSpPr>
        <p:spPr>
          <a:xfrm>
            <a:off x="7010400" y="6248400"/>
            <a:ext cx="1905000" cy="457200"/>
          </a:xfrm>
        </p:spPr>
        <p:txBody>
          <a:bodyPr/>
          <a:lstStyle/>
          <a:p>
            <a:pPr>
              <a:defRPr/>
            </a:pPr>
            <a:r>
              <a:rPr lang="en-US" dirty="0" smtClean="0"/>
              <a:t>10</a:t>
            </a:r>
            <a:endParaRPr lang="en-US" dirty="0"/>
          </a:p>
        </p:txBody>
      </p:sp>
      <p:sp>
        <p:nvSpPr>
          <p:cNvPr id="8" name="Footer Placeholder 7"/>
          <p:cNvSpPr>
            <a:spLocks noGrp="1"/>
          </p:cNvSpPr>
          <p:nvPr>
            <p:ph type="ftr" sz="quarter" idx="11"/>
          </p:nvPr>
        </p:nvSpPr>
        <p:spPr/>
        <p:txBody>
          <a:bodyPr/>
          <a:lstStyle/>
          <a:p>
            <a:pPr>
              <a:defRPr/>
            </a:pPr>
            <a:r>
              <a:rPr lang="en-US" dirty="0" smtClean="0"/>
              <a:t>DOT OIG</a:t>
            </a:r>
            <a:endParaRPr lang="en-US" dirty="0"/>
          </a:p>
        </p:txBody>
      </p:sp>
      <p:sp>
        <p:nvSpPr>
          <p:cNvPr id="9" name="Date Placeholder 8"/>
          <p:cNvSpPr>
            <a:spLocks noGrp="1"/>
          </p:cNvSpPr>
          <p:nvPr>
            <p:ph type="dt" sz="half" idx="10"/>
          </p:nvPr>
        </p:nvSpPr>
        <p:spPr/>
        <p:txBody>
          <a:bodyPr/>
          <a:lstStyle/>
          <a:p>
            <a:pPr>
              <a:defRPr/>
            </a:pPr>
            <a:r>
              <a:rPr lang="en-US" smtClean="0"/>
              <a:t>March 24, 2015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Conclusions and Steps Going Forward</a:t>
            </a:r>
          </a:p>
        </p:txBody>
      </p:sp>
      <p:sp>
        <p:nvSpPr>
          <p:cNvPr id="11267" name="Content Placeholder 2"/>
          <p:cNvSpPr>
            <a:spLocks noGrp="1"/>
          </p:cNvSpPr>
          <p:nvPr>
            <p:ph idx="1"/>
          </p:nvPr>
        </p:nvSpPr>
        <p:spPr/>
        <p:txBody>
          <a:bodyPr/>
          <a:lstStyle/>
          <a:p>
            <a:r>
              <a:rPr lang="en-US" dirty="0" smtClean="0">
                <a:solidFill>
                  <a:schemeClr val="tx1"/>
                </a:solidFill>
                <a:latin typeface="+mn-lt"/>
                <a:ea typeface="+mn-ea"/>
                <a:cs typeface="+mn-cs"/>
              </a:rPr>
              <a:t>UAS are already here, and all indications are that their numbers will continue to grow. Moreover, synergy of effort between government and industry is urgently needed. Sustained management attention is required in three areas for FAA to move forward:</a:t>
            </a:r>
          </a:p>
          <a:p>
            <a:pPr lvl="1">
              <a:spcAft>
                <a:spcPts val="600"/>
              </a:spcAft>
            </a:pPr>
            <a:r>
              <a:rPr lang="en-US" sz="1500" dirty="0" smtClean="0">
                <a:solidFill>
                  <a:schemeClr val="tx1"/>
                </a:solidFill>
                <a:latin typeface="+mn-lt"/>
              </a:rPr>
              <a:t>First, gathering and analyzing critical operational safety data FAA currently receives from UAS operators and completing agreements with DoD for the most critical safety data it needs.</a:t>
            </a:r>
          </a:p>
          <a:p>
            <a:pPr lvl="1">
              <a:spcAft>
                <a:spcPts val="600"/>
              </a:spcAft>
            </a:pPr>
            <a:r>
              <a:rPr lang="en-US" sz="1500" dirty="0" smtClean="0">
                <a:solidFill>
                  <a:schemeClr val="tx1"/>
                </a:solidFill>
                <a:latin typeface="+mn-lt"/>
              </a:rPr>
              <a:t>Second, test sites and FAA’s plans for them will be key as the Agency seeks to gain a greater understanding of the challenges presented by UAS in an integrated environment and how those challenges can be effectively mitigated.</a:t>
            </a:r>
          </a:p>
          <a:p>
            <a:pPr lvl="1">
              <a:spcAft>
                <a:spcPts val="600"/>
              </a:spcAft>
            </a:pPr>
            <a:r>
              <a:rPr lang="en-US" sz="1500" dirty="0" smtClean="0">
                <a:solidFill>
                  <a:schemeClr val="tx1"/>
                </a:solidFill>
                <a:latin typeface="+mn-lt"/>
              </a:rPr>
              <a:t>Finally, the small UAS rule (less than 55 pounds) was in the development pipeline since 2007. While FAA recently issued its NPRM, thousands of comments are expected, and it is likely to be years before the Agency publishes a final rule. This will be critical as it is expected that the majority of commercial operations will fall into this category.</a:t>
            </a:r>
            <a:endParaRPr lang="en-US" sz="1500" dirty="0" smtClean="0">
              <a:ea typeface="+mn-ea"/>
              <a:cs typeface="+mn-cs"/>
            </a:endParaRPr>
          </a:p>
          <a:p>
            <a:pPr lvl="1">
              <a:spcAft>
                <a:spcPts val="600"/>
              </a:spcAft>
            </a:pPr>
            <a:endParaRPr lang="en-US" sz="800" dirty="0" smtClean="0"/>
          </a:p>
          <a:p>
            <a:pPr algn="ctr">
              <a:buFont typeface="Wingdings" pitchFamily="2" charset="2"/>
              <a:buNone/>
            </a:pPr>
            <a:r>
              <a:rPr lang="en-US" sz="1200" i="1" dirty="0" smtClean="0"/>
              <a:t>Additional details on our aviation-related work can be found at </a:t>
            </a:r>
            <a:r>
              <a:rPr lang="en-US" sz="1200" i="1" dirty="0" smtClean="0">
                <a:hlinkClick r:id="rId2"/>
              </a:rPr>
              <a:t>www.oig.dot.gov</a:t>
            </a:r>
            <a:r>
              <a:rPr lang="en-US" sz="1200" i="1" dirty="0" smtClean="0"/>
              <a:t>.</a:t>
            </a:r>
          </a:p>
          <a:p>
            <a:endParaRPr lang="en-US" dirty="0" smtClean="0"/>
          </a:p>
        </p:txBody>
      </p:sp>
      <p:sp>
        <p:nvSpPr>
          <p:cNvPr id="11268" name="Date Placeholder 3"/>
          <p:cNvSpPr>
            <a:spLocks noGrp="1"/>
          </p:cNvSpPr>
          <p:nvPr>
            <p:ph type="dt" sz="quarter" idx="10"/>
          </p:nvPr>
        </p:nvSpPr>
        <p:spPr>
          <a:noFill/>
        </p:spPr>
        <p:txBody>
          <a:bodyPr/>
          <a:lstStyle/>
          <a:p>
            <a:r>
              <a:rPr lang="en-US" smtClean="0"/>
              <a:t>March 24, 2015</a:t>
            </a:r>
            <a:endParaRPr lang="en-US" dirty="0" smtClean="0"/>
          </a:p>
        </p:txBody>
      </p:sp>
      <p:sp>
        <p:nvSpPr>
          <p:cNvPr id="11269" name="Footer Placeholder 4"/>
          <p:cNvSpPr>
            <a:spLocks noGrp="1"/>
          </p:cNvSpPr>
          <p:nvPr>
            <p:ph type="ftr" sz="quarter" idx="11"/>
          </p:nvPr>
        </p:nvSpPr>
        <p:spPr>
          <a:noFill/>
        </p:spPr>
        <p:txBody>
          <a:bodyPr/>
          <a:lstStyle/>
          <a:p>
            <a:r>
              <a:rPr lang="en-US" dirty="0" smtClean="0"/>
              <a:t>DOT OIG</a:t>
            </a:r>
          </a:p>
        </p:txBody>
      </p:sp>
      <p:sp>
        <p:nvSpPr>
          <p:cNvPr id="11270" name="Slide Number Placeholder 5"/>
          <p:cNvSpPr>
            <a:spLocks noGrp="1"/>
          </p:cNvSpPr>
          <p:nvPr>
            <p:ph type="sldNum" sz="quarter" idx="12"/>
          </p:nvPr>
        </p:nvSpPr>
        <p:spPr>
          <a:xfrm>
            <a:off x="7010400" y="6248400"/>
            <a:ext cx="1905000" cy="457200"/>
          </a:xfrm>
          <a:noFill/>
        </p:spPr>
        <p:txBody>
          <a:bodyPr/>
          <a:lstStyle/>
          <a:p>
            <a:r>
              <a:rPr lang="en-US" dirty="0" smtClean="0"/>
              <a:t>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2800" dirty="0" smtClean="0"/>
              <a:t>Contact Information </a:t>
            </a:r>
          </a:p>
        </p:txBody>
      </p:sp>
      <p:sp>
        <p:nvSpPr>
          <p:cNvPr id="12291" name="Content Placeholder 2"/>
          <p:cNvSpPr>
            <a:spLocks noGrp="1"/>
          </p:cNvSpPr>
          <p:nvPr>
            <p:ph idx="1"/>
          </p:nvPr>
        </p:nvSpPr>
        <p:spPr/>
        <p:txBody>
          <a:bodyPr/>
          <a:lstStyle/>
          <a:p>
            <a:pPr algn="ctr">
              <a:spcAft>
                <a:spcPts val="0"/>
              </a:spcAft>
              <a:buFont typeface="Wingdings" pitchFamily="2" charset="2"/>
              <a:buNone/>
            </a:pPr>
            <a:r>
              <a:rPr lang="en-US" sz="2400" i="1" dirty="0" smtClean="0"/>
              <a:t>Robin Koch, U.S. DOT, Office of Inspector General, </a:t>
            </a:r>
          </a:p>
          <a:p>
            <a:pPr algn="ctr">
              <a:spcAft>
                <a:spcPts val="0"/>
              </a:spcAft>
              <a:buFont typeface="Wingdings" pitchFamily="2" charset="2"/>
              <a:buNone/>
            </a:pPr>
            <a:r>
              <a:rPr lang="en-US" sz="2400" i="1" dirty="0" smtClean="0"/>
              <a:t>Program Director </a:t>
            </a:r>
          </a:p>
          <a:p>
            <a:pPr algn="ctr">
              <a:buFont typeface="Wingdings" pitchFamily="2" charset="2"/>
              <a:buNone/>
            </a:pPr>
            <a:r>
              <a:rPr lang="en-US" sz="2400" i="1" dirty="0" smtClean="0"/>
              <a:t>Aviation Safety and Modernization Audits</a:t>
            </a:r>
          </a:p>
          <a:p>
            <a:pPr algn="ctr">
              <a:buFont typeface="Wingdings" pitchFamily="2" charset="2"/>
              <a:buNone/>
            </a:pPr>
            <a:endParaRPr lang="en-US" sz="2400" dirty="0" smtClean="0"/>
          </a:p>
          <a:p>
            <a:pPr algn="ctr">
              <a:buFont typeface="Wingdings" pitchFamily="2" charset="2"/>
              <a:buNone/>
            </a:pPr>
            <a:r>
              <a:rPr lang="en-US" sz="2400" i="1" dirty="0" smtClean="0"/>
              <a:t>Contact Number: (404) 562-3770</a:t>
            </a:r>
          </a:p>
          <a:p>
            <a:pPr algn="ctr">
              <a:buFont typeface="Wingdings" pitchFamily="2" charset="2"/>
              <a:buNone/>
            </a:pPr>
            <a:endParaRPr lang="en-US" sz="2400" dirty="0" smtClean="0"/>
          </a:p>
          <a:p>
            <a:pPr algn="ctr">
              <a:buFont typeface="Wingdings" pitchFamily="2" charset="2"/>
              <a:buNone/>
            </a:pPr>
            <a:r>
              <a:rPr lang="en-US" sz="2400" dirty="0" smtClean="0">
                <a:solidFill>
                  <a:srgbClr val="FF0000"/>
                </a:solidFill>
                <a:hlinkClick r:id="rId2"/>
              </a:rPr>
              <a:t>Robin.P.Koch@oig.dot.gov</a:t>
            </a:r>
            <a:endParaRPr lang="en-US" sz="2400" dirty="0" smtClean="0"/>
          </a:p>
        </p:txBody>
      </p:sp>
      <p:sp>
        <p:nvSpPr>
          <p:cNvPr id="12292" name="Date Placeholder 3"/>
          <p:cNvSpPr>
            <a:spLocks noGrp="1"/>
          </p:cNvSpPr>
          <p:nvPr>
            <p:ph type="dt" sz="quarter" idx="10"/>
          </p:nvPr>
        </p:nvSpPr>
        <p:spPr>
          <a:noFill/>
        </p:spPr>
        <p:txBody>
          <a:bodyPr/>
          <a:lstStyle/>
          <a:p>
            <a:r>
              <a:rPr lang="en-US" smtClean="0"/>
              <a:t>March 24, 2015</a:t>
            </a:r>
            <a:endParaRPr lang="en-US" dirty="0" smtClean="0"/>
          </a:p>
        </p:txBody>
      </p:sp>
      <p:sp>
        <p:nvSpPr>
          <p:cNvPr id="12293" name="Footer Placeholder 4"/>
          <p:cNvSpPr>
            <a:spLocks noGrp="1"/>
          </p:cNvSpPr>
          <p:nvPr>
            <p:ph type="ftr" sz="quarter" idx="11"/>
          </p:nvPr>
        </p:nvSpPr>
        <p:spPr>
          <a:noFill/>
        </p:spPr>
        <p:txBody>
          <a:bodyPr/>
          <a:lstStyle/>
          <a:p>
            <a:r>
              <a:rPr lang="en-US" dirty="0" smtClean="0"/>
              <a:t>DOT OIG</a:t>
            </a:r>
          </a:p>
        </p:txBody>
      </p:sp>
      <p:sp>
        <p:nvSpPr>
          <p:cNvPr id="12294" name="Slide Number Placeholder 5"/>
          <p:cNvSpPr>
            <a:spLocks noGrp="1"/>
          </p:cNvSpPr>
          <p:nvPr>
            <p:ph type="sldNum" sz="quarter" idx="12"/>
          </p:nvPr>
        </p:nvSpPr>
        <p:spPr>
          <a:xfrm>
            <a:off x="7010400" y="6248400"/>
            <a:ext cx="1905000" cy="457200"/>
          </a:xfrm>
          <a:noFill/>
        </p:spPr>
        <p:txBody>
          <a:bodyPr/>
          <a:lstStyle/>
          <a:p>
            <a:r>
              <a:rPr lang="en-US" dirty="0" smtClean="0"/>
              <a:t>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xfrm>
            <a:off x="7010400" y="6248400"/>
            <a:ext cx="1905000" cy="457200"/>
          </a:xfrm>
          <a:noFill/>
        </p:spPr>
        <p:txBody>
          <a:bodyPr/>
          <a:lstStyle/>
          <a:p>
            <a:r>
              <a:rPr lang="en-US" dirty="0" smtClean="0"/>
              <a:t>1</a:t>
            </a:r>
          </a:p>
        </p:txBody>
      </p:sp>
      <p:sp>
        <p:nvSpPr>
          <p:cNvPr id="4099" name="Rectangle 2"/>
          <p:cNvSpPr>
            <a:spLocks noGrp="1" noChangeArrowheads="1"/>
          </p:cNvSpPr>
          <p:nvPr>
            <p:ph type="title"/>
          </p:nvPr>
        </p:nvSpPr>
        <p:spPr/>
        <p:txBody>
          <a:bodyPr/>
          <a:lstStyle/>
          <a:p>
            <a:pPr eaLnBrk="1" hangingPunct="1"/>
            <a:r>
              <a:rPr lang="en-US" dirty="0" smtClean="0"/>
              <a:t>Introduction</a:t>
            </a:r>
          </a:p>
        </p:txBody>
      </p:sp>
      <p:sp>
        <p:nvSpPr>
          <p:cNvPr id="4100" name="Rectangle 3"/>
          <p:cNvSpPr>
            <a:spLocks noGrp="1" noChangeArrowheads="1"/>
          </p:cNvSpPr>
          <p:nvPr>
            <p:ph type="body" idx="1"/>
          </p:nvPr>
        </p:nvSpPr>
        <p:spPr>
          <a:xfrm>
            <a:off x="914400" y="1557338"/>
            <a:ext cx="7772400" cy="4157662"/>
          </a:xfrm>
        </p:spPr>
        <p:txBody>
          <a:bodyPr/>
          <a:lstStyle/>
          <a:p>
            <a:pPr eaLnBrk="1" hangingPunct="1"/>
            <a:r>
              <a:rPr lang="en-US" sz="1800" dirty="0" smtClean="0"/>
              <a:t>Today, I will touch briefly on:</a:t>
            </a:r>
          </a:p>
          <a:p>
            <a:pPr eaLnBrk="1" hangingPunct="1">
              <a:buNone/>
            </a:pPr>
            <a:r>
              <a:rPr lang="en-US" sz="1800" dirty="0" smtClean="0"/>
              <a:t> </a:t>
            </a:r>
          </a:p>
          <a:p>
            <a:pPr lvl="1" eaLnBrk="1" hangingPunct="1"/>
            <a:r>
              <a:rPr lang="en-US" sz="1800" dirty="0" smtClean="0"/>
              <a:t>OIG’s current aviation-related work,</a:t>
            </a:r>
          </a:p>
          <a:p>
            <a:pPr lvl="1" eaLnBrk="1" hangingPunct="1"/>
            <a:endParaRPr lang="en-US" sz="1800" dirty="0" smtClean="0"/>
          </a:p>
          <a:p>
            <a:pPr lvl="1" eaLnBrk="1" hangingPunct="1"/>
            <a:r>
              <a:rPr lang="en-US" sz="1800" dirty="0" smtClean="0"/>
              <a:t>FAA’s progress and challenges with integrating UAS, </a:t>
            </a:r>
          </a:p>
          <a:p>
            <a:pPr lvl="1" eaLnBrk="1" hangingPunct="1"/>
            <a:endParaRPr lang="en-US" sz="1800" dirty="0" smtClean="0"/>
          </a:p>
          <a:p>
            <a:pPr lvl="1" eaLnBrk="1" hangingPunct="1"/>
            <a:r>
              <a:rPr lang="en-US" sz="1800" dirty="0" smtClean="0"/>
              <a:t>OIG’s recommendations to enhance the effectiveness of FAA’s efforts to safely integrate UAS into the National Airspace System (NAS), and</a:t>
            </a:r>
          </a:p>
          <a:p>
            <a:pPr lvl="1" eaLnBrk="1" hangingPunct="1"/>
            <a:endParaRPr lang="en-US" sz="1800" dirty="0" smtClean="0"/>
          </a:p>
          <a:p>
            <a:pPr lvl="1" eaLnBrk="1" hangingPunct="1"/>
            <a:r>
              <a:rPr lang="en-US" sz="1800" dirty="0" smtClean="0"/>
              <a:t>FAA’s recently issued small UAS rule.</a:t>
            </a:r>
          </a:p>
          <a:p>
            <a:pPr lvl="1" eaLnBrk="1" hangingPunct="1"/>
            <a:endParaRPr lang="en-US" sz="1600" dirty="0" smtClean="0"/>
          </a:p>
          <a:p>
            <a:pPr lvl="1" eaLnBrk="1" hangingPunct="1">
              <a:buNone/>
            </a:pPr>
            <a:endParaRPr lang="en-US" sz="1600" dirty="0" smtClean="0"/>
          </a:p>
          <a:p>
            <a:pPr lvl="1" eaLnBrk="1" hangingPunct="1"/>
            <a:endParaRPr lang="en-US" sz="1600" dirty="0" smtClean="0"/>
          </a:p>
          <a:p>
            <a:pPr lvl="1" eaLnBrk="1" hangingPunct="1">
              <a:buNone/>
            </a:pPr>
            <a:endParaRPr lang="en-US" sz="1600" dirty="0" smtClean="0"/>
          </a:p>
        </p:txBody>
      </p:sp>
      <p:sp>
        <p:nvSpPr>
          <p:cNvPr id="4101" name="Date Placeholder 4"/>
          <p:cNvSpPr>
            <a:spLocks noGrp="1"/>
          </p:cNvSpPr>
          <p:nvPr>
            <p:ph type="dt" sz="quarter" idx="10"/>
          </p:nvPr>
        </p:nvSpPr>
        <p:spPr>
          <a:noFill/>
        </p:spPr>
        <p:txBody>
          <a:bodyPr/>
          <a:lstStyle/>
          <a:p>
            <a:r>
              <a:rPr lang="en-US" smtClean="0"/>
              <a:t>March 24, 2015</a:t>
            </a:r>
            <a:endParaRPr lang="en-US" dirty="0" smtClean="0"/>
          </a:p>
        </p:txBody>
      </p:sp>
      <p:sp>
        <p:nvSpPr>
          <p:cNvPr id="4102" name="Footer Placeholder 5"/>
          <p:cNvSpPr>
            <a:spLocks noGrp="1"/>
          </p:cNvSpPr>
          <p:nvPr>
            <p:ph type="ftr" sz="quarter" idx="11"/>
          </p:nvPr>
        </p:nvSpPr>
        <p:spPr>
          <a:noFill/>
        </p:spPr>
        <p:txBody>
          <a:bodyPr/>
          <a:lstStyle/>
          <a:p>
            <a:r>
              <a:rPr lang="en-US" dirty="0" smtClean="0"/>
              <a:t>DOT OIG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OIG Mission and Current Aviation Work</a:t>
            </a:r>
          </a:p>
        </p:txBody>
      </p:sp>
      <p:sp>
        <p:nvSpPr>
          <p:cNvPr id="8195" name="Content Placeholder 2"/>
          <p:cNvSpPr>
            <a:spLocks noGrp="1"/>
          </p:cNvSpPr>
          <p:nvPr>
            <p:ph idx="1"/>
          </p:nvPr>
        </p:nvSpPr>
        <p:spPr/>
        <p:txBody>
          <a:bodyPr/>
          <a:lstStyle/>
          <a:p>
            <a:pPr eaLnBrk="1" hangingPunct="1"/>
            <a:r>
              <a:rPr lang="en-US" dirty="0" smtClean="0"/>
              <a:t>The Office of Inspector General was created in 1978. </a:t>
            </a:r>
            <a:r>
              <a:rPr lang="en-US" dirty="0" smtClean="0">
                <a:solidFill>
                  <a:schemeClr val="tx1"/>
                </a:solidFill>
                <a:latin typeface="+mn-lt"/>
                <a:ea typeface="+mn-ea"/>
                <a:cs typeface="+mn-cs"/>
              </a:rPr>
              <a:t>We conduct independent </a:t>
            </a:r>
            <a:r>
              <a:rPr lang="en-US" dirty="0" smtClean="0">
                <a:latin typeface="+mn-lt"/>
                <a:ea typeface="+mn-ea"/>
                <a:cs typeface="+mn-cs"/>
              </a:rPr>
              <a:t>reviews of DOT’s programs</a:t>
            </a:r>
            <a:r>
              <a:rPr lang="en-US" dirty="0" smtClean="0">
                <a:solidFill>
                  <a:schemeClr val="tx1"/>
                </a:solidFill>
                <a:latin typeface="+mn-lt"/>
                <a:ea typeface="+mn-ea"/>
                <a:cs typeface="+mn-cs"/>
              </a:rPr>
              <a:t> to ensure they operate economically, efficiently, and effectively.</a:t>
            </a:r>
            <a:endParaRPr lang="en-US" dirty="0" smtClean="0"/>
          </a:p>
          <a:p>
            <a:pPr eaLnBrk="1" hangingPunct="1"/>
            <a:r>
              <a:rPr lang="en-US" dirty="0" smtClean="0"/>
              <a:t>Our work covers safety, operations, airports, and modernization. We recently published reports on FAA’s challenges with integrating UAS, FAA’s implementation of runway safety initiatives, and risks and challenges facing the implementation of the satellite-based Automatic Dependent Surveillance-Broadcast (ADS-B) program. Currently, we are assessing:</a:t>
            </a:r>
          </a:p>
          <a:p>
            <a:pPr lvl="1" eaLnBrk="1" hangingPunct="1">
              <a:spcAft>
                <a:spcPts val="600"/>
              </a:spcAft>
            </a:pPr>
            <a:r>
              <a:rPr lang="en-US" dirty="0" smtClean="0"/>
              <a:t>FAA’s Contingency Plans and Security Protocols at Chicago Air Traffic Control Facilities</a:t>
            </a:r>
          </a:p>
          <a:p>
            <a:pPr lvl="1" eaLnBrk="1" hangingPunct="1">
              <a:spcAft>
                <a:spcPts val="600"/>
              </a:spcAft>
            </a:pPr>
            <a:r>
              <a:rPr lang="en-US" dirty="0" smtClean="0"/>
              <a:t>FAA’s Efforts to Respond to NextGen Advisory Committee (NAC) Investment Priorities</a:t>
            </a:r>
          </a:p>
          <a:p>
            <a:pPr lvl="1" eaLnBrk="1" hangingPunct="1">
              <a:spcAft>
                <a:spcPts val="600"/>
              </a:spcAft>
            </a:pPr>
            <a:r>
              <a:rPr lang="en-US" dirty="0" smtClean="0"/>
              <a:t>Progress in Deploying Controller Automation Tools for Performance-Based Navigation (PBN) Flight Procedures</a:t>
            </a:r>
          </a:p>
          <a:p>
            <a:pPr lvl="1" eaLnBrk="1" hangingPunct="1">
              <a:spcAft>
                <a:spcPts val="600"/>
              </a:spcAft>
            </a:pPr>
            <a:r>
              <a:rPr lang="en-US" dirty="0" smtClean="0"/>
              <a:t>FAA Certification Issues: Oversight of Organization Designation Authorization (ODA)</a:t>
            </a:r>
          </a:p>
        </p:txBody>
      </p:sp>
      <p:sp>
        <p:nvSpPr>
          <p:cNvPr id="8196" name="Date Placeholder 3"/>
          <p:cNvSpPr>
            <a:spLocks noGrp="1"/>
          </p:cNvSpPr>
          <p:nvPr>
            <p:ph type="dt" sz="quarter" idx="10"/>
          </p:nvPr>
        </p:nvSpPr>
        <p:spPr>
          <a:noFill/>
        </p:spPr>
        <p:txBody>
          <a:bodyPr/>
          <a:lstStyle/>
          <a:p>
            <a:r>
              <a:rPr lang="en-US" smtClean="0"/>
              <a:t>March 24, 2015</a:t>
            </a:r>
            <a:endParaRPr lang="en-US" dirty="0" smtClean="0"/>
          </a:p>
        </p:txBody>
      </p:sp>
      <p:sp>
        <p:nvSpPr>
          <p:cNvPr id="8197" name="Footer Placeholder 4"/>
          <p:cNvSpPr>
            <a:spLocks noGrp="1"/>
          </p:cNvSpPr>
          <p:nvPr>
            <p:ph type="ftr" sz="quarter" idx="11"/>
          </p:nvPr>
        </p:nvSpPr>
        <p:spPr>
          <a:noFill/>
        </p:spPr>
        <p:txBody>
          <a:bodyPr/>
          <a:lstStyle/>
          <a:p>
            <a:r>
              <a:rPr lang="en-US" dirty="0" smtClean="0"/>
              <a:t>DOT OIG</a:t>
            </a:r>
          </a:p>
        </p:txBody>
      </p:sp>
      <p:sp>
        <p:nvSpPr>
          <p:cNvPr id="8198" name="Slide Number Placeholder 5"/>
          <p:cNvSpPr>
            <a:spLocks noGrp="1"/>
          </p:cNvSpPr>
          <p:nvPr>
            <p:ph type="sldNum" sz="quarter" idx="12"/>
          </p:nvPr>
        </p:nvSpPr>
        <p:spPr>
          <a:xfrm>
            <a:off x="7010400" y="6248400"/>
            <a:ext cx="1905000" cy="457200"/>
          </a:xfrm>
          <a:noFill/>
        </p:spPr>
        <p:txBody>
          <a:bodyPr/>
          <a:lstStyle/>
          <a:p>
            <a:r>
              <a:rPr lang="en-US" dirty="0" smtClean="0"/>
              <a:t>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3513"/>
            <a:ext cx="8077200" cy="1143000"/>
          </a:xfrm>
        </p:spPr>
        <p:txBody>
          <a:bodyPr/>
          <a:lstStyle/>
          <a:p>
            <a:r>
              <a:rPr lang="en-US" dirty="0" smtClean="0"/>
              <a:t>FAA, Aviation, and the U.S. Economy</a:t>
            </a:r>
            <a:endParaRPr lang="en-US" dirty="0"/>
          </a:p>
        </p:txBody>
      </p:sp>
      <p:sp>
        <p:nvSpPr>
          <p:cNvPr id="3" name="Content Placeholder 2"/>
          <p:cNvSpPr>
            <a:spLocks noGrp="1"/>
          </p:cNvSpPr>
          <p:nvPr>
            <p:ph idx="1"/>
          </p:nvPr>
        </p:nvSpPr>
        <p:spPr>
          <a:xfrm>
            <a:off x="914400" y="1524000"/>
            <a:ext cx="7772400" cy="4530725"/>
          </a:xfrm>
        </p:spPr>
        <p:txBody>
          <a:bodyPr/>
          <a:lstStyle/>
          <a:p>
            <a:r>
              <a:rPr lang="en-US" sz="1800" dirty="0" smtClean="0"/>
              <a:t>Aviation is a major contributor to the U.S. economy – a $1.3 trillion industry supporting 10 million jobs.</a:t>
            </a:r>
          </a:p>
          <a:p>
            <a:r>
              <a:rPr lang="en-US" sz="1800" dirty="0" smtClean="0"/>
              <a:t>FAA is responsible for the safety and management of the NAS. The NAS supports over 50 million airport arrivals and departures as well as over 650 million passenger enplanements annually. </a:t>
            </a:r>
          </a:p>
          <a:p>
            <a:r>
              <a:rPr lang="en-US" sz="1800" dirty="0" smtClean="0"/>
              <a:t>FAA has an annual budget of almost $16 billion, which includes funding:</a:t>
            </a:r>
          </a:p>
          <a:p>
            <a:pPr lvl="1"/>
            <a:r>
              <a:rPr lang="en-US" sz="1800" dirty="0" smtClean="0"/>
              <a:t>15,000 air traffic controllers</a:t>
            </a:r>
          </a:p>
          <a:p>
            <a:pPr lvl="1"/>
            <a:r>
              <a:rPr lang="en-US" sz="1800" dirty="0" smtClean="0"/>
              <a:t>315 air traffic control facilities</a:t>
            </a:r>
          </a:p>
          <a:p>
            <a:pPr lvl="1">
              <a:spcAft>
                <a:spcPts val="600"/>
              </a:spcAft>
            </a:pPr>
            <a:r>
              <a:rPr lang="en-US" sz="1800" dirty="0" smtClean="0"/>
              <a:t>4,000 aviation safety inspectors</a:t>
            </a:r>
          </a:p>
          <a:p>
            <a:r>
              <a:rPr lang="en-US" sz="1800" dirty="0" smtClean="0"/>
              <a:t>Safety oversight extends to a diverse industry – 89 major U.S. air carriers, 496 foreign carriers, over 2,100 commuter carriers, almost 5,000 repair stations, and over 700,000 pilots.</a:t>
            </a:r>
          </a:p>
          <a:p>
            <a:pPr>
              <a:buNone/>
            </a:pPr>
            <a:endParaRPr lang="en-US" sz="1600" dirty="0" smtClean="0"/>
          </a:p>
          <a:p>
            <a:pPr lvl="1"/>
            <a:endParaRPr lang="en-US" dirty="0" smtClean="0"/>
          </a:p>
        </p:txBody>
      </p:sp>
      <p:sp>
        <p:nvSpPr>
          <p:cNvPr id="4" name="Slide Number Placeholder 3"/>
          <p:cNvSpPr>
            <a:spLocks noGrp="1"/>
          </p:cNvSpPr>
          <p:nvPr>
            <p:ph type="sldNum" sz="quarter" idx="12"/>
          </p:nvPr>
        </p:nvSpPr>
        <p:spPr>
          <a:xfrm>
            <a:off x="7010400" y="6248400"/>
            <a:ext cx="1905000" cy="457200"/>
          </a:xfrm>
        </p:spPr>
        <p:txBody>
          <a:bodyPr/>
          <a:lstStyle/>
          <a:p>
            <a:pPr>
              <a:defRPr/>
            </a:pPr>
            <a:r>
              <a:rPr lang="en-US" dirty="0" smtClean="0"/>
              <a:t>3</a:t>
            </a:r>
            <a:endParaRPr lang="en-US" dirty="0"/>
          </a:p>
        </p:txBody>
      </p:sp>
      <p:sp>
        <p:nvSpPr>
          <p:cNvPr id="5" name="Date Placeholder 3"/>
          <p:cNvSpPr>
            <a:spLocks noGrp="1"/>
          </p:cNvSpPr>
          <p:nvPr>
            <p:ph type="dt" sz="quarter" idx="10"/>
          </p:nvPr>
        </p:nvSpPr>
        <p:spPr>
          <a:xfrm>
            <a:off x="914400" y="6251575"/>
            <a:ext cx="1981200" cy="457200"/>
          </a:xfrm>
          <a:noFill/>
        </p:spPr>
        <p:txBody>
          <a:bodyPr/>
          <a:lstStyle/>
          <a:p>
            <a:r>
              <a:rPr lang="en-US" smtClean="0"/>
              <a:t>March 24, 2015</a:t>
            </a:r>
            <a:endParaRPr lang="en-US" dirty="0" smtClean="0"/>
          </a:p>
        </p:txBody>
      </p:sp>
      <p:sp>
        <p:nvSpPr>
          <p:cNvPr id="6" name="Footer Placeholder 4"/>
          <p:cNvSpPr>
            <a:spLocks noGrp="1"/>
          </p:cNvSpPr>
          <p:nvPr>
            <p:ph type="ftr" sz="quarter" idx="11"/>
          </p:nvPr>
        </p:nvSpPr>
        <p:spPr>
          <a:xfrm>
            <a:off x="3352800" y="6248400"/>
            <a:ext cx="2971800" cy="457200"/>
          </a:xfrm>
          <a:noFill/>
        </p:spPr>
        <p:txBody>
          <a:bodyPr/>
          <a:lstStyle/>
          <a:p>
            <a:r>
              <a:rPr lang="en-US" dirty="0" smtClean="0"/>
              <a:t>DOT OIG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FAA Budget</a:t>
            </a:r>
            <a:endParaRPr lang="en-US" dirty="0"/>
          </a:p>
        </p:txBody>
      </p:sp>
      <p:sp>
        <p:nvSpPr>
          <p:cNvPr id="3" name="Content Placeholder 2"/>
          <p:cNvSpPr>
            <a:spLocks noGrp="1"/>
          </p:cNvSpPr>
          <p:nvPr>
            <p:ph idx="1"/>
          </p:nvPr>
        </p:nvSpPr>
        <p:spPr>
          <a:xfrm>
            <a:off x="914400" y="1565275"/>
            <a:ext cx="7772400" cy="4530725"/>
          </a:xfrm>
        </p:spPr>
        <p:txBody>
          <a:bodyPr/>
          <a:lstStyle/>
          <a:p>
            <a:r>
              <a:rPr lang="en-US" dirty="0" smtClean="0"/>
              <a:t>FAA’s FY 2016 budget request was $15.83 billion.</a:t>
            </a:r>
          </a:p>
          <a:p>
            <a:r>
              <a:rPr lang="en-US" dirty="0" smtClean="0"/>
              <a:t>The Facilities and Equipment (F&amp;E) request was $2.86 billion, a portion of which will be used to develop policies and procedures that support UAS integration ($7 million). This is the first time UAS integration is represented in the F&amp;E budget request.</a:t>
            </a:r>
          </a:p>
          <a:p>
            <a:r>
              <a:rPr lang="en-US" dirty="0" smtClean="0"/>
              <a:t>FAA’s Research, Engineering, and Development request of $166 million includes $9.6 million to conduct research on UAS technologies, with a focus on sense and avoid and command and control requirements that will support the safe integration of UAS in the NAS.</a:t>
            </a:r>
          </a:p>
          <a:p>
            <a:endParaRPr lang="en-US" dirty="0"/>
          </a:p>
        </p:txBody>
      </p:sp>
      <p:sp>
        <p:nvSpPr>
          <p:cNvPr id="4" name="Date Placeholder 3"/>
          <p:cNvSpPr>
            <a:spLocks noGrp="1"/>
          </p:cNvSpPr>
          <p:nvPr>
            <p:ph type="dt" sz="half" idx="10"/>
          </p:nvPr>
        </p:nvSpPr>
        <p:spPr/>
        <p:txBody>
          <a:bodyPr/>
          <a:lstStyle/>
          <a:p>
            <a:pPr>
              <a:defRPr/>
            </a:pPr>
            <a:r>
              <a:rPr lang="en-US" smtClean="0"/>
              <a:t>March 24, 2015</a:t>
            </a:r>
            <a:endParaRPr lang="en-US" dirty="0"/>
          </a:p>
        </p:txBody>
      </p:sp>
      <p:sp>
        <p:nvSpPr>
          <p:cNvPr id="5" name="Footer Placeholder 4"/>
          <p:cNvSpPr>
            <a:spLocks noGrp="1"/>
          </p:cNvSpPr>
          <p:nvPr>
            <p:ph type="ftr" sz="quarter" idx="11"/>
          </p:nvPr>
        </p:nvSpPr>
        <p:spPr/>
        <p:txBody>
          <a:bodyPr/>
          <a:lstStyle/>
          <a:p>
            <a:pPr>
              <a:defRPr/>
            </a:pPr>
            <a:r>
              <a:rPr lang="en-US" dirty="0" smtClean="0"/>
              <a:t>DOT OIG</a:t>
            </a:r>
            <a:endParaRPr lang="en-US" dirty="0"/>
          </a:p>
        </p:txBody>
      </p:sp>
      <p:sp>
        <p:nvSpPr>
          <p:cNvPr id="6" name="Slide Number Placeholder 5"/>
          <p:cNvSpPr>
            <a:spLocks noGrp="1"/>
          </p:cNvSpPr>
          <p:nvPr>
            <p:ph type="sldNum" sz="quarter" idx="12"/>
          </p:nvPr>
        </p:nvSpPr>
        <p:spPr>
          <a:xfrm>
            <a:off x="7010400" y="6248400"/>
            <a:ext cx="1905000" cy="457200"/>
          </a:xfrm>
        </p:spPr>
        <p:txBody>
          <a:bodyPr/>
          <a:lstStyle/>
          <a:p>
            <a:pPr>
              <a:defRPr/>
            </a:pPr>
            <a:r>
              <a:rPr lang="en-US" dirty="0" smtClean="0"/>
              <a:t>4</a:t>
            </a:r>
            <a:endParaRPr lang="en-US" dirty="0"/>
          </a:p>
        </p:txBody>
      </p:sp>
      <p:graphicFrame>
        <p:nvGraphicFramePr>
          <p:cNvPr id="10" name="Chart 9"/>
          <p:cNvGraphicFramePr/>
          <p:nvPr>
            <p:extLst>
              <p:ext uri="{D42A27DB-BD31-4B8C-83A1-F6EECF244321}">
                <p14:modId xmlns:p14="http://schemas.microsoft.com/office/powerpoint/2010/main" val="4039878373"/>
              </p:ext>
            </p:extLst>
          </p:nvPr>
        </p:nvGraphicFramePr>
        <p:xfrm>
          <a:off x="2514600" y="4114800"/>
          <a:ext cx="4648200" cy="1981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Perspectives on UAS Technology</a:t>
            </a:r>
            <a:endParaRPr lang="en-US" dirty="0"/>
          </a:p>
        </p:txBody>
      </p:sp>
      <p:sp>
        <p:nvSpPr>
          <p:cNvPr id="3" name="Content Placeholder 2"/>
          <p:cNvSpPr>
            <a:spLocks noGrp="1"/>
          </p:cNvSpPr>
          <p:nvPr>
            <p:ph idx="1"/>
          </p:nvPr>
        </p:nvSpPr>
        <p:spPr/>
        <p:txBody>
          <a:bodyPr/>
          <a:lstStyle/>
          <a:p>
            <a:pPr marL="174625" lvl="1">
              <a:spcAft>
                <a:spcPct val="40000"/>
              </a:spcAft>
              <a:buClr>
                <a:srgbClr val="003366"/>
              </a:buClr>
              <a:buSzPct val="90000"/>
            </a:pPr>
            <a:r>
              <a:rPr lang="en-US" sz="1600" dirty="0" smtClean="0"/>
              <a:t>The UAS industry is dynamic. FAA expects that within 5 years, roughly 7,500 UAS will be active in the United States, and that over the next 10 years, worldwide UAS investment will total more than $89 billion. </a:t>
            </a:r>
          </a:p>
          <a:p>
            <a:pPr marL="174625" lvl="1">
              <a:spcAft>
                <a:spcPct val="40000"/>
              </a:spcAft>
              <a:buClr>
                <a:srgbClr val="003366"/>
              </a:buClr>
              <a:buSzPct val="90000"/>
            </a:pPr>
            <a:r>
              <a:rPr lang="en-US" sz="1600" dirty="0" smtClean="0"/>
              <a:t>The FAA Modernization and Reform Act of 2012 included a number of provisions aimed at accelerating UAS integration into the NAS, such as establishing test sites and finalizing a rule for small UAS operations.</a:t>
            </a:r>
          </a:p>
          <a:p>
            <a:pPr marL="174625" lvl="1">
              <a:spcAft>
                <a:spcPct val="40000"/>
              </a:spcAft>
              <a:buClr>
                <a:srgbClr val="003366"/>
              </a:buClr>
              <a:buSzPct val="90000"/>
            </a:pPr>
            <a:r>
              <a:rPr lang="en-US" sz="1600" dirty="0" smtClean="0"/>
              <a:t>FAA and stakeholders are beginning to discuss issues for the next FAA reauthorization – UAS will be a front and center issue.</a:t>
            </a:r>
          </a:p>
          <a:p>
            <a:pPr marL="174625" lvl="1">
              <a:spcAft>
                <a:spcPct val="40000"/>
              </a:spcAft>
              <a:buClr>
                <a:srgbClr val="003366"/>
              </a:buClr>
              <a:buSzPct val="90000"/>
            </a:pPr>
            <a:r>
              <a:rPr lang="en-US" sz="1600" dirty="0" smtClean="0"/>
              <a:t>Commercial applications are unlimited. Some include: </a:t>
            </a:r>
          </a:p>
          <a:p>
            <a:pPr marL="852487" lvl="2">
              <a:spcAft>
                <a:spcPct val="40000"/>
              </a:spcAft>
              <a:buClr>
                <a:srgbClr val="003366"/>
              </a:buClr>
              <a:buSzPct val="90000"/>
            </a:pPr>
            <a:r>
              <a:rPr lang="en-US" sz="1600" dirty="0" smtClean="0"/>
              <a:t>Aerial photography</a:t>
            </a:r>
          </a:p>
          <a:p>
            <a:pPr marL="852487" lvl="2">
              <a:spcAft>
                <a:spcPct val="40000"/>
              </a:spcAft>
              <a:buClr>
                <a:srgbClr val="003366"/>
              </a:buClr>
              <a:buSzPct val="90000"/>
            </a:pPr>
            <a:r>
              <a:rPr lang="en-US" sz="1600" dirty="0" smtClean="0"/>
              <a:t>Precision agriculture</a:t>
            </a:r>
          </a:p>
          <a:p>
            <a:pPr marL="852487" lvl="2">
              <a:spcAft>
                <a:spcPct val="40000"/>
              </a:spcAft>
              <a:buClr>
                <a:srgbClr val="003366"/>
              </a:buClr>
              <a:buSzPct val="90000"/>
            </a:pPr>
            <a:r>
              <a:rPr lang="en-US" sz="1600" dirty="0" smtClean="0"/>
              <a:t>Search and rescue</a:t>
            </a:r>
          </a:p>
          <a:p>
            <a:pPr marL="852487" lvl="2">
              <a:spcAft>
                <a:spcPct val="40000"/>
              </a:spcAft>
              <a:buClr>
                <a:srgbClr val="003366"/>
              </a:buClr>
              <a:buSzPct val="90000"/>
            </a:pPr>
            <a:r>
              <a:rPr lang="en-US" sz="1600" dirty="0" smtClean="0"/>
              <a:t>Bridge inspection</a:t>
            </a:r>
          </a:p>
          <a:p>
            <a:pPr>
              <a:buNone/>
            </a:pPr>
            <a:endParaRPr lang="en-US" dirty="0"/>
          </a:p>
        </p:txBody>
      </p:sp>
      <p:sp>
        <p:nvSpPr>
          <p:cNvPr id="6" name="Slide Number Placeholder 5"/>
          <p:cNvSpPr>
            <a:spLocks noGrp="1"/>
          </p:cNvSpPr>
          <p:nvPr>
            <p:ph type="sldNum" sz="quarter" idx="12"/>
          </p:nvPr>
        </p:nvSpPr>
        <p:spPr>
          <a:xfrm>
            <a:off x="7010400" y="6248400"/>
            <a:ext cx="1905000" cy="457200"/>
          </a:xfrm>
        </p:spPr>
        <p:txBody>
          <a:bodyPr/>
          <a:lstStyle/>
          <a:p>
            <a:pPr>
              <a:defRPr/>
            </a:pPr>
            <a:r>
              <a:rPr lang="en-US" dirty="0" smtClean="0"/>
              <a:t>5</a:t>
            </a:r>
            <a:endParaRPr lang="en-US" dirty="0"/>
          </a:p>
        </p:txBody>
      </p:sp>
      <p:sp>
        <p:nvSpPr>
          <p:cNvPr id="7" name="Date Placeholder 3"/>
          <p:cNvSpPr>
            <a:spLocks noGrp="1"/>
          </p:cNvSpPr>
          <p:nvPr>
            <p:ph type="dt" sz="quarter" idx="10"/>
          </p:nvPr>
        </p:nvSpPr>
        <p:spPr>
          <a:xfrm>
            <a:off x="914400" y="6251575"/>
            <a:ext cx="1981200" cy="457200"/>
          </a:xfrm>
          <a:noFill/>
        </p:spPr>
        <p:txBody>
          <a:bodyPr/>
          <a:lstStyle/>
          <a:p>
            <a:r>
              <a:rPr lang="en-US" smtClean="0"/>
              <a:t>March 24, 2015</a:t>
            </a:r>
            <a:endParaRPr lang="en-US" dirty="0" smtClean="0"/>
          </a:p>
        </p:txBody>
      </p:sp>
      <p:sp>
        <p:nvSpPr>
          <p:cNvPr id="8" name="Footer Placeholder 4"/>
          <p:cNvSpPr>
            <a:spLocks noGrp="1"/>
          </p:cNvSpPr>
          <p:nvPr>
            <p:ph type="ftr" sz="quarter" idx="11"/>
          </p:nvPr>
        </p:nvSpPr>
        <p:spPr>
          <a:xfrm>
            <a:off x="3352800" y="6248400"/>
            <a:ext cx="2971800" cy="457200"/>
          </a:xfrm>
          <a:noFill/>
        </p:spPr>
        <p:txBody>
          <a:bodyPr/>
          <a:lstStyle/>
          <a:p>
            <a:r>
              <a:rPr lang="en-US" dirty="0" smtClean="0"/>
              <a:t>DOT OIG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200" dirty="0" smtClean="0"/>
              <a:t>FAA’s Progress and Challenges With UAS Integration</a:t>
            </a:r>
          </a:p>
        </p:txBody>
      </p:sp>
      <p:sp>
        <p:nvSpPr>
          <p:cNvPr id="8195" name="Content Placeholder 2"/>
          <p:cNvSpPr>
            <a:spLocks noGrp="1"/>
          </p:cNvSpPr>
          <p:nvPr>
            <p:ph idx="1"/>
          </p:nvPr>
        </p:nvSpPr>
        <p:spPr>
          <a:xfrm>
            <a:off x="914400" y="1600200"/>
            <a:ext cx="7772400" cy="4530725"/>
          </a:xfrm>
        </p:spPr>
        <p:txBody>
          <a:bodyPr/>
          <a:lstStyle/>
          <a:p>
            <a:pPr eaLnBrk="1" hangingPunct="1"/>
            <a:r>
              <a:rPr lang="en-US" dirty="0" smtClean="0"/>
              <a:t>In June 2014, we published our report, </a:t>
            </a:r>
            <a:r>
              <a:rPr lang="en-US" i="1" dirty="0" smtClean="0"/>
              <a:t>FAA Faces Significant Barriers to Safely Integrate Unmanned Aircraft Into the National Airspace System. </a:t>
            </a:r>
            <a:r>
              <a:rPr lang="en-US" dirty="0" smtClean="0"/>
              <a:t>In December 2014, we testified before the House Transportation and Infrastructure Subcommittee on Aviation.</a:t>
            </a:r>
          </a:p>
          <a:p>
            <a:pPr eaLnBrk="1" hangingPunct="1"/>
            <a:r>
              <a:rPr lang="en-US" dirty="0" smtClean="0"/>
              <a:t>Our audit was conducted at the request of the </a:t>
            </a:r>
            <a:r>
              <a:rPr lang="en-US" dirty="0" smtClean="0">
                <a:latin typeface="+mn-lt"/>
                <a:ea typeface="+mn-ea"/>
                <a:cs typeface="+mn-cs"/>
              </a:rPr>
              <a:t>Chairmen and Ranking Members of the Senate Commerce Committee and the House Committee on Transportation and Infrastructure, and their Aviation Subcommittees. </a:t>
            </a:r>
          </a:p>
          <a:p>
            <a:pPr eaLnBrk="1" hangingPunct="1"/>
            <a:r>
              <a:rPr lang="en-US" dirty="0" smtClean="0">
                <a:latin typeface="+mn-lt"/>
                <a:ea typeface="+mn-ea"/>
                <a:cs typeface="+mn-cs"/>
              </a:rPr>
              <a:t>Our objectives were to assess (1) FAA’s efforts to mitigate safety risks for integrating UAS into the NAS, and (2) FAA’s progress and challenges in meeting the UAS requirements cited in the FAA Modernization and Reform Act of 2012.</a:t>
            </a:r>
          </a:p>
          <a:p>
            <a:pPr eaLnBrk="1" hangingPunct="1"/>
            <a:r>
              <a:rPr lang="en-US" dirty="0" smtClean="0"/>
              <a:t>We will start a follow-up review later this year. We could focus on FAA’s efforts to (1) address key technical and operational risks with safely integrating UAS, </a:t>
            </a:r>
            <a:br>
              <a:rPr lang="en-US" dirty="0" smtClean="0"/>
            </a:br>
            <a:r>
              <a:rPr lang="en-US" dirty="0" smtClean="0"/>
              <a:t>(2) collect key data from current operators and the six test sites, and (3) review and approve exemptions through Section 333 of the Act.</a:t>
            </a:r>
          </a:p>
          <a:p>
            <a:pPr eaLnBrk="1" hangingPunct="1"/>
            <a:endParaRPr lang="en-US" dirty="0" smtClean="0"/>
          </a:p>
          <a:p>
            <a:pPr eaLnBrk="1" hangingPunct="1"/>
            <a:endParaRPr lang="en-US" dirty="0" smtClean="0"/>
          </a:p>
        </p:txBody>
      </p:sp>
      <p:sp>
        <p:nvSpPr>
          <p:cNvPr id="8196" name="Date Placeholder 3"/>
          <p:cNvSpPr>
            <a:spLocks noGrp="1"/>
          </p:cNvSpPr>
          <p:nvPr>
            <p:ph type="dt" sz="quarter" idx="10"/>
          </p:nvPr>
        </p:nvSpPr>
        <p:spPr>
          <a:noFill/>
        </p:spPr>
        <p:txBody>
          <a:bodyPr/>
          <a:lstStyle/>
          <a:p>
            <a:r>
              <a:rPr lang="en-US" smtClean="0"/>
              <a:t>March 24, 2015</a:t>
            </a:r>
            <a:endParaRPr lang="en-US" dirty="0" smtClean="0"/>
          </a:p>
        </p:txBody>
      </p:sp>
      <p:sp>
        <p:nvSpPr>
          <p:cNvPr id="8197" name="Footer Placeholder 4"/>
          <p:cNvSpPr>
            <a:spLocks noGrp="1"/>
          </p:cNvSpPr>
          <p:nvPr>
            <p:ph type="ftr" sz="quarter" idx="11"/>
          </p:nvPr>
        </p:nvSpPr>
        <p:spPr>
          <a:noFill/>
        </p:spPr>
        <p:txBody>
          <a:bodyPr/>
          <a:lstStyle/>
          <a:p>
            <a:r>
              <a:rPr lang="en-US" dirty="0" smtClean="0"/>
              <a:t>DOT OIG</a:t>
            </a:r>
          </a:p>
        </p:txBody>
      </p:sp>
      <p:sp>
        <p:nvSpPr>
          <p:cNvPr id="8198" name="Slide Number Placeholder 5"/>
          <p:cNvSpPr>
            <a:spLocks noGrp="1"/>
          </p:cNvSpPr>
          <p:nvPr>
            <p:ph type="sldNum" sz="quarter" idx="12"/>
          </p:nvPr>
        </p:nvSpPr>
        <p:spPr>
          <a:xfrm>
            <a:off x="7010400" y="6248400"/>
            <a:ext cx="1905000" cy="457200"/>
          </a:xfrm>
          <a:noFill/>
        </p:spPr>
        <p:txBody>
          <a:bodyPr/>
          <a:lstStyle/>
          <a:p>
            <a:r>
              <a:rPr lang="en-US" dirty="0" smtClean="0"/>
              <a:t>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200" dirty="0" smtClean="0"/>
              <a:t>FAA’s Progress and Challenges With UAS Integration</a:t>
            </a:r>
          </a:p>
        </p:txBody>
      </p:sp>
      <p:sp>
        <p:nvSpPr>
          <p:cNvPr id="8195" name="Content Placeholder 2"/>
          <p:cNvSpPr>
            <a:spLocks noGrp="1"/>
          </p:cNvSpPr>
          <p:nvPr>
            <p:ph idx="1"/>
          </p:nvPr>
        </p:nvSpPr>
        <p:spPr/>
        <p:txBody>
          <a:bodyPr/>
          <a:lstStyle/>
          <a:p>
            <a:pPr eaLnBrk="1" hangingPunct="1"/>
            <a:r>
              <a:rPr lang="en-US" dirty="0" smtClean="0"/>
              <a:t>FAA is making some progress, but significant technological, regulatory, and management barriers are inhibiting the Agency’s progress overall. Those barriers include a lack of:</a:t>
            </a:r>
          </a:p>
          <a:p>
            <a:pPr lvl="1" eaLnBrk="1" hangingPunct="1"/>
            <a:r>
              <a:rPr lang="en-US" sz="1600" dirty="0" smtClean="0"/>
              <a:t>Consensus on standards for technology to allow UAS to detect and avoid other aircraft and ensure reliable data links.</a:t>
            </a:r>
          </a:p>
          <a:p>
            <a:pPr lvl="1" eaLnBrk="1" hangingPunct="1">
              <a:buNone/>
            </a:pPr>
            <a:endParaRPr lang="en-US" sz="1600" dirty="0" smtClean="0"/>
          </a:p>
          <a:p>
            <a:pPr lvl="1" eaLnBrk="1" hangingPunct="1"/>
            <a:r>
              <a:rPr lang="en-US" sz="1600" dirty="0" smtClean="0"/>
              <a:t>Regulatory framework for UAS integration, such as aircraft certification requirements, standardized air traffic control procedures, and adequate controller training.</a:t>
            </a:r>
          </a:p>
          <a:p>
            <a:pPr lvl="1" eaLnBrk="1" hangingPunct="1"/>
            <a:endParaRPr lang="en-US" sz="1600" dirty="0" smtClean="0"/>
          </a:p>
          <a:p>
            <a:pPr lvl="1" eaLnBrk="1" hangingPunct="1"/>
            <a:r>
              <a:rPr lang="en-US" sz="1600" dirty="0" smtClean="0"/>
              <a:t>An effective system for collecting and analyzing data to identify safety risks.</a:t>
            </a:r>
          </a:p>
          <a:p>
            <a:pPr lvl="1" eaLnBrk="1" hangingPunct="1"/>
            <a:endParaRPr lang="en-US" sz="1600" dirty="0" smtClean="0"/>
          </a:p>
          <a:p>
            <a:pPr lvl="1" eaLnBrk="1" hangingPunct="1"/>
            <a:r>
              <a:rPr lang="en-US" sz="1600" dirty="0" smtClean="0"/>
              <a:t>Clear lines of reporting and guidance for those involved with authorizing and overseeing UAS operations.</a:t>
            </a:r>
          </a:p>
          <a:p>
            <a:pPr lvl="1" eaLnBrk="1" hangingPunct="1"/>
            <a:endParaRPr lang="en-US" dirty="0" smtClean="0"/>
          </a:p>
          <a:p>
            <a:pPr eaLnBrk="1" hangingPunct="1">
              <a:buNone/>
            </a:pPr>
            <a:endParaRPr lang="en-US" dirty="0" smtClean="0"/>
          </a:p>
        </p:txBody>
      </p:sp>
      <p:sp>
        <p:nvSpPr>
          <p:cNvPr id="8196" name="Date Placeholder 3"/>
          <p:cNvSpPr>
            <a:spLocks noGrp="1"/>
          </p:cNvSpPr>
          <p:nvPr>
            <p:ph type="dt" sz="quarter" idx="10"/>
          </p:nvPr>
        </p:nvSpPr>
        <p:spPr>
          <a:noFill/>
        </p:spPr>
        <p:txBody>
          <a:bodyPr/>
          <a:lstStyle/>
          <a:p>
            <a:r>
              <a:rPr lang="en-US" smtClean="0"/>
              <a:t>March 24, 2015</a:t>
            </a:r>
            <a:endParaRPr lang="en-US" dirty="0" smtClean="0"/>
          </a:p>
        </p:txBody>
      </p:sp>
      <p:sp>
        <p:nvSpPr>
          <p:cNvPr id="8197" name="Footer Placeholder 4"/>
          <p:cNvSpPr>
            <a:spLocks noGrp="1"/>
          </p:cNvSpPr>
          <p:nvPr>
            <p:ph type="ftr" sz="quarter" idx="11"/>
          </p:nvPr>
        </p:nvSpPr>
        <p:spPr>
          <a:noFill/>
        </p:spPr>
        <p:txBody>
          <a:bodyPr/>
          <a:lstStyle/>
          <a:p>
            <a:r>
              <a:rPr lang="en-US" dirty="0" smtClean="0"/>
              <a:t>DOT OIG</a:t>
            </a:r>
          </a:p>
        </p:txBody>
      </p:sp>
      <p:sp>
        <p:nvSpPr>
          <p:cNvPr id="8198" name="Slide Number Placeholder 5"/>
          <p:cNvSpPr>
            <a:spLocks noGrp="1"/>
          </p:cNvSpPr>
          <p:nvPr>
            <p:ph type="sldNum" sz="quarter" idx="12"/>
          </p:nvPr>
        </p:nvSpPr>
        <p:spPr>
          <a:xfrm>
            <a:off x="7010400" y="6248400"/>
            <a:ext cx="1905000" cy="457200"/>
          </a:xfrm>
          <a:noFill/>
        </p:spPr>
        <p:txBody>
          <a:bodyPr/>
          <a:lstStyle/>
          <a:p>
            <a:r>
              <a:rPr lang="en-US" dirty="0" smtClean="0"/>
              <a:t>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200" dirty="0" smtClean="0"/>
              <a:t>FAA’s Progress and Challenges With UAS Integration</a:t>
            </a:r>
          </a:p>
        </p:txBody>
      </p:sp>
      <p:sp>
        <p:nvSpPr>
          <p:cNvPr id="8195" name="Content Placeholder 2"/>
          <p:cNvSpPr>
            <a:spLocks noGrp="1"/>
          </p:cNvSpPr>
          <p:nvPr>
            <p:ph idx="1"/>
          </p:nvPr>
        </p:nvSpPr>
        <p:spPr>
          <a:xfrm>
            <a:off x="914400" y="1565275"/>
            <a:ext cx="7772400" cy="4530725"/>
          </a:xfrm>
        </p:spPr>
        <p:txBody>
          <a:bodyPr/>
          <a:lstStyle/>
          <a:p>
            <a:pPr eaLnBrk="1" hangingPunct="1"/>
            <a:r>
              <a:rPr lang="en-US" dirty="0" smtClean="0"/>
              <a:t>Congress established specific UAS provisions and deadlines for FAA in the FAA Modernization and Reform Act of 2012, with the goal of safe integration by September 2015. </a:t>
            </a:r>
          </a:p>
          <a:p>
            <a:pPr eaLnBrk="1" hangingPunct="1"/>
            <a:r>
              <a:rPr lang="en-US" dirty="0" smtClean="0"/>
              <a:t>FAA is making progress in meeting the UAS provisions of the act. FAA has completed 9 of the act’s 17 UAS provisions, but has been behind schedule in meeting many of them—including the goal of achieving safe integration. It is unclear when and if full integration of UAS into the NAS will occur.</a:t>
            </a:r>
          </a:p>
          <a:p>
            <a:pPr lvl="1" eaLnBrk="1" hangingPunct="1">
              <a:spcAft>
                <a:spcPts val="600"/>
              </a:spcAft>
            </a:pPr>
            <a:r>
              <a:rPr lang="en-US" dirty="0" smtClean="0"/>
              <a:t>FAA has selected six test sites, published a UAS Roadmap, and developed a comprehensive plan for the near- and long-term.</a:t>
            </a:r>
          </a:p>
          <a:p>
            <a:pPr lvl="1" eaLnBrk="1" hangingPunct="1">
              <a:spcAft>
                <a:spcPts val="600"/>
              </a:spcAft>
            </a:pPr>
            <a:r>
              <a:rPr lang="en-US" dirty="0" smtClean="0"/>
              <a:t>FAA permitted companies to operate UAS under a regulatory exemption allowed by Section 333 of the act. As of March 3, 2015, FAA had issued 39 exemptions to companies ranging from film production to power line inspection. The Agency has received over 500 </a:t>
            </a:r>
            <a:r>
              <a:rPr lang="en-US" smtClean="0"/>
              <a:t>exemption requests.</a:t>
            </a:r>
            <a:endParaRPr lang="en-US" dirty="0" smtClean="0"/>
          </a:p>
          <a:p>
            <a:pPr lvl="1" eaLnBrk="1" hangingPunct="1"/>
            <a:r>
              <a:rPr lang="en-US" dirty="0" smtClean="0"/>
              <a:t>Integration of UAS will occur incrementally over time. In the meantime, the focus will be on accommodation, depending on the size and type of operator.</a:t>
            </a:r>
          </a:p>
          <a:p>
            <a:pPr lvl="1" eaLnBrk="1" hangingPunct="1"/>
            <a:endParaRPr lang="en-US" dirty="0" smtClean="0"/>
          </a:p>
          <a:p>
            <a:pPr eaLnBrk="1" hangingPunct="1"/>
            <a:endParaRPr lang="en-US" dirty="0" smtClean="0"/>
          </a:p>
        </p:txBody>
      </p:sp>
      <p:sp>
        <p:nvSpPr>
          <p:cNvPr id="8196" name="Date Placeholder 3"/>
          <p:cNvSpPr>
            <a:spLocks noGrp="1"/>
          </p:cNvSpPr>
          <p:nvPr>
            <p:ph type="dt" sz="quarter" idx="10"/>
          </p:nvPr>
        </p:nvSpPr>
        <p:spPr>
          <a:noFill/>
        </p:spPr>
        <p:txBody>
          <a:bodyPr/>
          <a:lstStyle/>
          <a:p>
            <a:r>
              <a:rPr lang="en-US" smtClean="0"/>
              <a:t>March 24, 2015</a:t>
            </a:r>
            <a:endParaRPr lang="en-US" dirty="0" smtClean="0"/>
          </a:p>
        </p:txBody>
      </p:sp>
      <p:sp>
        <p:nvSpPr>
          <p:cNvPr id="8197" name="Footer Placeholder 4"/>
          <p:cNvSpPr>
            <a:spLocks noGrp="1"/>
          </p:cNvSpPr>
          <p:nvPr>
            <p:ph type="ftr" sz="quarter" idx="11"/>
          </p:nvPr>
        </p:nvSpPr>
        <p:spPr>
          <a:noFill/>
        </p:spPr>
        <p:txBody>
          <a:bodyPr/>
          <a:lstStyle/>
          <a:p>
            <a:r>
              <a:rPr lang="en-US" dirty="0" smtClean="0"/>
              <a:t>DOT OIG</a:t>
            </a:r>
          </a:p>
        </p:txBody>
      </p:sp>
      <p:sp>
        <p:nvSpPr>
          <p:cNvPr id="8198" name="Slide Number Placeholder 5"/>
          <p:cNvSpPr>
            <a:spLocks noGrp="1"/>
          </p:cNvSpPr>
          <p:nvPr>
            <p:ph type="sldNum" sz="quarter" idx="12"/>
          </p:nvPr>
        </p:nvSpPr>
        <p:spPr>
          <a:xfrm>
            <a:off x="7010400" y="6248400"/>
            <a:ext cx="1905000" cy="457200"/>
          </a:xfrm>
          <a:noFill/>
        </p:spPr>
        <p:txBody>
          <a:bodyPr/>
          <a:lstStyle/>
          <a:p>
            <a:r>
              <a:rPr lang="en-US" dirty="0" smtClean="0"/>
              <a:t>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0</TotalTime>
  <Words>1581</Words>
  <Application>Microsoft Office PowerPoint</Application>
  <PresentationFormat>On-screen Show (4:3)</PresentationFormat>
  <Paragraphs>136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Layers</vt:lpstr>
      <vt:lpstr> Integrated Pest Management Symposium  Progress and Challenges With Integrating UAS Into the National Airspace System </vt:lpstr>
      <vt:lpstr>Introduction</vt:lpstr>
      <vt:lpstr>OIG Mission and Current Aviation Work</vt:lpstr>
      <vt:lpstr>FAA, Aviation, and the U.S. Economy</vt:lpstr>
      <vt:lpstr>FAA Budget</vt:lpstr>
      <vt:lpstr>Perspectives on UAS Technology</vt:lpstr>
      <vt:lpstr>FAA’s Progress and Challenges With UAS Integration</vt:lpstr>
      <vt:lpstr>FAA’s Progress and Challenges With UAS Integration</vt:lpstr>
      <vt:lpstr>FAA’s Progress and Challenges With UAS Integration</vt:lpstr>
      <vt:lpstr>OIG Recommendations</vt:lpstr>
      <vt:lpstr>Small UAS NPRM</vt:lpstr>
      <vt:lpstr>Conclusions and Steps Going Forward</vt:lpstr>
      <vt:lpstr>Contact Information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2015-05-12T13:39:51Z</dcterms:created>
  <dcterms:modified xsi:type="dcterms:W3CDTF">2015-05-12T13:40:30Z</dcterms:modified>
</cp:coreProperties>
</file>