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 id="2147483684" r:id="rId3"/>
    <p:sldMasterId id="2147483696" r:id="rId4"/>
  </p:sldMasterIdLst>
  <p:notesMasterIdLst>
    <p:notesMasterId r:id="rId34"/>
  </p:notesMasterIdLst>
  <p:sldIdLst>
    <p:sldId id="260" r:id="rId5"/>
    <p:sldId id="261" r:id="rId6"/>
    <p:sldId id="262" r:id="rId7"/>
    <p:sldId id="267" r:id="rId8"/>
    <p:sldId id="265" r:id="rId9"/>
    <p:sldId id="274" r:id="rId10"/>
    <p:sldId id="275" r:id="rId11"/>
    <p:sldId id="277" r:id="rId12"/>
    <p:sldId id="272" r:id="rId13"/>
    <p:sldId id="273" r:id="rId14"/>
    <p:sldId id="278" r:id="rId15"/>
    <p:sldId id="284" r:id="rId16"/>
    <p:sldId id="283" r:id="rId17"/>
    <p:sldId id="298" r:id="rId18"/>
    <p:sldId id="285" r:id="rId19"/>
    <p:sldId id="300" r:id="rId20"/>
    <p:sldId id="279" r:id="rId21"/>
    <p:sldId id="288" r:id="rId22"/>
    <p:sldId id="281" r:id="rId23"/>
    <p:sldId id="282" r:id="rId24"/>
    <p:sldId id="287" r:id="rId25"/>
    <p:sldId id="289" r:id="rId26"/>
    <p:sldId id="291" r:id="rId27"/>
    <p:sldId id="301" r:id="rId28"/>
    <p:sldId id="293" r:id="rId29"/>
    <p:sldId id="294" r:id="rId30"/>
    <p:sldId id="295" r:id="rId31"/>
    <p:sldId id="296" r:id="rId32"/>
    <p:sldId id="29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84225" autoAdjust="0"/>
  </p:normalViewPr>
  <p:slideViewPr>
    <p:cSldViewPr>
      <p:cViewPr varScale="1">
        <p:scale>
          <a:sx n="103" d="100"/>
          <a:sy n="103" d="100"/>
        </p:scale>
        <p:origin x="2816"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D49C71-712D-488F-90FD-29B8C1AD5E2C}" type="datetimeFigureOut">
              <a:rPr lang="en-US" smtClean="0"/>
              <a:t>9/22/23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6C66C-2004-410E-8B83-D92AAD653551}" type="slidenum">
              <a:rPr lang="en-US" smtClean="0"/>
              <a:t>‹#›</a:t>
            </a:fld>
            <a:endParaRPr lang="en-US"/>
          </a:p>
        </p:txBody>
      </p:sp>
    </p:spTree>
    <p:extLst>
      <p:ext uri="{BB962C8B-B14F-4D97-AF65-F5344CB8AC3E}">
        <p14:creationId xmlns:p14="http://schemas.microsoft.com/office/powerpoint/2010/main" val="236900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6C66C-2004-410E-8B83-D92AAD653551}" type="slidenum">
              <a:rPr lang="en-US" smtClean="0"/>
              <a:t>2</a:t>
            </a:fld>
            <a:endParaRPr lang="en-US"/>
          </a:p>
        </p:txBody>
      </p:sp>
    </p:spTree>
    <p:extLst>
      <p:ext uri="{BB962C8B-B14F-4D97-AF65-F5344CB8AC3E}">
        <p14:creationId xmlns:p14="http://schemas.microsoft.com/office/powerpoint/2010/main" val="3875807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4623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315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1394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898F4A-6A85-4C9B-A312-311D724CAE9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322751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E7B18B-1F2F-4F1B-A7C6-9F477C4E7EB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66535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6C66C-2004-410E-8B83-D92AAD653551}" type="slidenum">
              <a:rPr lang="en-US" smtClean="0"/>
              <a:t>3</a:t>
            </a:fld>
            <a:endParaRPr lang="en-US"/>
          </a:p>
        </p:txBody>
      </p:sp>
    </p:spTree>
    <p:extLst>
      <p:ext uri="{BB962C8B-B14F-4D97-AF65-F5344CB8AC3E}">
        <p14:creationId xmlns:p14="http://schemas.microsoft.com/office/powerpoint/2010/main" val="3287267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6C66C-2004-410E-8B83-D92AAD653551}" type="slidenum">
              <a:rPr lang="en-US" smtClean="0"/>
              <a:t>5</a:t>
            </a:fld>
            <a:endParaRPr lang="en-US"/>
          </a:p>
        </p:txBody>
      </p:sp>
    </p:spTree>
    <p:extLst>
      <p:ext uri="{BB962C8B-B14F-4D97-AF65-F5344CB8AC3E}">
        <p14:creationId xmlns:p14="http://schemas.microsoft.com/office/powerpoint/2010/main" val="195061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390206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228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6C66C-2004-410E-8B83-D92AAD653551}" type="slidenum">
              <a:rPr lang="en-US" smtClean="0"/>
              <a:t>13</a:t>
            </a:fld>
            <a:endParaRPr lang="en-US"/>
          </a:p>
        </p:txBody>
      </p:sp>
    </p:spTree>
    <p:extLst>
      <p:ext uri="{BB962C8B-B14F-4D97-AF65-F5344CB8AC3E}">
        <p14:creationId xmlns:p14="http://schemas.microsoft.com/office/powerpoint/2010/main" val="3561262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6C66C-2004-410E-8B83-D92AAD653551}" type="slidenum">
              <a:rPr lang="en-US" smtClean="0"/>
              <a:t>14</a:t>
            </a:fld>
            <a:endParaRPr lang="en-US"/>
          </a:p>
        </p:txBody>
      </p:sp>
    </p:spTree>
    <p:extLst>
      <p:ext uri="{BB962C8B-B14F-4D97-AF65-F5344CB8AC3E}">
        <p14:creationId xmlns:p14="http://schemas.microsoft.com/office/powerpoint/2010/main" val="3353774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6C66C-2004-410E-8B83-D92AAD653551}" type="slidenum">
              <a:rPr lang="en-US" smtClean="0"/>
              <a:t>15</a:t>
            </a:fld>
            <a:endParaRPr lang="en-US"/>
          </a:p>
        </p:txBody>
      </p:sp>
    </p:spTree>
    <p:extLst>
      <p:ext uri="{BB962C8B-B14F-4D97-AF65-F5344CB8AC3E}">
        <p14:creationId xmlns:p14="http://schemas.microsoft.com/office/powerpoint/2010/main" val="83063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6C66C-2004-410E-8B83-D92AAD653551}" type="slidenum">
              <a:rPr lang="en-US" smtClean="0"/>
              <a:t>16</a:t>
            </a:fld>
            <a:endParaRPr lang="en-US"/>
          </a:p>
        </p:txBody>
      </p:sp>
    </p:spTree>
    <p:extLst>
      <p:ext uri="{BB962C8B-B14F-4D97-AF65-F5344CB8AC3E}">
        <p14:creationId xmlns:p14="http://schemas.microsoft.com/office/powerpoint/2010/main" val="1992877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5FECE15A-2C97-43A9-ABAC-49938C0F85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4509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B019DCCE-E646-4A3C-A9E1-0321B2C185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567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610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61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00A1062-08F2-481A-A40F-BEA41120E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0228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pPr>
              <a:defRPr/>
            </a:pPr>
            <a:fld id="{1C611C73-CE81-4126-BA2E-FDA2F48B49E1}" type="datetimeFigureOut">
              <a:rPr lang="en-US" smtClean="0">
                <a:solidFill>
                  <a:prstClr val="black">
                    <a:tint val="75000"/>
                  </a:prstClr>
                </a:solidFill>
              </a:rPr>
              <a:pPr>
                <a:defRPr/>
              </a:pPr>
              <a:t>9/22/23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614C585-6E39-4640-90E7-AA1E374B1261}"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8642373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2BB106EF-CCEB-4466-AD34-A79AAD3BF87B}" type="datetimeFigureOut">
              <a:rPr lang="en-US" smtClean="0">
                <a:solidFill>
                  <a:prstClr val="black">
                    <a:tint val="75000"/>
                  </a:prstClr>
                </a:solidFill>
              </a:rPr>
              <a:pPr>
                <a:defRPr/>
              </a:pPr>
              <a:t>9/22/23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97C8E32-A67F-43EF-94D6-D5327C10F3E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87903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B56CEC4C-98C8-4913-ACE3-F9DCF66B2472}" type="datetimeFigureOut">
              <a:rPr lang="en-US" smtClean="0">
                <a:solidFill>
                  <a:prstClr val="black">
                    <a:tint val="75000"/>
                  </a:prstClr>
                </a:solidFill>
              </a:rPr>
              <a:pPr>
                <a:defRPr/>
              </a:pPr>
              <a:t>9/22/23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9B43EF6-97C6-4916-A8A1-E68E096F8FA5}"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15296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D2859E28-1ADF-4B7C-A16B-01267187904F}" type="datetimeFigureOut">
              <a:rPr lang="en-US" smtClean="0">
                <a:solidFill>
                  <a:prstClr val="black">
                    <a:tint val="75000"/>
                  </a:prstClr>
                </a:solidFill>
              </a:rPr>
              <a:pPr>
                <a:defRPr/>
              </a:pPr>
              <a:t>9/22/23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C2BE7D2-57AF-43EA-A8A9-76370BD2F72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4342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3B868894-CE88-49CD-950F-BBB0352F0824}" type="datetimeFigureOut">
              <a:rPr lang="en-US" smtClean="0">
                <a:solidFill>
                  <a:prstClr val="black">
                    <a:tint val="75000"/>
                  </a:prstClr>
                </a:solidFill>
              </a:rPr>
              <a:pPr>
                <a:defRPr/>
              </a:pPr>
              <a:t>9/22/23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0B5BA0E-033D-4C36-AEB5-82346A7F325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3043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E37CB7A5-8FF8-4711-B125-00B156BE2563}" type="datetimeFigureOut">
              <a:rPr lang="en-US" smtClean="0">
                <a:solidFill>
                  <a:prstClr val="black">
                    <a:tint val="75000"/>
                  </a:prstClr>
                </a:solidFill>
              </a:rPr>
              <a:pPr>
                <a:defRPr/>
              </a:pPr>
              <a:t>9/22/23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6B3E636-CBB5-418E-8326-6E3854CDABF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8680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8070C91-A8D2-46EF-AC0D-E496CD41B81D}" type="datetimeFigureOut">
              <a:rPr lang="en-US" smtClean="0">
                <a:solidFill>
                  <a:prstClr val="black">
                    <a:tint val="75000"/>
                  </a:prstClr>
                </a:solidFill>
              </a:rPr>
              <a:pPr>
                <a:defRPr/>
              </a:pPr>
              <a:t>9/22/23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F9DCBCB3-8E03-45A6-BE0D-A18AE568227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07509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fld id="{6EEAB259-DD18-41C4-9D66-851DC66C6A61}" type="datetimeFigureOut">
              <a:rPr lang="en-US" smtClean="0">
                <a:solidFill>
                  <a:prstClr val="black">
                    <a:tint val="75000"/>
                  </a:prstClr>
                </a:solidFill>
              </a:rPr>
              <a:pPr>
                <a:defRPr/>
              </a:pPr>
              <a:t>9/22/23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526C96-CE67-408F-A32C-7CA99C59349C}" type="slidenum">
              <a:rPr lang="en-US" smtClean="0">
                <a:solidFill>
                  <a:prstClr val="black">
                    <a:tint val="75000"/>
                  </a:prstClr>
                </a:solidFill>
              </a:rPr>
              <a:pPr>
                <a:defRPr/>
              </a:pPr>
              <a:t>‹#›</a:t>
            </a:fld>
            <a:endParaRPr lang="en-US" dirty="0">
              <a:solidFill>
                <a:prstClr val="black">
                  <a:tint val="7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66452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F79B3E9-325E-4034-8950-1F75EB12A8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258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pPr>
              <a:defRPr/>
            </a:pPr>
            <a:fld id="{08427AEC-7A01-4FAF-9ADA-D5161DEF3566}" type="datetimeFigureOut">
              <a:rPr lang="en-US" smtClean="0">
                <a:solidFill>
                  <a:prstClr val="black">
                    <a:tint val="75000"/>
                  </a:prstClr>
                </a:solidFill>
              </a:rPr>
              <a:pPr>
                <a:defRPr/>
              </a:pPr>
              <a:t>9/22/23</a:t>
            </a:fld>
            <a:endParaRPr lang="en-US" dirty="0">
              <a:solidFill>
                <a:prstClr val="black">
                  <a:tint val="7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pPr>
              <a:defRPr/>
            </a:pPr>
            <a:fld id="{E96CC446-3D86-447D-9454-A3F0F549558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268621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AD892396-E1CF-40E7-8F09-CA98B73646B1}" type="datetimeFigureOut">
              <a:rPr lang="en-US" smtClean="0">
                <a:solidFill>
                  <a:prstClr val="black">
                    <a:tint val="75000"/>
                  </a:prstClr>
                </a:solidFill>
              </a:rPr>
              <a:pPr>
                <a:defRPr/>
              </a:pPr>
              <a:t>9/22/23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A122C29-5BE2-4E5F-97F1-E95E4682662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0742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0198CF32-4620-4231-810C-7D33C94F53A7}" type="datetimeFigureOut">
              <a:rPr lang="en-US" smtClean="0">
                <a:solidFill>
                  <a:prstClr val="black">
                    <a:tint val="75000"/>
                  </a:prstClr>
                </a:solidFill>
              </a:rPr>
              <a:pPr>
                <a:defRPr/>
              </a:pPr>
              <a:t>9/22/23</a:t>
            </a:fld>
            <a:endParaRPr lang="en-US" dirty="0">
              <a:solidFill>
                <a:prstClr val="black">
                  <a:tint val="7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4A0675-CA98-490E-AA6C-72B97E90A428}"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0092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C5ED3F-83DB-461D-B76E-79323CB1D4A7}"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A133EE-C6B0-4A0A-A0DE-66B0D7C91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515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C5ED3F-83DB-461D-B76E-79323CB1D4A7}"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A133EE-C6B0-4A0A-A0DE-66B0D7C91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803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C5ED3F-83DB-461D-B76E-79323CB1D4A7}"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A133EE-C6B0-4A0A-A0DE-66B0D7C91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532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C5ED3F-83DB-461D-B76E-79323CB1D4A7}" type="datetimeFigureOut">
              <a:rPr lang="en-US" smtClean="0">
                <a:solidFill>
                  <a:prstClr val="black">
                    <a:tint val="75000"/>
                  </a:prstClr>
                </a:solidFill>
              </a:rPr>
              <a:pPr/>
              <a:t>9/22/23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A133EE-C6B0-4A0A-A0DE-66B0D7C91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93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C5ED3F-83DB-461D-B76E-79323CB1D4A7}" type="datetimeFigureOut">
              <a:rPr lang="en-US" smtClean="0">
                <a:solidFill>
                  <a:prstClr val="black">
                    <a:tint val="75000"/>
                  </a:prstClr>
                </a:solidFill>
              </a:rPr>
              <a:pPr/>
              <a:t>9/22/23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A133EE-C6B0-4A0A-A0DE-66B0D7C91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366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C5ED3F-83DB-461D-B76E-79323CB1D4A7}" type="datetimeFigureOut">
              <a:rPr lang="en-US" smtClean="0">
                <a:solidFill>
                  <a:prstClr val="black">
                    <a:tint val="75000"/>
                  </a:prstClr>
                </a:solidFill>
              </a:rPr>
              <a:pPr/>
              <a:t>9/22/23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A133EE-C6B0-4A0A-A0DE-66B0D7C91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931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C5ED3F-83DB-461D-B76E-79323CB1D4A7}" type="datetimeFigureOut">
              <a:rPr lang="en-US" smtClean="0">
                <a:solidFill>
                  <a:prstClr val="black">
                    <a:tint val="75000"/>
                  </a:prstClr>
                </a:solidFill>
              </a:rPr>
              <a:pPr/>
              <a:t>9/22/23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A133EE-C6B0-4A0A-A0DE-66B0D7C91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172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A3ACBD2-090D-457E-ABAC-8B9F1CD265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015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C5ED3F-83DB-461D-B76E-79323CB1D4A7}" type="datetimeFigureOut">
              <a:rPr lang="en-US" smtClean="0">
                <a:solidFill>
                  <a:prstClr val="black">
                    <a:tint val="75000"/>
                  </a:prstClr>
                </a:solidFill>
              </a:rPr>
              <a:pPr/>
              <a:t>9/22/23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A133EE-C6B0-4A0A-A0DE-66B0D7C91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645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C5ED3F-83DB-461D-B76E-79323CB1D4A7}" type="datetimeFigureOut">
              <a:rPr lang="en-US" smtClean="0">
                <a:solidFill>
                  <a:prstClr val="black">
                    <a:tint val="75000"/>
                  </a:prstClr>
                </a:solidFill>
              </a:rPr>
              <a:pPr/>
              <a:t>9/22/23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A133EE-C6B0-4A0A-A0DE-66B0D7C91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194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C5ED3F-83DB-461D-B76E-79323CB1D4A7}"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A133EE-C6B0-4A0A-A0DE-66B0D7C91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62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C5ED3F-83DB-461D-B76E-79323CB1D4A7}"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A133EE-C6B0-4A0A-A0DE-66B0D7C91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229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14 July 2014</a:t>
            </a:r>
          </a:p>
        </p:txBody>
      </p:sp>
      <p:sp>
        <p:nvSpPr>
          <p:cNvPr id="5" name="Footer Placeholder 4"/>
          <p:cNvSpPr>
            <a:spLocks noGrp="1"/>
          </p:cNvSpPr>
          <p:nvPr>
            <p:ph type="ftr" sz="quarter" idx="11"/>
          </p:nvPr>
        </p:nvSpPr>
        <p:spPr/>
        <p:txBody>
          <a:bodyPr/>
          <a:lstStyle/>
          <a:p>
            <a:r>
              <a:rPr lang="en-US">
                <a:solidFill>
                  <a:prstClr val="black">
                    <a:tint val="75000"/>
                  </a:prstClr>
                </a:solidFill>
              </a:rPr>
              <a:t>2014 ASABE and CSBE/SCGAB Annual International Meeting, Montreal , Canada</a:t>
            </a:r>
          </a:p>
        </p:txBody>
      </p:sp>
      <p:sp>
        <p:nvSpPr>
          <p:cNvPr id="6" name="Slide Number Placeholder 5"/>
          <p:cNvSpPr>
            <a:spLocks noGrp="1"/>
          </p:cNvSpPr>
          <p:nvPr>
            <p:ph type="sldNum" sz="quarter" idx="12"/>
          </p:nvPr>
        </p:nvSpPr>
        <p:spPr/>
        <p:txBody>
          <a:bodyPr/>
          <a:lstStyle/>
          <a:p>
            <a:fld id="{6C47FBEF-8F6B-4F8F-9EC7-52B078F6E5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125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14 July 2014</a:t>
            </a:r>
          </a:p>
        </p:txBody>
      </p:sp>
      <p:sp>
        <p:nvSpPr>
          <p:cNvPr id="5" name="Footer Placeholder 4"/>
          <p:cNvSpPr>
            <a:spLocks noGrp="1"/>
          </p:cNvSpPr>
          <p:nvPr>
            <p:ph type="ftr" sz="quarter" idx="11"/>
          </p:nvPr>
        </p:nvSpPr>
        <p:spPr/>
        <p:txBody>
          <a:bodyPr/>
          <a:lstStyle/>
          <a:p>
            <a:r>
              <a:rPr lang="en-US">
                <a:solidFill>
                  <a:prstClr val="black">
                    <a:tint val="75000"/>
                  </a:prstClr>
                </a:solidFill>
              </a:rPr>
              <a:t>2014 ASABE and CSBE/SCGAB Annual International Meeting, Montreal , Canada</a:t>
            </a:r>
          </a:p>
        </p:txBody>
      </p:sp>
      <p:sp>
        <p:nvSpPr>
          <p:cNvPr id="6" name="Slide Number Placeholder 5"/>
          <p:cNvSpPr>
            <a:spLocks noGrp="1"/>
          </p:cNvSpPr>
          <p:nvPr>
            <p:ph type="sldNum" sz="quarter" idx="12"/>
          </p:nvPr>
        </p:nvSpPr>
        <p:spPr/>
        <p:txBody>
          <a:bodyPr/>
          <a:lstStyle/>
          <a:p>
            <a:fld id="{6C47FBEF-8F6B-4F8F-9EC7-52B078F6E5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970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14 July 2014</a:t>
            </a:r>
          </a:p>
        </p:txBody>
      </p:sp>
      <p:sp>
        <p:nvSpPr>
          <p:cNvPr id="5" name="Footer Placeholder 4"/>
          <p:cNvSpPr>
            <a:spLocks noGrp="1"/>
          </p:cNvSpPr>
          <p:nvPr>
            <p:ph type="ftr" sz="quarter" idx="11"/>
          </p:nvPr>
        </p:nvSpPr>
        <p:spPr/>
        <p:txBody>
          <a:bodyPr/>
          <a:lstStyle/>
          <a:p>
            <a:r>
              <a:rPr lang="en-US">
                <a:solidFill>
                  <a:prstClr val="black">
                    <a:tint val="75000"/>
                  </a:prstClr>
                </a:solidFill>
              </a:rPr>
              <a:t>2014 ASABE and CSBE/SCGAB Annual International Meeting, Montreal , Canada</a:t>
            </a:r>
          </a:p>
        </p:txBody>
      </p:sp>
      <p:sp>
        <p:nvSpPr>
          <p:cNvPr id="6" name="Slide Number Placeholder 5"/>
          <p:cNvSpPr>
            <a:spLocks noGrp="1"/>
          </p:cNvSpPr>
          <p:nvPr>
            <p:ph type="sldNum" sz="quarter" idx="12"/>
          </p:nvPr>
        </p:nvSpPr>
        <p:spPr/>
        <p:txBody>
          <a:bodyPr/>
          <a:lstStyle/>
          <a:p>
            <a:fld id="{6C47FBEF-8F6B-4F8F-9EC7-52B078F6E5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335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14 July 2014</a:t>
            </a:r>
          </a:p>
        </p:txBody>
      </p:sp>
      <p:sp>
        <p:nvSpPr>
          <p:cNvPr id="6" name="Footer Placeholder 5"/>
          <p:cNvSpPr>
            <a:spLocks noGrp="1"/>
          </p:cNvSpPr>
          <p:nvPr>
            <p:ph type="ftr" sz="quarter" idx="11"/>
          </p:nvPr>
        </p:nvSpPr>
        <p:spPr/>
        <p:txBody>
          <a:bodyPr/>
          <a:lstStyle/>
          <a:p>
            <a:r>
              <a:rPr lang="en-US">
                <a:solidFill>
                  <a:prstClr val="black">
                    <a:tint val="75000"/>
                  </a:prstClr>
                </a:solidFill>
              </a:rPr>
              <a:t>2014 ASABE and CSBE/SCGAB Annual International Meeting, Montreal , Canada</a:t>
            </a:r>
          </a:p>
        </p:txBody>
      </p:sp>
      <p:sp>
        <p:nvSpPr>
          <p:cNvPr id="7" name="Slide Number Placeholder 6"/>
          <p:cNvSpPr>
            <a:spLocks noGrp="1"/>
          </p:cNvSpPr>
          <p:nvPr>
            <p:ph type="sldNum" sz="quarter" idx="12"/>
          </p:nvPr>
        </p:nvSpPr>
        <p:spPr/>
        <p:txBody>
          <a:bodyPr/>
          <a:lstStyle/>
          <a:p>
            <a:fld id="{6C47FBEF-8F6B-4F8F-9EC7-52B078F6E5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1326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14 July 2014</a:t>
            </a:r>
          </a:p>
        </p:txBody>
      </p:sp>
      <p:sp>
        <p:nvSpPr>
          <p:cNvPr id="8" name="Footer Placeholder 7"/>
          <p:cNvSpPr>
            <a:spLocks noGrp="1"/>
          </p:cNvSpPr>
          <p:nvPr>
            <p:ph type="ftr" sz="quarter" idx="11"/>
          </p:nvPr>
        </p:nvSpPr>
        <p:spPr/>
        <p:txBody>
          <a:bodyPr/>
          <a:lstStyle/>
          <a:p>
            <a:r>
              <a:rPr lang="en-US">
                <a:solidFill>
                  <a:prstClr val="black">
                    <a:tint val="75000"/>
                  </a:prstClr>
                </a:solidFill>
              </a:rPr>
              <a:t>2014 ASABE and CSBE/SCGAB Annual International Meeting, Montreal , Canada</a:t>
            </a:r>
          </a:p>
        </p:txBody>
      </p:sp>
      <p:sp>
        <p:nvSpPr>
          <p:cNvPr id="9" name="Slide Number Placeholder 8"/>
          <p:cNvSpPr>
            <a:spLocks noGrp="1"/>
          </p:cNvSpPr>
          <p:nvPr>
            <p:ph type="sldNum" sz="quarter" idx="12"/>
          </p:nvPr>
        </p:nvSpPr>
        <p:spPr/>
        <p:txBody>
          <a:bodyPr/>
          <a:lstStyle/>
          <a:p>
            <a:fld id="{6C47FBEF-8F6B-4F8F-9EC7-52B078F6E5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70725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14 July 2014</a:t>
            </a:r>
          </a:p>
        </p:txBody>
      </p:sp>
      <p:sp>
        <p:nvSpPr>
          <p:cNvPr id="4" name="Footer Placeholder 3"/>
          <p:cNvSpPr>
            <a:spLocks noGrp="1"/>
          </p:cNvSpPr>
          <p:nvPr>
            <p:ph type="ftr" sz="quarter" idx="11"/>
          </p:nvPr>
        </p:nvSpPr>
        <p:spPr/>
        <p:txBody>
          <a:bodyPr/>
          <a:lstStyle/>
          <a:p>
            <a:r>
              <a:rPr lang="en-US">
                <a:solidFill>
                  <a:prstClr val="black">
                    <a:tint val="75000"/>
                  </a:prstClr>
                </a:solidFill>
              </a:rPr>
              <a:t>2014 ASABE and CSBE/SCGAB Annual International Meeting, Montreal , Canada</a:t>
            </a:r>
          </a:p>
        </p:txBody>
      </p:sp>
      <p:sp>
        <p:nvSpPr>
          <p:cNvPr id="5" name="Slide Number Placeholder 4"/>
          <p:cNvSpPr>
            <a:spLocks noGrp="1"/>
          </p:cNvSpPr>
          <p:nvPr>
            <p:ph type="sldNum" sz="quarter" idx="12"/>
          </p:nvPr>
        </p:nvSpPr>
        <p:spPr/>
        <p:txBody>
          <a:bodyPr/>
          <a:lstStyle/>
          <a:p>
            <a:fld id="{6C47FBEF-8F6B-4F8F-9EC7-52B078F6E5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030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379538"/>
            <a:ext cx="4410075" cy="4781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62475" y="1379538"/>
            <a:ext cx="4411663" cy="4781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46D6066D-4615-47A5-BA69-09B6374ED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457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14 July 2014</a:t>
            </a:r>
          </a:p>
        </p:txBody>
      </p:sp>
      <p:sp>
        <p:nvSpPr>
          <p:cNvPr id="3" name="Footer Placeholder 2"/>
          <p:cNvSpPr>
            <a:spLocks noGrp="1"/>
          </p:cNvSpPr>
          <p:nvPr>
            <p:ph type="ftr" sz="quarter" idx="11"/>
          </p:nvPr>
        </p:nvSpPr>
        <p:spPr/>
        <p:txBody>
          <a:bodyPr/>
          <a:lstStyle/>
          <a:p>
            <a:r>
              <a:rPr lang="en-US">
                <a:solidFill>
                  <a:prstClr val="black">
                    <a:tint val="75000"/>
                  </a:prstClr>
                </a:solidFill>
              </a:rPr>
              <a:t>2014 ASABE and CSBE/SCGAB Annual International Meeting, Montreal , Canada</a:t>
            </a:r>
          </a:p>
        </p:txBody>
      </p:sp>
      <p:sp>
        <p:nvSpPr>
          <p:cNvPr id="4" name="Slide Number Placeholder 3"/>
          <p:cNvSpPr>
            <a:spLocks noGrp="1"/>
          </p:cNvSpPr>
          <p:nvPr>
            <p:ph type="sldNum" sz="quarter" idx="12"/>
          </p:nvPr>
        </p:nvSpPr>
        <p:spPr/>
        <p:txBody>
          <a:bodyPr/>
          <a:lstStyle/>
          <a:p>
            <a:fld id="{6C47FBEF-8F6B-4F8F-9EC7-52B078F6E5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864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14 July 2014</a:t>
            </a:r>
          </a:p>
        </p:txBody>
      </p:sp>
      <p:sp>
        <p:nvSpPr>
          <p:cNvPr id="6" name="Footer Placeholder 5"/>
          <p:cNvSpPr>
            <a:spLocks noGrp="1"/>
          </p:cNvSpPr>
          <p:nvPr>
            <p:ph type="ftr" sz="quarter" idx="11"/>
          </p:nvPr>
        </p:nvSpPr>
        <p:spPr/>
        <p:txBody>
          <a:bodyPr/>
          <a:lstStyle/>
          <a:p>
            <a:r>
              <a:rPr lang="en-US">
                <a:solidFill>
                  <a:prstClr val="black">
                    <a:tint val="75000"/>
                  </a:prstClr>
                </a:solidFill>
              </a:rPr>
              <a:t>2014 ASABE and CSBE/SCGAB Annual International Meeting, Montreal , Canada</a:t>
            </a:r>
          </a:p>
        </p:txBody>
      </p:sp>
      <p:sp>
        <p:nvSpPr>
          <p:cNvPr id="7" name="Slide Number Placeholder 6"/>
          <p:cNvSpPr>
            <a:spLocks noGrp="1"/>
          </p:cNvSpPr>
          <p:nvPr>
            <p:ph type="sldNum" sz="quarter" idx="12"/>
          </p:nvPr>
        </p:nvSpPr>
        <p:spPr/>
        <p:txBody>
          <a:bodyPr/>
          <a:lstStyle/>
          <a:p>
            <a:fld id="{6C47FBEF-8F6B-4F8F-9EC7-52B078F6E5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3995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14 July 2014</a:t>
            </a:r>
          </a:p>
        </p:txBody>
      </p:sp>
      <p:sp>
        <p:nvSpPr>
          <p:cNvPr id="6" name="Footer Placeholder 5"/>
          <p:cNvSpPr>
            <a:spLocks noGrp="1"/>
          </p:cNvSpPr>
          <p:nvPr>
            <p:ph type="ftr" sz="quarter" idx="11"/>
          </p:nvPr>
        </p:nvSpPr>
        <p:spPr/>
        <p:txBody>
          <a:bodyPr/>
          <a:lstStyle/>
          <a:p>
            <a:r>
              <a:rPr lang="en-US">
                <a:solidFill>
                  <a:prstClr val="black">
                    <a:tint val="75000"/>
                  </a:prstClr>
                </a:solidFill>
              </a:rPr>
              <a:t>2014 ASABE and CSBE/SCGAB Annual International Meeting, Montreal , Canada</a:t>
            </a:r>
          </a:p>
        </p:txBody>
      </p:sp>
      <p:sp>
        <p:nvSpPr>
          <p:cNvPr id="7" name="Slide Number Placeholder 6"/>
          <p:cNvSpPr>
            <a:spLocks noGrp="1"/>
          </p:cNvSpPr>
          <p:nvPr>
            <p:ph type="sldNum" sz="quarter" idx="12"/>
          </p:nvPr>
        </p:nvSpPr>
        <p:spPr/>
        <p:txBody>
          <a:bodyPr/>
          <a:lstStyle/>
          <a:p>
            <a:fld id="{6C47FBEF-8F6B-4F8F-9EC7-52B078F6E5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65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14 July 2014</a:t>
            </a:r>
          </a:p>
        </p:txBody>
      </p:sp>
      <p:sp>
        <p:nvSpPr>
          <p:cNvPr id="5" name="Footer Placeholder 4"/>
          <p:cNvSpPr>
            <a:spLocks noGrp="1"/>
          </p:cNvSpPr>
          <p:nvPr>
            <p:ph type="ftr" sz="quarter" idx="11"/>
          </p:nvPr>
        </p:nvSpPr>
        <p:spPr/>
        <p:txBody>
          <a:bodyPr/>
          <a:lstStyle/>
          <a:p>
            <a:r>
              <a:rPr lang="en-US">
                <a:solidFill>
                  <a:prstClr val="black">
                    <a:tint val="75000"/>
                  </a:prstClr>
                </a:solidFill>
              </a:rPr>
              <a:t>2014 ASABE and CSBE/SCGAB Annual International Meeting, Montreal , Canada</a:t>
            </a:r>
          </a:p>
        </p:txBody>
      </p:sp>
      <p:sp>
        <p:nvSpPr>
          <p:cNvPr id="6" name="Slide Number Placeholder 5"/>
          <p:cNvSpPr>
            <a:spLocks noGrp="1"/>
          </p:cNvSpPr>
          <p:nvPr>
            <p:ph type="sldNum" sz="quarter" idx="12"/>
          </p:nvPr>
        </p:nvSpPr>
        <p:spPr/>
        <p:txBody>
          <a:bodyPr/>
          <a:lstStyle/>
          <a:p>
            <a:fld id="{6C47FBEF-8F6B-4F8F-9EC7-52B078F6E5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343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14 July 2014</a:t>
            </a:r>
          </a:p>
        </p:txBody>
      </p:sp>
      <p:sp>
        <p:nvSpPr>
          <p:cNvPr id="5" name="Footer Placeholder 4"/>
          <p:cNvSpPr>
            <a:spLocks noGrp="1"/>
          </p:cNvSpPr>
          <p:nvPr>
            <p:ph type="ftr" sz="quarter" idx="11"/>
          </p:nvPr>
        </p:nvSpPr>
        <p:spPr/>
        <p:txBody>
          <a:bodyPr/>
          <a:lstStyle/>
          <a:p>
            <a:r>
              <a:rPr lang="en-US">
                <a:solidFill>
                  <a:prstClr val="black">
                    <a:tint val="75000"/>
                  </a:prstClr>
                </a:solidFill>
              </a:rPr>
              <a:t>2014 ASABE and CSBE/SCGAB Annual International Meeting, Montreal , Canada</a:t>
            </a:r>
          </a:p>
        </p:txBody>
      </p:sp>
      <p:sp>
        <p:nvSpPr>
          <p:cNvPr id="6" name="Slide Number Placeholder 5"/>
          <p:cNvSpPr>
            <a:spLocks noGrp="1"/>
          </p:cNvSpPr>
          <p:nvPr>
            <p:ph type="sldNum" sz="quarter" idx="12"/>
          </p:nvPr>
        </p:nvSpPr>
        <p:spPr/>
        <p:txBody>
          <a:bodyPr/>
          <a:lstStyle/>
          <a:p>
            <a:fld id="{6C47FBEF-8F6B-4F8F-9EC7-52B078F6E5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327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05B87496-51EC-4106-9AAB-2FC029AE71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96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0862465D-A7CE-40DA-9E05-F409C1915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963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17BC33F4-7A22-42CD-9BC6-8BD4B172CC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6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678C970-701E-4524-BB65-0121E8709B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2462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1B4AAAC-1733-4A8F-88EF-B5C437F392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3161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9203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71725" y="0"/>
            <a:ext cx="67722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379538"/>
            <a:ext cx="8974138"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30" name="Rectangle 6"/>
          <p:cNvSpPr>
            <a:spLocks noGrp="1" noChangeArrowheads="1"/>
          </p:cNvSpPr>
          <p:nvPr>
            <p:ph type="sldNum" sz="quarter" idx="4"/>
          </p:nvPr>
        </p:nvSpPr>
        <p:spPr bwMode="auto">
          <a:xfrm>
            <a:off x="0" y="6161088"/>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BF610584-7CB0-4A61-B623-3AFF586610A4}"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29" name="Line 7"/>
          <p:cNvSpPr>
            <a:spLocks noChangeShapeType="1"/>
          </p:cNvSpPr>
          <p:nvPr userDrawn="1"/>
        </p:nvSpPr>
        <p:spPr bwMode="auto">
          <a:xfrm>
            <a:off x="0" y="6651625"/>
            <a:ext cx="91440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 name="Line 8"/>
          <p:cNvSpPr>
            <a:spLocks noChangeShapeType="1"/>
          </p:cNvSpPr>
          <p:nvPr userDrawn="1"/>
        </p:nvSpPr>
        <p:spPr bwMode="auto">
          <a:xfrm>
            <a:off x="19050" y="6600825"/>
            <a:ext cx="7967663" cy="15875"/>
          </a:xfrm>
          <a:prstGeom prst="line">
            <a:avLst/>
          </a:prstGeom>
          <a:noFill/>
          <a:ln w="19050">
            <a:solidFill>
              <a:srgbClr val="E3E8EE">
                <a:alpha val="50195"/>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031" name="Picture 9" descr="UMES_full_long_color"/>
          <p:cNvPicPr>
            <a:picLocks noChangeAspect="1" noChangeArrowheads="1"/>
          </p:cNvPicPr>
          <p:nvPr userDrawn="1"/>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93050" y="5857875"/>
            <a:ext cx="1308100" cy="91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032" name="Line 10"/>
          <p:cNvSpPr>
            <a:spLocks noChangeShapeType="1"/>
          </p:cNvSpPr>
          <p:nvPr userDrawn="1"/>
        </p:nvSpPr>
        <p:spPr bwMode="auto">
          <a:xfrm>
            <a:off x="-19050" y="1152525"/>
            <a:ext cx="91440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33" name="Line 11"/>
          <p:cNvSpPr>
            <a:spLocks noChangeShapeType="1"/>
          </p:cNvSpPr>
          <p:nvPr userDrawn="1"/>
        </p:nvSpPr>
        <p:spPr bwMode="auto">
          <a:xfrm>
            <a:off x="0" y="1101725"/>
            <a:ext cx="9144000" cy="0"/>
          </a:xfrm>
          <a:prstGeom prst="line">
            <a:avLst/>
          </a:prstGeom>
          <a:noFill/>
          <a:ln w="19050">
            <a:solidFill>
              <a:srgbClr val="E3E8EE">
                <a:alpha val="50195"/>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034" name="Picture 12" descr="md5052880"/>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0"/>
            <a:ext cx="235267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04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200">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a:solidFill>
            <a:srgbClr val="FFFFFF"/>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a:solidFill>
            <a:srgbClr val="FFFFFF"/>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a:solidFill>
            <a:srgbClr val="FFFFFF"/>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a:solidFill>
            <a:srgbClr val="FFFFFF"/>
          </a:solidFill>
          <a:effectLst>
            <a:outerShdw blurRad="38100" dist="38100" dir="2700000" algn="tl">
              <a:srgbClr val="000000"/>
            </a:outerShdw>
          </a:effectLst>
          <a:latin typeface="Arial" charset="0"/>
        </a:defRPr>
      </a:lvl5pPr>
      <a:lvl6pPr marL="457200" algn="ctr" rtl="0" fontAlgn="base">
        <a:spcBef>
          <a:spcPct val="0"/>
        </a:spcBef>
        <a:spcAft>
          <a:spcPct val="0"/>
        </a:spcAft>
        <a:defRPr sz="3200">
          <a:solidFill>
            <a:srgbClr val="FFFFFF"/>
          </a:solidFill>
          <a:effectLst>
            <a:outerShdw blurRad="38100" dist="38100" dir="2700000" algn="tl">
              <a:srgbClr val="000000"/>
            </a:outerShdw>
          </a:effectLst>
          <a:latin typeface="Arial" charset="0"/>
        </a:defRPr>
      </a:lvl6pPr>
      <a:lvl7pPr marL="914400" algn="ctr" rtl="0" fontAlgn="base">
        <a:spcBef>
          <a:spcPct val="0"/>
        </a:spcBef>
        <a:spcAft>
          <a:spcPct val="0"/>
        </a:spcAft>
        <a:defRPr sz="3200">
          <a:solidFill>
            <a:srgbClr val="FFFFFF"/>
          </a:solidFill>
          <a:effectLst>
            <a:outerShdw blurRad="38100" dist="38100" dir="2700000" algn="tl">
              <a:srgbClr val="000000"/>
            </a:outerShdw>
          </a:effectLst>
          <a:latin typeface="Arial" charset="0"/>
        </a:defRPr>
      </a:lvl7pPr>
      <a:lvl8pPr marL="1371600" algn="ctr" rtl="0" fontAlgn="base">
        <a:spcBef>
          <a:spcPct val="0"/>
        </a:spcBef>
        <a:spcAft>
          <a:spcPct val="0"/>
        </a:spcAft>
        <a:defRPr sz="3200">
          <a:solidFill>
            <a:srgbClr val="FFFFFF"/>
          </a:solidFill>
          <a:effectLst>
            <a:outerShdw blurRad="38100" dist="38100" dir="2700000" algn="tl">
              <a:srgbClr val="000000"/>
            </a:outerShdw>
          </a:effectLst>
          <a:latin typeface="Arial" charset="0"/>
        </a:defRPr>
      </a:lvl8pPr>
      <a:lvl9pPr marL="1828800" algn="ctr" rtl="0" fontAlgn="base">
        <a:spcBef>
          <a:spcPct val="0"/>
        </a:spcBef>
        <a:spcAft>
          <a:spcPct val="0"/>
        </a:spcAft>
        <a:defRPr sz="3200">
          <a:solidFill>
            <a:srgbClr val="FFFFFF"/>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bg2"/>
        </a:buClr>
        <a:buFont typeface="Wingdings" pitchFamily="2" charset="2"/>
        <a:buChar char="§"/>
        <a:defRPr sz="24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200">
          <a:solidFill>
            <a:srgbClr val="FFFFFF"/>
          </a:solidFill>
          <a:latin typeface="+mn-lt"/>
        </a:defRPr>
      </a:lvl2pPr>
      <a:lvl3pPr marL="1143000" indent="-228600" algn="l" rtl="0" eaLnBrk="0" fontAlgn="base" hangingPunct="0">
        <a:spcBef>
          <a:spcPct val="20000"/>
        </a:spcBef>
        <a:spcAft>
          <a:spcPct val="0"/>
        </a:spcAft>
        <a:defRPr sz="20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fld id="{CE2A612F-D921-4756-8AD8-55689168435A}" type="datetimeFigureOut">
              <a:rPr lang="en-US" smtClean="0">
                <a:solidFill>
                  <a:prstClr val="black">
                    <a:tint val="75000"/>
                  </a:prstClr>
                </a:solidFill>
              </a:rPr>
              <a:pPr>
                <a:defRPr/>
              </a:pPr>
              <a:t>9/22/23</a:t>
            </a:fld>
            <a:endParaRPr lang="en-US" dirty="0">
              <a:solidFill>
                <a:prstClr val="black">
                  <a:tint val="7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21BC24CA-5E48-491D-B33E-326D02123B8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49034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C5ED3F-83DB-461D-B76E-79323CB1D4A7}" type="datetimeFigureOut">
              <a:rPr lang="en-US" smtClean="0">
                <a:solidFill>
                  <a:prstClr val="black">
                    <a:tint val="75000"/>
                  </a:prstClr>
                </a:solidFill>
              </a:rPr>
              <a:pPr/>
              <a:t>9/22/23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133EE-C6B0-4A0A-A0DE-66B0D7C91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4702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14 July 2014</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2014 ASABE and CSBE/SCGAB Annual International Meeting, Montreal , Canada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7FBEF-8F6B-4F8F-9EC7-52B078F6E5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4626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6.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75.emf"/><Relationship Id="rId5" Type="http://schemas.openxmlformats.org/officeDocument/2006/relationships/image" Target="../media/image70.jpeg"/><Relationship Id="rId10" Type="http://schemas.openxmlformats.org/officeDocument/2006/relationships/oleObject" Target="../embeddings/oleObject5.bin"/><Relationship Id="rId4" Type="http://schemas.openxmlformats.org/officeDocument/2006/relationships/image" Target="../media/image69.jpeg"/><Relationship Id="rId9" Type="http://schemas.openxmlformats.org/officeDocument/2006/relationships/image" Target="../media/image7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1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96.emf"/><Relationship Id="rId7"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103.png"/><Relationship Id="rId4" Type="http://schemas.openxmlformats.org/officeDocument/2006/relationships/image" Target="../media/image102.png"/></Relationships>
</file>

<file path=ppt/slides/_rels/slide1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png"/></Relationships>
</file>

<file path=ppt/slides/_rels/slide1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34.xml"/><Relationship Id="rId6" Type="http://schemas.openxmlformats.org/officeDocument/2006/relationships/image" Target="../media/image116.png"/><Relationship Id="rId5" Type="http://schemas.openxmlformats.org/officeDocument/2006/relationships/image" Target="../media/image115.jpeg"/><Relationship Id="rId10" Type="http://schemas.openxmlformats.org/officeDocument/2006/relationships/image" Target="../media/image120.png"/><Relationship Id="rId4" Type="http://schemas.openxmlformats.org/officeDocument/2006/relationships/image" Target="../media/image114.jpeg"/><Relationship Id="rId9" Type="http://schemas.openxmlformats.org/officeDocument/2006/relationships/image" Target="../media/image119.gi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jpeg"/><Relationship Id="rId4" Type="http://schemas.openxmlformats.org/officeDocument/2006/relationships/hyperlink" Target="http://www.laserveil.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2.gif"/><Relationship Id="rId7" Type="http://schemas.openxmlformats.org/officeDocument/2006/relationships/image" Target="../media/image800.png"/><Relationship Id="rId2" Type="http://schemas.openxmlformats.org/officeDocument/2006/relationships/image" Target="../media/image121.jpeg"/><Relationship Id="rId1" Type="http://schemas.openxmlformats.org/officeDocument/2006/relationships/slideLayout" Target="../slideLayouts/slideLayout39.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127.png"/></Relationships>
</file>

<file path=ppt/slides/_rels/slide2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png"/><Relationship Id="rId1" Type="http://schemas.openxmlformats.org/officeDocument/2006/relationships/slideLayout" Target="../slideLayouts/slideLayout34.xml"/><Relationship Id="rId6" Type="http://schemas.microsoft.com/office/2007/relationships/hdphoto" Target="../media/hdphoto1.wdp"/><Relationship Id="rId5" Type="http://schemas.openxmlformats.org/officeDocument/2006/relationships/image" Target="../media/image131.png"/><Relationship Id="rId4" Type="http://schemas.openxmlformats.org/officeDocument/2006/relationships/image" Target="../media/image130.jpeg"/></Relationships>
</file>

<file path=ppt/slides/_rels/slide2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12" Type="http://schemas.openxmlformats.org/officeDocument/2006/relationships/image" Target="../media/image1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jpeg"/><Relationship Id="rId10" Type="http://schemas.openxmlformats.org/officeDocument/2006/relationships/image" Target="../media/image140.jpeg"/><Relationship Id="rId4" Type="http://schemas.openxmlformats.org/officeDocument/2006/relationships/image" Target="../media/image134.jpeg"/><Relationship Id="rId9" Type="http://schemas.openxmlformats.org/officeDocument/2006/relationships/image" Target="../media/image139.jpeg"/></Relationships>
</file>

<file path=ppt/slides/_rels/slide2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44.jpeg"/></Relationships>
</file>

<file path=ppt/slides/_rels/slide25.xml.rels><?xml version="1.0" encoding="UTF-8" standalone="yes"?>
<Relationships xmlns="http://schemas.openxmlformats.org/package/2006/relationships"><Relationship Id="rId3" Type="http://schemas.openxmlformats.org/officeDocument/2006/relationships/hyperlink" Target="file:///E:/LPU/X8_TetraCam_replay.vlc" TargetMode="External"/><Relationship Id="rId2" Type="http://schemas.openxmlformats.org/officeDocument/2006/relationships/image" Target="../media/image145.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7.png"/><Relationship Id="rId7" Type="http://schemas.openxmlformats.org/officeDocument/2006/relationships/image" Target="../media/image150.tiff"/><Relationship Id="rId2" Type="http://schemas.openxmlformats.org/officeDocument/2006/relationships/image" Target="../media/image146.jpeg"/><Relationship Id="rId1" Type="http://schemas.openxmlformats.org/officeDocument/2006/relationships/slideLayout" Target="../slideLayouts/slideLayout35.xml"/><Relationship Id="rId6" Type="http://schemas.openxmlformats.org/officeDocument/2006/relationships/image" Target="../media/image149.tiff"/><Relationship Id="rId5" Type="http://schemas.openxmlformats.org/officeDocument/2006/relationships/image" Target="../media/image148.tiff"/><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image" Target="../media/image153.jpeg"/><Relationship Id="rId1" Type="http://schemas.openxmlformats.org/officeDocument/2006/relationships/slideLayout" Target="../slideLayouts/slideLayout13.xml"/><Relationship Id="rId4" Type="http://schemas.openxmlformats.org/officeDocument/2006/relationships/image" Target="../media/image155.jpeg"/></Relationships>
</file>

<file path=ppt/slides/_rels/slide2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15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video" Target="file:///C:\Documents%20and%20Settings\anagchaudhuri\Desktop\lego.avi" TargetMode="External"/><Relationship Id="rId13" Type="http://schemas.openxmlformats.org/officeDocument/2006/relationships/oleObject" Target="../embeddings/oleObject1.bin"/><Relationship Id="rId18" Type="http://schemas.openxmlformats.org/officeDocument/2006/relationships/image" Target="../media/image19.jpeg"/><Relationship Id="rId26" Type="http://schemas.openxmlformats.org/officeDocument/2006/relationships/image" Target="../media/image25.wmf"/><Relationship Id="rId3" Type="http://schemas.microsoft.com/office/2007/relationships/media" Target="file:///C:\wmfiles\papcrcntrl1.avi" TargetMode="External"/><Relationship Id="rId21" Type="http://schemas.openxmlformats.org/officeDocument/2006/relationships/image" Target="../media/image22.png"/><Relationship Id="rId7" Type="http://schemas.microsoft.com/office/2007/relationships/media" Target="file:///C:\Documents%20and%20Settings\anagchaudhuri\Desktop\lego.avi" TargetMode="External"/><Relationship Id="rId12" Type="http://schemas.openxmlformats.org/officeDocument/2006/relationships/image" Target="../media/image14.jpeg"/><Relationship Id="rId17" Type="http://schemas.openxmlformats.org/officeDocument/2006/relationships/image" Target="../media/image18.jpeg"/><Relationship Id="rId25" Type="http://schemas.openxmlformats.org/officeDocument/2006/relationships/oleObject" Target="../embeddings/oleObject3.bin"/><Relationship Id="rId2" Type="http://schemas.openxmlformats.org/officeDocument/2006/relationships/video" Target="file:///C:\wmfiles\pendpid1.avi" TargetMode="External"/><Relationship Id="rId16" Type="http://schemas.openxmlformats.org/officeDocument/2006/relationships/image" Target="../media/image17.jpeg"/><Relationship Id="rId20" Type="http://schemas.openxmlformats.org/officeDocument/2006/relationships/image" Target="../media/image21.png"/><Relationship Id="rId29" Type="http://schemas.openxmlformats.org/officeDocument/2006/relationships/image" Target="../media/image28.jpeg"/><Relationship Id="rId1" Type="http://schemas.microsoft.com/office/2007/relationships/media" Target="file:///C:\wmfiles\pendpid1.avi" TargetMode="External"/><Relationship Id="rId6" Type="http://schemas.openxmlformats.org/officeDocument/2006/relationships/video" Target="file:///C:\LEGOt.MPG" TargetMode="External"/><Relationship Id="rId11" Type="http://schemas.openxmlformats.org/officeDocument/2006/relationships/slideLayout" Target="../slideLayouts/slideLayout2.xml"/><Relationship Id="rId24" Type="http://schemas.openxmlformats.org/officeDocument/2006/relationships/image" Target="../media/image24.wmf"/><Relationship Id="rId5" Type="http://schemas.microsoft.com/office/2007/relationships/media" Target="file:///C:\LEGOt.MPG" TargetMode="External"/><Relationship Id="rId15" Type="http://schemas.openxmlformats.org/officeDocument/2006/relationships/image" Target="../media/image16.jpeg"/><Relationship Id="rId23" Type="http://schemas.openxmlformats.org/officeDocument/2006/relationships/oleObject" Target="../embeddings/oleObject2.bin"/><Relationship Id="rId28" Type="http://schemas.openxmlformats.org/officeDocument/2006/relationships/image" Target="../media/image27.png"/><Relationship Id="rId10" Type="http://schemas.openxmlformats.org/officeDocument/2006/relationships/video" Target="../media/media1.wmv"/><Relationship Id="rId19" Type="http://schemas.openxmlformats.org/officeDocument/2006/relationships/image" Target="../media/image20.png"/><Relationship Id="rId31" Type="http://schemas.openxmlformats.org/officeDocument/2006/relationships/image" Target="../media/image30.jpeg"/><Relationship Id="rId4" Type="http://schemas.openxmlformats.org/officeDocument/2006/relationships/video" Target="file:///C:\wmfiles\papcrcntrl1.avi" TargetMode="External"/><Relationship Id="rId9" Type="http://schemas.microsoft.com/office/2007/relationships/media" Target="../media/media1.wmv"/><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oleObject" Target="../embeddings/oleObject4.bin"/><Relationship Id="rId10" Type="http://schemas.openxmlformats.org/officeDocument/2006/relationships/image" Target="../media/image37.jpeg"/><Relationship Id="rId4" Type="http://schemas.openxmlformats.org/officeDocument/2006/relationships/image" Target="../media/image32.png"/><Relationship Id="rId9" Type="http://schemas.openxmlformats.org/officeDocument/2006/relationships/image" Target="../media/image36.jpeg"/></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image" Target="../media/image39.jpeg"/><Relationship Id="rId1" Type="http://schemas.openxmlformats.org/officeDocument/2006/relationships/slideLayout" Target="../slideLayouts/slideLayout2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8.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61.jpeg"/><Relationship Id="rId2" Type="http://schemas.openxmlformats.org/officeDocument/2006/relationships/notesSlide" Target="../notesSlides/notesSlide4.xml"/><Relationship Id="rId16" Type="http://schemas.openxmlformats.org/officeDocument/2006/relationships/image" Target="../media/image60.jpeg"/><Relationship Id="rId1" Type="http://schemas.openxmlformats.org/officeDocument/2006/relationships/slideLayout" Target="../slideLayouts/slideLayout28.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jpeg"/><Relationship Id="rId15" Type="http://schemas.openxmlformats.org/officeDocument/2006/relationships/image" Target="../media/image5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jpeg"/><Relationship Id="rId7" Type="http://schemas.openxmlformats.org/officeDocument/2006/relationships/image" Target="../media/image66.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hyperlink" Target="http://facstaffwebs.umes.edu/anagchaudhuri/image005.jpg" TargetMode="External"/><Relationship Id="rId5" Type="http://schemas.openxmlformats.org/officeDocument/2006/relationships/image" Target="../media/image65.png"/><Relationship Id="rId4"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2217441" y="128114"/>
            <a:ext cx="7010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2100" b="1" dirty="0">
                <a:solidFill>
                  <a:srgbClr val="000000"/>
                </a:solidFill>
              </a:rPr>
              <a:t>AIRSPACES : Aerial Imaging and Remote Sensing for Precision Agriculture and Environmental Stewardship</a:t>
            </a:r>
          </a:p>
        </p:txBody>
      </p:sp>
      <p:sp>
        <p:nvSpPr>
          <p:cNvPr id="2051" name="TextBox 4"/>
          <p:cNvSpPr txBox="1">
            <a:spLocks noChangeArrowheads="1"/>
          </p:cNvSpPr>
          <p:nvPr/>
        </p:nvSpPr>
        <p:spPr bwMode="auto">
          <a:xfrm>
            <a:off x="2286000" y="1112866"/>
            <a:ext cx="5247581"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dirty="0">
                <a:solidFill>
                  <a:srgbClr val="000000"/>
                </a:solidFill>
              </a:rPr>
              <a:t>Abhijit Nagchaudhuri</a:t>
            </a:r>
            <a:r>
              <a:rPr lang="en-US" dirty="0">
                <a:solidFill>
                  <a:srgbClr val="000000"/>
                </a:solidFill>
              </a:rPr>
              <a:t>, Ph.D., Professor(Engineering) </a:t>
            </a:r>
          </a:p>
          <a:p>
            <a:pPr algn="ctr" eaLnBrk="1" fontAlgn="base" hangingPunct="1">
              <a:spcBef>
                <a:spcPct val="0"/>
              </a:spcBef>
              <a:spcAft>
                <a:spcPct val="0"/>
              </a:spcAft>
            </a:pPr>
            <a:r>
              <a:rPr lang="en-US" dirty="0">
                <a:solidFill>
                  <a:srgbClr val="000000"/>
                </a:solidFill>
              </a:rPr>
              <a:t>Dept. of Engineering and Aviation Sciences</a:t>
            </a:r>
          </a:p>
          <a:p>
            <a:pPr algn="ctr" eaLnBrk="1" fontAlgn="base" hangingPunct="1">
              <a:spcBef>
                <a:spcPct val="0"/>
              </a:spcBef>
              <a:spcAft>
                <a:spcPct val="0"/>
              </a:spcAft>
            </a:pPr>
            <a:r>
              <a:rPr lang="en-US" dirty="0">
                <a:solidFill>
                  <a:srgbClr val="000000"/>
                </a:solidFill>
              </a:rPr>
              <a:t>University of Maryland Eastern Shore</a:t>
            </a:r>
          </a:p>
          <a:p>
            <a:pPr fontAlgn="base">
              <a:spcBef>
                <a:spcPct val="0"/>
              </a:spcBef>
              <a:spcAft>
                <a:spcPct val="0"/>
              </a:spcAft>
              <a:defRPr/>
            </a:pPr>
            <a:endParaRPr lang="en-US" sz="1400" dirty="0">
              <a:cs typeface="Arial" charset="0"/>
            </a:endParaRPr>
          </a:p>
          <a:p>
            <a:pPr fontAlgn="base">
              <a:spcBef>
                <a:spcPct val="0"/>
              </a:spcBef>
              <a:spcAft>
                <a:spcPct val="0"/>
              </a:spcAft>
              <a:defRPr/>
            </a:pPr>
            <a:r>
              <a:rPr lang="en-US" sz="1400" dirty="0">
                <a:cs typeface="Arial" charset="0"/>
              </a:rPr>
              <a:t>UMES Collaborators : Dr. Madhumi Mitra , Dr. Lurline Marsh</a:t>
            </a:r>
          </a:p>
          <a:p>
            <a:pPr fontAlgn="base">
              <a:spcBef>
                <a:spcPct val="0"/>
              </a:spcBef>
              <a:spcAft>
                <a:spcPct val="0"/>
              </a:spcAft>
              <a:defRPr/>
            </a:pPr>
            <a:r>
              <a:rPr lang="en-US" sz="1400" dirty="0">
                <a:cs typeface="Arial" charset="0"/>
              </a:rPr>
              <a:t> and Dr. </a:t>
            </a:r>
            <a:r>
              <a:rPr lang="en-US" sz="1400" dirty="0" err="1">
                <a:cs typeface="Arial" charset="0"/>
              </a:rPr>
              <a:t>Jurgen</a:t>
            </a:r>
            <a:r>
              <a:rPr lang="en-US" sz="1400" dirty="0">
                <a:cs typeface="Arial" charset="0"/>
              </a:rPr>
              <a:t> Schwarz ( School of Agriculture and Natural Sciences), Christopher Hartman ( Aviation Coordinator)</a:t>
            </a:r>
          </a:p>
          <a:p>
            <a:pPr fontAlgn="base">
              <a:spcBef>
                <a:spcPct val="0"/>
              </a:spcBef>
              <a:spcAft>
                <a:spcPct val="0"/>
              </a:spcAft>
              <a:defRPr/>
            </a:pPr>
            <a:r>
              <a:rPr lang="en-US" sz="1400" dirty="0">
                <a:cs typeface="Arial" charset="0"/>
              </a:rPr>
              <a:t>External Collaborators :  USDA, NASA, Pioneer Hi-Bred Int.</a:t>
            </a:r>
          </a:p>
          <a:p>
            <a:pPr fontAlgn="base">
              <a:spcBef>
                <a:spcPct val="0"/>
              </a:spcBef>
              <a:spcAft>
                <a:spcPct val="0"/>
              </a:spcAft>
              <a:defRPr/>
            </a:pPr>
            <a:r>
              <a:rPr lang="en-US" sz="1400" dirty="0">
                <a:cs typeface="Arial" charset="0"/>
              </a:rPr>
              <a:t>Support : UMES STEAM students , GIS </a:t>
            </a:r>
            <a:r>
              <a:rPr lang="en-US" sz="1400" dirty="0" err="1">
                <a:cs typeface="Arial" charset="0"/>
              </a:rPr>
              <a:t>Pgm</a:t>
            </a:r>
            <a:r>
              <a:rPr lang="en-US" sz="1400" dirty="0">
                <a:cs typeface="Arial" charset="0"/>
              </a:rPr>
              <a:t> </a:t>
            </a:r>
            <a:r>
              <a:rPr lang="en-US" sz="1400" dirty="0" err="1">
                <a:cs typeface="Arial" charset="0"/>
              </a:rPr>
              <a:t>Mgr</a:t>
            </a:r>
            <a:r>
              <a:rPr lang="en-US" sz="1400" dirty="0">
                <a:cs typeface="Arial" charset="0"/>
              </a:rPr>
              <a:t>, and farm personnel</a:t>
            </a:r>
          </a:p>
          <a:p>
            <a:pPr algn="ctr" eaLnBrk="1" fontAlgn="base" hangingPunct="1">
              <a:spcBef>
                <a:spcPct val="0"/>
              </a:spcBef>
              <a:spcAft>
                <a:spcPct val="0"/>
              </a:spcAft>
            </a:pPr>
            <a:endParaRPr lang="en-US" dirty="0">
              <a:solidFill>
                <a:srgbClr val="000000"/>
              </a:solidFill>
            </a:endParaRPr>
          </a:p>
          <a:p>
            <a:pPr algn="ctr" eaLnBrk="1" fontAlgn="base" hangingPunct="1">
              <a:spcBef>
                <a:spcPct val="0"/>
              </a:spcBef>
              <a:spcAft>
                <a:spcPct val="0"/>
              </a:spcAft>
            </a:pPr>
            <a:endParaRPr lang="en-US" dirty="0">
              <a:solidFill>
                <a:srgbClr val="000000"/>
              </a:solidFill>
            </a:endParaRPr>
          </a:p>
          <a:p>
            <a:pPr algn="ctr" eaLnBrk="1" fontAlgn="base" hangingPunct="1">
              <a:spcBef>
                <a:spcPct val="0"/>
              </a:spcBef>
              <a:spcAft>
                <a:spcPct val="0"/>
              </a:spcAft>
            </a:pPr>
            <a:r>
              <a:rPr lang="en-US" dirty="0">
                <a:solidFill>
                  <a:srgbClr val="000000"/>
                </a:solidFill>
              </a:rPr>
              <a:t> </a:t>
            </a:r>
          </a:p>
          <a:p>
            <a:pPr algn="ctr" eaLnBrk="1" fontAlgn="base" hangingPunct="1">
              <a:spcBef>
                <a:spcPct val="0"/>
              </a:spcBef>
              <a:spcAft>
                <a:spcPct val="0"/>
              </a:spcAft>
            </a:pPr>
            <a:endParaRPr lang="en-US" dirty="0">
              <a:solidFill>
                <a:srgbClr val="000000"/>
              </a:solidFill>
            </a:endParaRPr>
          </a:p>
          <a:p>
            <a:pPr algn="ctr" eaLnBrk="1" fontAlgn="base" hangingPunct="1">
              <a:spcBef>
                <a:spcPct val="0"/>
              </a:spcBef>
              <a:spcAft>
                <a:spcPct val="0"/>
              </a:spcAft>
            </a:pPr>
            <a:endParaRPr lang="en-US" dirty="0">
              <a:solidFill>
                <a:srgbClr val="000000"/>
              </a:solidFill>
            </a:endParaRPr>
          </a:p>
        </p:txBody>
      </p:sp>
      <p:sp>
        <p:nvSpPr>
          <p:cNvPr id="2" name="Rectangle 1"/>
          <p:cNvSpPr/>
          <p:nvPr/>
        </p:nvSpPr>
        <p:spPr>
          <a:xfrm>
            <a:off x="30655" y="6572918"/>
            <a:ext cx="9171307" cy="369332"/>
          </a:xfrm>
          <a:prstGeom prst="rect">
            <a:avLst/>
          </a:prstGeom>
        </p:spPr>
        <p:txBody>
          <a:bodyPr wrap="square">
            <a:spAutoFit/>
          </a:bodyPr>
          <a:lstStyle/>
          <a:p>
            <a:pPr algn="ctr"/>
            <a:r>
              <a:rPr lang="en-US" dirty="0"/>
              <a:t>8</a:t>
            </a:r>
            <a:r>
              <a:rPr lang="en-US" baseline="30000" dirty="0"/>
              <a:t>th</a:t>
            </a:r>
            <a:r>
              <a:rPr lang="en-US" dirty="0"/>
              <a:t> International IPM Symposium | MARCH 23–26, 2015</a:t>
            </a:r>
            <a:r>
              <a:rPr lang="en-US" dirty="0">
                <a:solidFill>
                  <a:srgbClr val="534435"/>
                </a:solidFill>
                <a:latin typeface="BodyTextHeavy"/>
              </a:rPr>
              <a:t> | SALT LAKE CITY, UTAH</a:t>
            </a:r>
            <a:endParaRPr lang="en-US" dirty="0"/>
          </a:p>
        </p:txBody>
      </p:sp>
      <p:pic>
        <p:nvPicPr>
          <p:cNvPr id="8" name="Picture 7" descr="spectru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596" y="3805723"/>
            <a:ext cx="6110890" cy="27671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worldatlas.com/webimage/countrys/namerica/usstates/lgcolor/delmarva.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2800" y="1215577"/>
            <a:ext cx="1951008" cy="259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6257" y="3805723"/>
            <a:ext cx="2971800" cy="2767194"/>
          </a:xfrm>
          <a:prstGeom prst="rect">
            <a:avLst/>
          </a:prstGeom>
        </p:spPr>
      </p:pic>
      <p:pic>
        <p:nvPicPr>
          <p:cNvPr id="4" name="Picture 3"/>
          <p:cNvPicPr>
            <a:picLocks noChangeAspect="1"/>
          </p:cNvPicPr>
          <p:nvPr/>
        </p:nvPicPr>
        <p:blipFill>
          <a:blip r:embed="rId5"/>
          <a:stretch>
            <a:fillRect/>
          </a:stretch>
        </p:blipFill>
        <p:spPr>
          <a:xfrm>
            <a:off x="60569" y="1236110"/>
            <a:ext cx="2225431" cy="2474348"/>
          </a:xfrm>
          <a:prstGeom prst="rect">
            <a:avLst/>
          </a:prstGeom>
        </p:spPr>
      </p:pic>
    </p:spTree>
    <p:extLst>
      <p:ext uri="{BB962C8B-B14F-4D97-AF65-F5344CB8AC3E}">
        <p14:creationId xmlns:p14="http://schemas.microsoft.com/office/powerpoint/2010/main" val="3354405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072507-TerraHawk_Flight 005"/>
          <p:cNvPicPr>
            <a:picLocks noChangeAspect="1" noChangeArrowheads="1"/>
          </p:cNvPicPr>
          <p:nvPr/>
        </p:nvPicPr>
        <p:blipFill>
          <a:blip r:embed="rId2" cstate="screen">
            <a:lum bright="30000" contrast="-20000"/>
            <a:extLst>
              <a:ext uri="{28A0092B-C50C-407E-A947-70E740481C1C}">
                <a14:useLocalDpi xmlns:a14="http://schemas.microsoft.com/office/drawing/2010/main"/>
              </a:ext>
            </a:extLst>
          </a:blip>
          <a:srcRect/>
          <a:stretch>
            <a:fillRect/>
          </a:stretch>
        </p:blipFill>
        <p:spPr bwMode="auto">
          <a:xfrm>
            <a:off x="0" y="-22176"/>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Rectangle 8"/>
          <p:cNvSpPr>
            <a:spLocks noChangeArrowheads="1"/>
          </p:cNvSpPr>
          <p:nvPr/>
        </p:nvSpPr>
        <p:spPr bwMode="auto">
          <a:xfrm>
            <a:off x="53244" y="15568"/>
            <a:ext cx="8991600" cy="33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chemeClr val="folHlink"/>
                </a:solidFill>
              </a:rPr>
              <a:t>Remote Sensing and Yield </a:t>
            </a:r>
            <a:r>
              <a:rPr lang="en-US" sz="2400" dirty="0">
                <a:solidFill>
                  <a:schemeClr val="folHlink"/>
                </a:solidFill>
              </a:rPr>
              <a:t>Map</a:t>
            </a:r>
            <a:r>
              <a:rPr lang="en-US" sz="2800" dirty="0">
                <a:solidFill>
                  <a:schemeClr val="folHlink"/>
                </a:solidFill>
              </a:rPr>
              <a:t> ( Early Efforts)</a:t>
            </a:r>
          </a:p>
        </p:txBody>
      </p:sp>
      <p:pic>
        <p:nvPicPr>
          <p:cNvPr id="12297" name="Picture 9" descr="090805_Bozman_Corn_Image_Map"/>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68243" y="2486231"/>
            <a:ext cx="2963843" cy="239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descr="UMES_Corn_Data_All_Fields_Points_2005_M"/>
          <p:cNvPicPr>
            <a:picLocks noChangeAspect="1" noChangeArrowheads="1"/>
          </p:cNvPicPr>
          <p:nvPr/>
        </p:nvPicPr>
        <p:blipFill>
          <a:blip r:embed="rId4">
            <a:lum bright="-24000" contrast="10000"/>
            <a:extLst>
              <a:ext uri="{28A0092B-C50C-407E-A947-70E740481C1C}">
                <a14:useLocalDpi xmlns:a14="http://schemas.microsoft.com/office/drawing/2010/main"/>
              </a:ext>
            </a:extLst>
          </a:blip>
          <a:srcRect/>
          <a:stretch>
            <a:fillRect/>
          </a:stretch>
        </p:blipFill>
        <p:spPr bwMode="auto">
          <a:xfrm>
            <a:off x="3005328" y="362096"/>
            <a:ext cx="3122488" cy="259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 Box 14"/>
          <p:cNvSpPr txBox="1">
            <a:spLocks noChangeArrowheads="1"/>
          </p:cNvSpPr>
          <p:nvPr/>
        </p:nvSpPr>
        <p:spPr bwMode="auto">
          <a:xfrm>
            <a:off x="3888742" y="2589953"/>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err="1"/>
              <a:t>Bozman</a:t>
            </a:r>
            <a:endParaRPr lang="en-US" dirty="0"/>
          </a:p>
        </p:txBody>
      </p:sp>
      <p:sp>
        <p:nvSpPr>
          <p:cNvPr id="12303" name="Text Box 15"/>
          <p:cNvSpPr txBox="1">
            <a:spLocks noChangeArrowheads="1"/>
          </p:cNvSpPr>
          <p:nvPr/>
        </p:nvSpPr>
        <p:spPr bwMode="auto">
          <a:xfrm>
            <a:off x="717550" y="6426709"/>
            <a:ext cx="176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err="1"/>
              <a:t>Bozman</a:t>
            </a:r>
            <a:r>
              <a:rPr lang="en-US" dirty="0"/>
              <a:t> -Corn</a:t>
            </a:r>
          </a:p>
        </p:txBody>
      </p:sp>
      <p:grpSp>
        <p:nvGrpSpPr>
          <p:cNvPr id="15" name="Group 5"/>
          <p:cNvGrpSpPr>
            <a:grpSpLocks noChangeAspect="1"/>
          </p:cNvGrpSpPr>
          <p:nvPr/>
        </p:nvGrpSpPr>
        <p:grpSpPr bwMode="auto">
          <a:xfrm>
            <a:off x="-36807" y="4667102"/>
            <a:ext cx="9081651" cy="2190898"/>
            <a:chOff x="2527" y="12698"/>
            <a:chExt cx="7202" cy="2369"/>
          </a:xfrm>
        </p:grpSpPr>
        <p:sp>
          <p:nvSpPr>
            <p:cNvPr id="16" name="AutoShape 6"/>
            <p:cNvSpPr>
              <a:spLocks noChangeAspect="1" noChangeArrowheads="1"/>
            </p:cNvSpPr>
            <p:nvPr/>
          </p:nvSpPr>
          <p:spPr bwMode="auto">
            <a:xfrm>
              <a:off x="2527" y="12698"/>
              <a:ext cx="7202" cy="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a:solidFill>
                  <a:srgbClr val="000000"/>
                </a:solidFill>
              </a:endParaRPr>
            </a:p>
          </p:txBody>
        </p:sp>
        <p:pic>
          <p:nvPicPr>
            <p:cNvPr id="17" name="Picture 7" descr="Willia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81" y="12698"/>
              <a:ext cx="2493" cy="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Am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27" y="12698"/>
              <a:ext cx="2354" cy="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postfligh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4" y="12698"/>
              <a:ext cx="2355" cy="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9" descr="YellowPlane 3b"/>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931564" y="2895817"/>
            <a:ext cx="3212629" cy="174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Mini PenCam 1.3 - Blue (Package Includes Free Cas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05328" y="3299254"/>
            <a:ext cx="609600" cy="62620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3"/>
          <p:cNvSpPr txBox="1">
            <a:spLocks noChangeArrowheads="1"/>
          </p:cNvSpPr>
          <p:nvPr/>
        </p:nvSpPr>
        <p:spPr>
          <a:xfrm>
            <a:off x="6127816" y="3199174"/>
            <a:ext cx="2897212" cy="1559566"/>
          </a:xfrm>
          <a:prstGeom prst="rect">
            <a:avLst/>
          </a:prstGeom>
        </p:spPr>
        <p:style>
          <a:lnRef idx="1">
            <a:schemeClr val="accent1"/>
          </a:lnRef>
          <a:fillRef idx="2">
            <a:schemeClr val="accent1"/>
          </a:fillRef>
          <a:effectRef idx="1">
            <a:schemeClr val="accent1"/>
          </a:effectRef>
          <a:fontRef idx="minor">
            <a:schemeClr val="dk1"/>
          </a:fontRef>
        </p:style>
        <p:txBody>
          <a:bodyPr/>
          <a:lstStyle>
            <a:lvl1pPr marL="342900" indent="-342900" algn="l" rtl="0" eaLnBrk="0" fontAlgn="base" hangingPunct="0">
              <a:spcBef>
                <a:spcPct val="20000"/>
              </a:spcBef>
              <a:spcAft>
                <a:spcPct val="0"/>
              </a:spcAft>
              <a:buClr>
                <a:schemeClr val="bg2"/>
              </a:buClr>
              <a:buFont typeface="Wingdings" pitchFamily="2" charset="2"/>
              <a:buChar char="§"/>
              <a:defRPr sz="24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200">
                <a:solidFill>
                  <a:srgbClr val="FFFFFF"/>
                </a:solidFill>
                <a:latin typeface="+mn-lt"/>
              </a:defRPr>
            </a:lvl2pPr>
            <a:lvl3pPr marL="1143000" indent="-228600" algn="l" rtl="0" eaLnBrk="0" fontAlgn="base" hangingPunct="0">
              <a:spcBef>
                <a:spcPct val="20000"/>
              </a:spcBef>
              <a:spcAft>
                <a:spcPct val="0"/>
              </a:spcAft>
              <a:defRPr sz="20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a:lstStyle>
          <a:p>
            <a:pPr marL="0" indent="0" eaLnBrk="1" hangingPunct="1">
              <a:lnSpc>
                <a:spcPct val="90000"/>
              </a:lnSpc>
              <a:buNone/>
            </a:pPr>
            <a:r>
              <a:rPr lang="en-US" altLang="en-US" sz="1500" kern="0" dirty="0">
                <a:solidFill>
                  <a:srgbClr val="C00000"/>
                </a:solidFill>
              </a:rPr>
              <a:t>Aerial images do not have enough resolution to capture the low levels of yield variation observed from the yield monitor data</a:t>
            </a:r>
          </a:p>
          <a:p>
            <a:pPr marL="0" indent="0" eaLnBrk="1" hangingPunct="1">
              <a:lnSpc>
                <a:spcPct val="90000"/>
              </a:lnSpc>
              <a:buNone/>
            </a:pPr>
            <a:r>
              <a:rPr lang="en-US" altLang="en-US" sz="1500" u="sng" kern="0" dirty="0">
                <a:solidFill>
                  <a:srgbClr val="C00000"/>
                </a:solidFill>
              </a:rPr>
              <a:t>Example:</a:t>
            </a:r>
            <a:r>
              <a:rPr lang="en-US" altLang="en-US" sz="1500" kern="0" dirty="0">
                <a:solidFill>
                  <a:srgbClr val="C00000"/>
                </a:solidFill>
              </a:rPr>
              <a:t> Unable to see vertical line of poor yielding area</a:t>
            </a:r>
          </a:p>
        </p:txBody>
      </p:sp>
      <p:graphicFrame>
        <p:nvGraphicFramePr>
          <p:cNvPr id="24" name="Object 3"/>
          <p:cNvGraphicFramePr>
            <a:graphicFrameLocks noChangeAspect="1"/>
          </p:cNvGraphicFramePr>
          <p:nvPr>
            <p:extLst>
              <p:ext uri="{D42A27DB-BD31-4B8C-83A1-F6EECF244321}">
                <p14:modId xmlns:p14="http://schemas.microsoft.com/office/powerpoint/2010/main" val="2766124727"/>
              </p:ext>
            </p:extLst>
          </p:nvPr>
        </p:nvGraphicFramePr>
        <p:xfrm>
          <a:off x="6061929" y="322672"/>
          <a:ext cx="2942344" cy="2859265"/>
        </p:xfrm>
        <a:graphic>
          <a:graphicData uri="http://schemas.openxmlformats.org/presentationml/2006/ole">
            <mc:AlternateContent xmlns:mc="http://schemas.openxmlformats.org/markup-compatibility/2006">
              <mc:Choice xmlns:v="urn:schemas-microsoft-com:vml" Requires="v">
                <p:oleObj name="Slide" r:id="rId10" imgW="4189432" imgH="3142387" progId="PowerPoint.Slide.8">
                  <p:embed/>
                </p:oleObj>
              </mc:Choice>
              <mc:Fallback>
                <p:oleObj name="Slide" r:id="rId10" imgW="4189432" imgH="3142387" progId="PowerPoint.Slide.8">
                  <p:embed/>
                  <p:pic>
                    <p:nvPicPr>
                      <p:cNvPr id="0" name=""/>
                      <p:cNvPicPr>
                        <a:picLocks noChangeAspect="1" noChangeArrowheads="1"/>
                      </p:cNvPicPr>
                      <p:nvPr/>
                    </p:nvPicPr>
                    <p:blipFill>
                      <a:blip r:embed="rId11"/>
                      <a:srcRect/>
                      <a:stretch>
                        <a:fillRect/>
                      </a:stretch>
                    </p:blipFill>
                    <p:spPr bwMode="auto">
                      <a:xfrm>
                        <a:off x="6061929" y="322672"/>
                        <a:ext cx="2942344" cy="2859265"/>
                      </a:xfrm>
                      <a:prstGeom prst="rect">
                        <a:avLst/>
                      </a:prstGeom>
                      <a:noFill/>
                      <a:ln>
                        <a:noFill/>
                      </a:ln>
                      <a:effectLst/>
                    </p:spPr>
                  </p:pic>
                </p:oleObj>
              </mc:Fallback>
            </mc:AlternateContent>
          </a:graphicData>
        </a:graphic>
      </p:graphicFrame>
      <p:pic>
        <p:nvPicPr>
          <p:cNvPr id="25"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0929" y="378962"/>
            <a:ext cx="3042135" cy="2157742"/>
          </a:xfrm>
          <a:prstGeom prst="rect">
            <a:avLst/>
          </a:prstGeom>
          <a:ln/>
        </p:spPr>
        <p:style>
          <a:lnRef idx="2">
            <a:schemeClr val="dk1"/>
          </a:lnRef>
          <a:fillRef idx="1">
            <a:schemeClr val="lt1"/>
          </a:fillRef>
          <a:effectRef idx="0">
            <a:schemeClr val="dk1"/>
          </a:effectRef>
          <a:fontRef idx="minor">
            <a:schemeClr val="dk1"/>
          </a:fontRef>
        </p:style>
      </p:pic>
      <p:sp>
        <p:nvSpPr>
          <p:cNvPr id="2" name="Rectangle 1"/>
          <p:cNvSpPr/>
          <p:nvPr/>
        </p:nvSpPr>
        <p:spPr>
          <a:xfrm>
            <a:off x="-175737" y="2256271"/>
            <a:ext cx="4038600" cy="307777"/>
          </a:xfrm>
          <a:prstGeom prst="rect">
            <a:avLst/>
          </a:prstGeom>
        </p:spPr>
        <p:txBody>
          <a:bodyPr wrap="square">
            <a:spAutoFit/>
          </a:bodyPr>
          <a:lstStyle/>
          <a:p>
            <a:r>
              <a:rPr lang="en-US" sz="1400" b="1" dirty="0"/>
              <a:t> </a:t>
            </a:r>
            <a:r>
              <a:rPr lang="en-US" sz="1000" b="1" dirty="0"/>
              <a:t>(http://pubs.ext.vt.edu/442/442-502/L_44250201.jpg)</a:t>
            </a:r>
            <a:endParaRPr lang="en-US" sz="1050" i="1" dirty="0"/>
          </a:p>
        </p:txBody>
      </p:sp>
    </p:spTree>
    <p:extLst>
      <p:ext uri="{BB962C8B-B14F-4D97-AF65-F5344CB8AC3E}">
        <p14:creationId xmlns:p14="http://schemas.microsoft.com/office/powerpoint/2010/main" val="2195405094"/>
      </p:ext>
    </p:extLst>
  </p:cSld>
  <p:clrMapOvr>
    <a:masterClrMapping/>
  </p:clrMapOvr>
  <p:transition advTm="41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Overview</a:t>
            </a:r>
          </a:p>
        </p:txBody>
      </p:sp>
      <p:pic>
        <p:nvPicPr>
          <p:cNvPr id="4" name="Airspace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90600"/>
            <a:ext cx="9144000" cy="5867400"/>
          </a:xfrm>
          <a:prstGeom prst="rect">
            <a:avLst/>
          </a:prstGeom>
        </p:spPr>
      </p:pic>
    </p:spTree>
    <p:extLst>
      <p:ext uri="{BB962C8B-B14F-4D97-AF65-F5344CB8AC3E}">
        <p14:creationId xmlns:p14="http://schemas.microsoft.com/office/powerpoint/2010/main" val="1638411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dirty="0"/>
              <a:t>EMPHASIS ON DEFENSE</a:t>
            </a:r>
            <a:br>
              <a:rPr lang="en-US" dirty="0"/>
            </a:br>
            <a:r>
              <a:rPr lang="en-US" dirty="0"/>
              <a:t>(PEOPLE – PLANET- PROFIT) </a:t>
            </a:r>
          </a:p>
        </p:txBody>
      </p:sp>
      <p:sp>
        <p:nvSpPr>
          <p:cNvPr id="4" name="TextBox 3"/>
          <p:cNvSpPr txBox="1"/>
          <p:nvPr/>
        </p:nvSpPr>
        <p:spPr>
          <a:xfrm>
            <a:off x="479425" y="1709218"/>
            <a:ext cx="5057888" cy="4893647"/>
          </a:xfrm>
          <a:prstGeom prst="rect">
            <a:avLst/>
          </a:prstGeom>
          <a:noFill/>
        </p:spPr>
        <p:txBody>
          <a:bodyPr wrap="square">
            <a:spAutoFit/>
          </a:bodyPr>
          <a:lstStyle/>
          <a:p>
            <a:pPr marL="342900" indent="-342900">
              <a:buFont typeface="Arial" pitchFamily="34" charset="0"/>
              <a:buChar char="•"/>
              <a:defRPr/>
            </a:pPr>
            <a:r>
              <a:rPr lang="en-US" sz="2400" dirty="0">
                <a:solidFill>
                  <a:prstClr val="white"/>
                </a:solidFill>
              </a:rPr>
              <a:t>D   </a:t>
            </a:r>
            <a:r>
              <a:rPr lang="en-US" sz="2400" dirty="0" err="1">
                <a:solidFill>
                  <a:prstClr val="white"/>
                </a:solidFill>
              </a:rPr>
              <a:t>D</a:t>
            </a:r>
            <a:r>
              <a:rPr lang="en-US" sz="2400" dirty="0">
                <a:solidFill>
                  <a:prstClr val="white"/>
                </a:solidFill>
              </a:rPr>
              <a:t>    -    	Disease Prevention</a:t>
            </a:r>
          </a:p>
          <a:p>
            <a:pPr marL="342900" indent="-342900">
              <a:buFont typeface="Arial" pitchFamily="34" charset="0"/>
              <a:buChar char="•"/>
              <a:defRPr/>
            </a:pPr>
            <a:r>
              <a:rPr lang="en-US" sz="2400" dirty="0">
                <a:solidFill>
                  <a:prstClr val="white"/>
                </a:solidFill>
              </a:rPr>
              <a:t>E    -    	Energy</a:t>
            </a:r>
          </a:p>
          <a:p>
            <a:pPr marL="342900" indent="-342900">
              <a:buFont typeface="Arial" pitchFamily="34" charset="0"/>
              <a:buChar char="•"/>
              <a:defRPr/>
            </a:pPr>
            <a:r>
              <a:rPr lang="en-US" sz="2400" dirty="0">
                <a:solidFill>
                  <a:prstClr val="white"/>
                </a:solidFill>
              </a:rPr>
              <a:t>F    -     	Food</a:t>
            </a:r>
          </a:p>
          <a:p>
            <a:pPr marL="342900" indent="-342900">
              <a:buFont typeface="Arial" pitchFamily="34" charset="0"/>
              <a:buChar char="•"/>
              <a:defRPr/>
            </a:pPr>
            <a:r>
              <a:rPr lang="en-US" sz="2400" dirty="0">
                <a:solidFill>
                  <a:prstClr val="white"/>
                </a:solidFill>
              </a:rPr>
              <a:t>E    -     	Environment</a:t>
            </a:r>
          </a:p>
          <a:p>
            <a:pPr marL="342900" indent="-342900">
              <a:buFont typeface="Arial" pitchFamily="34" charset="0"/>
              <a:buChar char="•"/>
              <a:defRPr/>
            </a:pPr>
            <a:r>
              <a:rPr lang="en-US" sz="2400" dirty="0">
                <a:solidFill>
                  <a:prstClr val="white"/>
                </a:solidFill>
              </a:rPr>
              <a:t>NS -      	National Security </a:t>
            </a:r>
          </a:p>
          <a:p>
            <a:pPr marL="342900" indent="-342900">
              <a:buFont typeface="Arial" pitchFamily="34" charset="0"/>
              <a:buChar char="•"/>
              <a:defRPr/>
            </a:pPr>
            <a:r>
              <a:rPr lang="en-US" sz="2400" dirty="0">
                <a:solidFill>
                  <a:prstClr val="white"/>
                </a:solidFill>
              </a:rPr>
              <a:t>E   -     	Education  </a:t>
            </a:r>
          </a:p>
          <a:p>
            <a:pPr marL="342900" indent="-342900">
              <a:buFont typeface="Arial" pitchFamily="34" charset="0"/>
              <a:buChar char="•"/>
              <a:defRPr/>
            </a:pPr>
            <a:r>
              <a:rPr lang="en-US" sz="2400" dirty="0">
                <a:solidFill>
                  <a:prstClr val="white"/>
                </a:solidFill>
              </a:rPr>
              <a:t> -    	Disease Prevention</a:t>
            </a:r>
          </a:p>
          <a:p>
            <a:pPr marL="342900" indent="-342900">
              <a:buFont typeface="Arial" pitchFamily="34" charset="0"/>
              <a:buChar char="•"/>
              <a:defRPr/>
            </a:pPr>
            <a:r>
              <a:rPr lang="en-US" sz="2400" dirty="0">
                <a:solidFill>
                  <a:prstClr val="white"/>
                </a:solidFill>
              </a:rPr>
              <a:t>E    -    	Energy</a:t>
            </a:r>
          </a:p>
          <a:p>
            <a:pPr marL="342900" indent="-342900">
              <a:buFont typeface="Arial" pitchFamily="34" charset="0"/>
              <a:buChar char="•"/>
              <a:defRPr/>
            </a:pPr>
            <a:r>
              <a:rPr lang="en-US" sz="2400" dirty="0">
                <a:solidFill>
                  <a:prstClr val="white"/>
                </a:solidFill>
              </a:rPr>
              <a:t>F    -     	Food</a:t>
            </a:r>
          </a:p>
          <a:p>
            <a:pPr marL="342900" indent="-342900">
              <a:buFont typeface="Arial" pitchFamily="34" charset="0"/>
              <a:buChar char="•"/>
              <a:defRPr/>
            </a:pPr>
            <a:r>
              <a:rPr lang="en-US" sz="2400" dirty="0">
                <a:solidFill>
                  <a:prstClr val="white"/>
                </a:solidFill>
              </a:rPr>
              <a:t>E    -     	Environment</a:t>
            </a:r>
          </a:p>
          <a:p>
            <a:pPr marL="342900" indent="-342900">
              <a:buFont typeface="Arial" pitchFamily="34" charset="0"/>
              <a:buChar char="•"/>
              <a:defRPr/>
            </a:pPr>
            <a:r>
              <a:rPr lang="en-US" sz="2400" dirty="0">
                <a:solidFill>
                  <a:prstClr val="white"/>
                </a:solidFill>
              </a:rPr>
              <a:t>NS -      	National Security </a:t>
            </a:r>
          </a:p>
          <a:p>
            <a:pPr marL="342900" indent="-342900">
              <a:buFont typeface="Arial" pitchFamily="34" charset="0"/>
              <a:buChar char="•"/>
              <a:defRPr/>
            </a:pPr>
            <a:r>
              <a:rPr lang="en-US" sz="2400" dirty="0">
                <a:solidFill>
                  <a:prstClr val="white"/>
                </a:solidFill>
              </a:rPr>
              <a:t>E   -     	Education  </a:t>
            </a:r>
          </a:p>
          <a:p>
            <a:pPr>
              <a:defRPr/>
            </a:pPr>
            <a:endParaRPr lang="en-US" sz="2400" dirty="0">
              <a:solidFill>
                <a:prstClr val="white"/>
              </a:solidFill>
            </a:endParaRPr>
          </a:p>
        </p:txBody>
      </p:sp>
      <p:sp>
        <p:nvSpPr>
          <p:cNvPr id="9220" name="TextBox 5"/>
          <p:cNvSpPr txBox="1">
            <a:spLocks noChangeArrowheads="1"/>
          </p:cNvSpPr>
          <p:nvPr/>
        </p:nvSpPr>
        <p:spPr bwMode="auto">
          <a:xfrm>
            <a:off x="479425" y="1303338"/>
            <a:ext cx="7962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prstClr val="white"/>
                </a:solidFill>
              </a:rPr>
              <a:t>Precision Agriculture :  Turning Swords into Ploughshare</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4023602"/>
            <a:ext cx="4246518" cy="23477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https://encrypted-tbn2.gstatic.com/images?q=tbn:ANd9GcQDkcjwN6YzuuPQ5xugZ-lCxMJ6hWKE3yQ3LjvUNCga-lgAw4mO2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13285" y="1852312"/>
            <a:ext cx="2667001" cy="21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0683" y="6217920"/>
            <a:ext cx="9123317"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US" sz="1600" dirty="0">
                <a:solidFill>
                  <a:prstClr val="black"/>
                </a:solidFill>
              </a:rPr>
              <a:t>The phrase “the triple bottom line” was first coined in 1994 by John </a:t>
            </a:r>
            <a:r>
              <a:rPr lang="en-US" sz="1600" dirty="0" err="1">
                <a:solidFill>
                  <a:prstClr val="black"/>
                </a:solidFill>
              </a:rPr>
              <a:t>Elkington</a:t>
            </a:r>
            <a:r>
              <a:rPr lang="en-US" sz="1600" dirty="0">
                <a:solidFill>
                  <a:prstClr val="black"/>
                </a:solidFill>
              </a:rPr>
              <a:t>, the founder of a British consultancy called </a:t>
            </a:r>
            <a:r>
              <a:rPr lang="en-US" sz="1600" dirty="0" err="1">
                <a:solidFill>
                  <a:prstClr val="black"/>
                </a:solidFill>
              </a:rPr>
              <a:t>SustainAbility</a:t>
            </a:r>
            <a:r>
              <a:rPr lang="en-US" sz="1600" dirty="0">
                <a:solidFill>
                  <a:prstClr val="black"/>
                </a:solidFill>
              </a:rPr>
              <a:t>.</a:t>
            </a:r>
          </a:p>
        </p:txBody>
      </p:sp>
      <p:sp>
        <p:nvSpPr>
          <p:cNvPr id="9" name="TextBox 5"/>
          <p:cNvSpPr txBox="1">
            <a:spLocks noChangeArrowheads="1"/>
          </p:cNvSpPr>
          <p:nvPr/>
        </p:nvSpPr>
        <p:spPr bwMode="auto">
          <a:xfrm>
            <a:off x="466725" y="1406145"/>
            <a:ext cx="7962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prstClr val="black"/>
                </a:solidFill>
              </a:rPr>
              <a:t>Precision Agriculture :  Turning Swords into Ploughshare</a:t>
            </a:r>
          </a:p>
        </p:txBody>
      </p:sp>
      <p:sp>
        <p:nvSpPr>
          <p:cNvPr id="10" name="TextBox 9"/>
          <p:cNvSpPr txBox="1"/>
          <p:nvPr/>
        </p:nvSpPr>
        <p:spPr>
          <a:xfrm>
            <a:off x="479425" y="1788552"/>
            <a:ext cx="4778375" cy="2677656"/>
          </a:xfrm>
          <a:prstGeom prst="rect">
            <a:avLst/>
          </a:prstGeom>
          <a:noFill/>
        </p:spPr>
        <p:txBody>
          <a:bodyPr wrap="square">
            <a:spAutoFit/>
          </a:bodyPr>
          <a:lstStyle/>
          <a:p>
            <a:pPr marL="342900" indent="-342900">
              <a:buFont typeface="Arial" pitchFamily="34" charset="0"/>
              <a:buChar char="•"/>
              <a:defRPr/>
            </a:pPr>
            <a:r>
              <a:rPr lang="en-US" sz="2400" dirty="0">
                <a:solidFill>
                  <a:prstClr val="black"/>
                </a:solidFill>
              </a:rPr>
              <a:t>D    -    	Disease Prevention</a:t>
            </a:r>
          </a:p>
          <a:p>
            <a:pPr marL="342900" indent="-342900">
              <a:buFont typeface="Arial" pitchFamily="34" charset="0"/>
              <a:buChar char="•"/>
              <a:defRPr/>
            </a:pPr>
            <a:r>
              <a:rPr lang="en-US" sz="2400" dirty="0">
                <a:solidFill>
                  <a:prstClr val="black"/>
                </a:solidFill>
              </a:rPr>
              <a:t>E    -    	</a:t>
            </a:r>
            <a:r>
              <a:rPr lang="en-US" sz="2400" b="1" dirty="0">
                <a:solidFill>
                  <a:prstClr val="black"/>
                </a:solidFill>
              </a:rPr>
              <a:t>Energy</a:t>
            </a:r>
          </a:p>
          <a:p>
            <a:pPr marL="342900" indent="-342900">
              <a:buFont typeface="Arial" pitchFamily="34" charset="0"/>
              <a:buChar char="•"/>
              <a:defRPr/>
            </a:pPr>
            <a:r>
              <a:rPr lang="en-US" sz="2400" dirty="0">
                <a:solidFill>
                  <a:prstClr val="black"/>
                </a:solidFill>
              </a:rPr>
              <a:t>F    -     	</a:t>
            </a:r>
            <a:r>
              <a:rPr lang="en-US" sz="2400" b="1" dirty="0">
                <a:solidFill>
                  <a:prstClr val="black"/>
                </a:solidFill>
              </a:rPr>
              <a:t>Food</a:t>
            </a:r>
          </a:p>
          <a:p>
            <a:pPr marL="342900" indent="-342900">
              <a:buFont typeface="Arial" pitchFamily="34" charset="0"/>
              <a:buChar char="•"/>
              <a:defRPr/>
            </a:pPr>
            <a:r>
              <a:rPr lang="en-US" sz="2400" dirty="0">
                <a:solidFill>
                  <a:prstClr val="black"/>
                </a:solidFill>
              </a:rPr>
              <a:t>E    -     	</a:t>
            </a:r>
            <a:r>
              <a:rPr lang="en-US" sz="2400" b="1" dirty="0">
                <a:solidFill>
                  <a:prstClr val="black"/>
                </a:solidFill>
              </a:rPr>
              <a:t>Environment</a:t>
            </a:r>
          </a:p>
          <a:p>
            <a:pPr marL="342900" indent="-342900">
              <a:buFont typeface="Arial" pitchFamily="34" charset="0"/>
              <a:buChar char="•"/>
              <a:defRPr/>
            </a:pPr>
            <a:r>
              <a:rPr lang="en-US" sz="2400" dirty="0">
                <a:solidFill>
                  <a:prstClr val="black"/>
                </a:solidFill>
              </a:rPr>
              <a:t>NS -      	National Security </a:t>
            </a:r>
          </a:p>
          <a:p>
            <a:pPr marL="342900" indent="-342900">
              <a:buFont typeface="Arial" pitchFamily="34" charset="0"/>
              <a:buChar char="•"/>
              <a:defRPr/>
            </a:pPr>
            <a:r>
              <a:rPr lang="en-US" sz="2400" dirty="0">
                <a:solidFill>
                  <a:prstClr val="black"/>
                </a:solidFill>
              </a:rPr>
              <a:t>E   -     	</a:t>
            </a:r>
            <a:r>
              <a:rPr lang="en-US" sz="2400" b="1" dirty="0">
                <a:solidFill>
                  <a:prstClr val="black"/>
                </a:solidFill>
              </a:rPr>
              <a:t>Education </a:t>
            </a:r>
            <a:r>
              <a:rPr lang="en-US" sz="2400" dirty="0">
                <a:solidFill>
                  <a:prstClr val="black"/>
                </a:solidFill>
              </a:rPr>
              <a:t> </a:t>
            </a:r>
          </a:p>
          <a:p>
            <a:pPr>
              <a:defRPr/>
            </a:pPr>
            <a:endParaRPr lang="en-US" sz="2400" dirty="0">
              <a:solidFill>
                <a:prstClr val="black"/>
              </a:solidFill>
            </a:endParaRPr>
          </a:p>
        </p:txBody>
      </p:sp>
      <p:pic>
        <p:nvPicPr>
          <p:cNvPr id="11" name="Picture 4" descr="DSC04337"/>
          <p:cNvPicPr>
            <a:picLocks noChangeAspect="1" noChangeArrowheads="1"/>
          </p:cNvPicPr>
          <p:nvPr/>
        </p:nvPicPr>
        <p:blipFill>
          <a:blip r:embed="rId5" cstate="screen">
            <a:lum bright="18000"/>
            <a:extLst>
              <a:ext uri="{28A0092B-C50C-407E-A947-70E740481C1C}">
                <a14:useLocalDpi xmlns:a14="http://schemas.microsoft.com/office/drawing/2010/main"/>
              </a:ext>
            </a:extLst>
          </a:blip>
          <a:srcRect/>
          <a:stretch>
            <a:fillRect/>
          </a:stretch>
        </p:blipFill>
        <p:spPr>
          <a:xfrm>
            <a:off x="6618891" y="4149438"/>
            <a:ext cx="2525109" cy="1908971"/>
          </a:xfrm>
          <a:prstGeom prst="rect">
            <a:avLst/>
          </a:prstGeom>
        </p:spPr>
        <p:style>
          <a:lnRef idx="2">
            <a:schemeClr val="dk1"/>
          </a:lnRef>
          <a:fillRef idx="1">
            <a:schemeClr val="lt1"/>
          </a:fillRef>
          <a:effectRef idx="0">
            <a:schemeClr val="dk1"/>
          </a:effectRef>
          <a:fontRef idx="minor">
            <a:schemeClr val="dk1"/>
          </a:fontRef>
        </p:style>
      </p:pic>
      <p:pic>
        <p:nvPicPr>
          <p:cNvPr id="12"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77969" y="4149438"/>
            <a:ext cx="2330580" cy="1868652"/>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355078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resourcemappinggis.com/images/s9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4540" y="338852"/>
            <a:ext cx="4037059" cy="3171785"/>
          </a:xfrm>
          <a:prstGeom prst="rect">
            <a:avLst/>
          </a:prstGeom>
        </p:spPr>
        <p:style>
          <a:lnRef idx="2">
            <a:schemeClr val="dk1"/>
          </a:lnRef>
          <a:fillRef idx="1">
            <a:schemeClr val="lt1"/>
          </a:fillRef>
          <a:effectRef idx="0">
            <a:schemeClr val="dk1"/>
          </a:effectRef>
          <a:fontRef idx="minor">
            <a:schemeClr val="dk1"/>
          </a:fontRef>
        </p:style>
      </p:pic>
      <p:sp>
        <p:nvSpPr>
          <p:cNvPr id="4" name="Rectangle 3"/>
          <p:cNvSpPr/>
          <p:nvPr/>
        </p:nvSpPr>
        <p:spPr>
          <a:xfrm>
            <a:off x="4450812" y="2209800"/>
            <a:ext cx="2026187" cy="369332"/>
          </a:xfrm>
          <a:prstGeom prst="rect">
            <a:avLst/>
          </a:prstGeom>
        </p:spPr>
        <p:txBody>
          <a:bodyPr wrap="square">
            <a:spAutoFit/>
          </a:bodyPr>
          <a:lstStyle/>
          <a:p>
            <a:r>
              <a:rPr lang="en-US" dirty="0">
                <a:solidFill>
                  <a:prstClr val="black"/>
                </a:solidFill>
              </a:rPr>
              <a:t>,</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7071" y="369332"/>
            <a:ext cx="4700398" cy="3141305"/>
          </a:xfrm>
          <a:prstGeom prst="rect">
            <a:avLst/>
          </a:prstGeom>
          <a:ln/>
        </p:spPr>
        <p:style>
          <a:lnRef idx="2">
            <a:schemeClr val="dk1"/>
          </a:lnRef>
          <a:fillRef idx="1">
            <a:schemeClr val="lt1"/>
          </a:fillRef>
          <a:effectRef idx="0">
            <a:schemeClr val="dk1"/>
          </a:effectRef>
          <a:fontRef idx="minor">
            <a:schemeClr val="dk1"/>
          </a:fontRef>
        </p:style>
      </p:pic>
      <p:pic>
        <p:nvPicPr>
          <p:cNvPr id="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071" y="3548517"/>
            <a:ext cx="3022309" cy="1588129"/>
          </a:xfrm>
          <a:prstGeom prst="rect">
            <a:avLst/>
          </a:prstGeom>
          <a:ln/>
        </p:spPr>
        <p:style>
          <a:lnRef idx="2">
            <a:schemeClr val="dk1"/>
          </a:lnRef>
          <a:fillRef idx="1">
            <a:schemeClr val="lt1"/>
          </a:fillRef>
          <a:effectRef idx="0">
            <a:schemeClr val="dk1"/>
          </a:effectRef>
          <a:fontRef idx="minor">
            <a:schemeClr val="dk1"/>
          </a:fontRef>
        </p:style>
      </p:pic>
      <p:pic>
        <p:nvPicPr>
          <p:cNvPr id="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7071" y="5189766"/>
            <a:ext cx="3037549" cy="1668234"/>
          </a:xfrm>
          <a:prstGeom prst="rect">
            <a:avLst/>
          </a:prstGeom>
          <a:ln/>
        </p:spPr>
        <p:style>
          <a:lnRef idx="2">
            <a:schemeClr val="dk1">
              <a:shade val="50000"/>
            </a:schemeClr>
          </a:lnRef>
          <a:fillRef idx="1">
            <a:schemeClr val="dk1"/>
          </a:fillRef>
          <a:effectRef idx="0">
            <a:schemeClr val="dk1"/>
          </a:effectRef>
          <a:fontRef idx="minor">
            <a:schemeClr val="lt1"/>
          </a:fontRef>
        </p:style>
      </p:pic>
      <p:sp>
        <p:nvSpPr>
          <p:cNvPr id="2" name="TextBox 1"/>
          <p:cNvSpPr txBox="1"/>
          <p:nvPr/>
        </p:nvSpPr>
        <p:spPr>
          <a:xfrm>
            <a:off x="0" y="0"/>
            <a:ext cx="9143999" cy="369332"/>
          </a:xfrm>
          <a:prstGeom prst="rect">
            <a:avLst/>
          </a:prstGeom>
          <a:noFill/>
        </p:spPr>
        <p:txBody>
          <a:bodyPr wrap="square" rtlCol="0">
            <a:spAutoFit/>
          </a:bodyPr>
          <a:lstStyle/>
          <a:p>
            <a:pPr algn="ctr"/>
            <a:r>
              <a:rPr lang="en-US" b="1" dirty="0"/>
              <a:t>MULTISPECTRAL REMOTE SENSING CAPABILITIES AT UMES : Cessna 172 (Manned)</a:t>
            </a:r>
            <a:endParaRPr lang="en-US" dirty="0"/>
          </a:p>
        </p:txBody>
      </p:sp>
      <p:pic>
        <p:nvPicPr>
          <p:cNvPr id="14" name="Picture 4" descr="120307_CIR_Mosaicked_Images"/>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101127" y="3510637"/>
            <a:ext cx="3890472" cy="32766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49380" y="3563757"/>
            <a:ext cx="1951746" cy="322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445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0812" y="2209800"/>
            <a:ext cx="2026187" cy="369332"/>
          </a:xfrm>
          <a:prstGeom prst="rect">
            <a:avLst/>
          </a:prstGeom>
        </p:spPr>
        <p:txBody>
          <a:bodyPr wrap="square">
            <a:spAutoFit/>
          </a:bodyPr>
          <a:lstStyle/>
          <a:p>
            <a:r>
              <a:rPr lang="en-US" dirty="0">
                <a:solidFill>
                  <a:prstClr val="black"/>
                </a:solidFill>
              </a:rPr>
              <a:t>,</a:t>
            </a:r>
          </a:p>
        </p:txBody>
      </p:sp>
      <p:sp>
        <p:nvSpPr>
          <p:cNvPr id="2" name="TextBox 1"/>
          <p:cNvSpPr txBox="1"/>
          <p:nvPr/>
        </p:nvSpPr>
        <p:spPr>
          <a:xfrm>
            <a:off x="0" y="0"/>
            <a:ext cx="9143999" cy="646331"/>
          </a:xfrm>
          <a:prstGeom prst="rect">
            <a:avLst/>
          </a:prstGeom>
          <a:noFill/>
        </p:spPr>
        <p:txBody>
          <a:bodyPr wrap="square" rtlCol="0">
            <a:spAutoFit/>
          </a:bodyPr>
          <a:lstStyle/>
          <a:p>
            <a:pPr algn="ctr"/>
            <a:r>
              <a:rPr lang="en-US" b="1" dirty="0"/>
              <a:t>MULTISPECTRAL REMOTE SENSING-CESSNA172- TERRAHAWK- UMES-FIELD EXPERIMENT (Manned </a:t>
            </a:r>
            <a:endParaRPr lang="en-US" dirty="0"/>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69" y="296764"/>
            <a:ext cx="5346925" cy="491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53548" y="367010"/>
            <a:ext cx="3433943" cy="245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02525" y="4926366"/>
            <a:ext cx="3007675" cy="190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17095" y="2754666"/>
            <a:ext cx="3470396" cy="2198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53548" y="4964466"/>
            <a:ext cx="3433943" cy="1805692"/>
          </a:xfrm>
          <a:prstGeom prst="rect">
            <a:avLst/>
          </a:prstGeom>
          <a:ln/>
        </p:spPr>
        <p:style>
          <a:lnRef idx="2">
            <a:schemeClr val="accent1"/>
          </a:lnRef>
          <a:fillRef idx="1">
            <a:schemeClr val="lt1"/>
          </a:fillRef>
          <a:effectRef idx="0">
            <a:schemeClr val="accent1"/>
          </a:effectRef>
          <a:fontRef idx="minor">
            <a:schemeClr val="dk1"/>
          </a:fontRef>
        </p:style>
      </p:pic>
      <p:pic>
        <p:nvPicPr>
          <p:cNvPr id="17"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9304" y="4926367"/>
            <a:ext cx="2081320" cy="190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149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0812" y="2209800"/>
            <a:ext cx="2026187" cy="369332"/>
          </a:xfrm>
          <a:prstGeom prst="rect">
            <a:avLst/>
          </a:prstGeom>
        </p:spPr>
        <p:txBody>
          <a:bodyPr wrap="square">
            <a:spAutoFit/>
          </a:bodyPr>
          <a:lstStyle/>
          <a:p>
            <a:r>
              <a:rPr lang="en-US" dirty="0">
                <a:solidFill>
                  <a:prstClr val="black"/>
                </a:solidFill>
              </a:rPr>
              <a:t>,</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599370"/>
            <a:ext cx="4017174" cy="2801884"/>
          </a:xfrm>
          <a:prstGeom prst="rect">
            <a:avLst/>
          </a:prstGeom>
          <a:ln/>
        </p:spPr>
        <p:style>
          <a:lnRef idx="2">
            <a:schemeClr val="dk1"/>
          </a:lnRef>
          <a:fillRef idx="1">
            <a:schemeClr val="lt1"/>
          </a:fillRef>
          <a:effectRef idx="0">
            <a:schemeClr val="dk1"/>
          </a:effectRef>
          <a:fontRef idx="minor">
            <a:schemeClr val="dk1"/>
          </a:fontRef>
        </p:style>
      </p:pic>
      <p:sp>
        <p:nvSpPr>
          <p:cNvPr id="10" name="Rectangle 9"/>
          <p:cNvSpPr/>
          <p:nvPr/>
        </p:nvSpPr>
        <p:spPr>
          <a:xfrm>
            <a:off x="2548172" y="3782467"/>
            <a:ext cx="4047654" cy="2554545"/>
          </a:xfrm>
          <a:prstGeom prst="rect">
            <a:avLst/>
          </a:prstGeom>
        </p:spPr>
        <p:txBody>
          <a:bodyPr wrap="square">
            <a:spAutoFit/>
          </a:bodyPr>
          <a:lstStyle/>
          <a:p>
            <a:pPr algn="just"/>
            <a:r>
              <a:rPr lang="en-US" sz="2000" dirty="0">
                <a:solidFill>
                  <a:prstClr val="black"/>
                </a:solidFill>
              </a:rPr>
              <a:t>The ADC Lite contains a single 3.2 megapixel  Complementary Metal Oxide Semiconductor (CMOS) sensor  ( single array with  Bayer pattern filters) optimized for capture of visible light wavelengths longer than 520 nm and near-infrared wavelengths up to 920 nm. </a:t>
            </a: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9448" y="551314"/>
            <a:ext cx="3900378" cy="2897996"/>
          </a:xfrm>
          <a:prstGeom prst="rect">
            <a:avLst/>
          </a:prstGeom>
          <a:ln/>
        </p:spPr>
        <p:style>
          <a:lnRef idx="2">
            <a:schemeClr val="dk1"/>
          </a:lnRef>
          <a:fillRef idx="1">
            <a:schemeClr val="lt1"/>
          </a:fillRef>
          <a:effectRef idx="0">
            <a:schemeClr val="dk1"/>
          </a:effectRef>
          <a:fontRef idx="minor">
            <a:schemeClr val="dk1"/>
          </a:fontRef>
        </p:style>
      </p:pic>
      <p:sp>
        <p:nvSpPr>
          <p:cNvPr id="2" name="TextBox 1"/>
          <p:cNvSpPr txBox="1"/>
          <p:nvPr/>
        </p:nvSpPr>
        <p:spPr>
          <a:xfrm>
            <a:off x="0" y="0"/>
            <a:ext cx="9143999" cy="646331"/>
          </a:xfrm>
          <a:prstGeom prst="rect">
            <a:avLst/>
          </a:prstGeom>
          <a:noFill/>
        </p:spPr>
        <p:txBody>
          <a:bodyPr wrap="square" rtlCol="0">
            <a:spAutoFit/>
          </a:bodyPr>
          <a:lstStyle/>
          <a:p>
            <a:pPr algn="ctr"/>
            <a:r>
              <a:rPr lang="en-US" b="1" dirty="0"/>
              <a:t>MULTISPECTRAL REMOTE SENSING CAPABILITIES AT UMES ( </a:t>
            </a:r>
            <a:r>
              <a:rPr lang="en-US" b="1" dirty="0" err="1"/>
              <a:t>Tetracam</a:t>
            </a:r>
            <a:r>
              <a:rPr lang="en-US" b="1" dirty="0"/>
              <a:t>)</a:t>
            </a:r>
          </a:p>
          <a:p>
            <a:pPr algn="ctr"/>
            <a:r>
              <a:rPr lang="en-US" b="1" dirty="0"/>
              <a:t>KITES/UAVS</a:t>
            </a:r>
            <a:endParaRPr lang="en-US" dirty="0"/>
          </a:p>
        </p:txBody>
      </p:sp>
      <p:sp>
        <p:nvSpPr>
          <p:cNvPr id="8" name="Rectangle 7"/>
          <p:cNvSpPr/>
          <p:nvPr/>
        </p:nvSpPr>
        <p:spPr>
          <a:xfrm>
            <a:off x="312248" y="6533559"/>
            <a:ext cx="8534400" cy="369332"/>
          </a:xfrm>
          <a:prstGeom prst="rect">
            <a:avLst/>
          </a:prstGeom>
        </p:spPr>
        <p:txBody>
          <a:bodyPr wrap="square">
            <a:spAutoFit/>
          </a:bodyPr>
          <a:lstStyle/>
          <a:p>
            <a:r>
              <a:rPr lang="en-US" dirty="0"/>
              <a:t>8</a:t>
            </a:r>
            <a:r>
              <a:rPr lang="en-US" baseline="30000" dirty="0"/>
              <a:t>th</a:t>
            </a:r>
            <a:r>
              <a:rPr lang="en-US" dirty="0"/>
              <a:t> International IPM Symposium | MARCH 23–26, 2015</a:t>
            </a:r>
            <a:r>
              <a:rPr lang="en-US" dirty="0">
                <a:solidFill>
                  <a:srgbClr val="534435"/>
                </a:solidFill>
                <a:latin typeface="BodyTextHeavy"/>
              </a:rPr>
              <a:t> | SALT LAKE CITY, UTAH</a:t>
            </a:r>
            <a:endParaRPr lang="en-US" dirty="0"/>
          </a:p>
        </p:txBody>
      </p:sp>
    </p:spTree>
    <p:extLst>
      <p:ext uri="{BB962C8B-B14F-4D97-AF65-F5344CB8AC3E}">
        <p14:creationId xmlns:p14="http://schemas.microsoft.com/office/powerpoint/2010/main" val="2810426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0812" y="2209800"/>
            <a:ext cx="2026187" cy="369332"/>
          </a:xfrm>
          <a:prstGeom prst="rect">
            <a:avLst/>
          </a:prstGeom>
        </p:spPr>
        <p:txBody>
          <a:bodyPr wrap="square">
            <a:spAutoFit/>
          </a:bodyPr>
          <a:lstStyle/>
          <a:p>
            <a:r>
              <a:rPr lang="en-US" dirty="0">
                <a:solidFill>
                  <a:prstClr val="black"/>
                </a:solidFill>
              </a:rPr>
              <a:t>,</a:t>
            </a:r>
          </a:p>
        </p:txBody>
      </p:sp>
      <p:sp>
        <p:nvSpPr>
          <p:cNvPr id="2" name="TextBox 1"/>
          <p:cNvSpPr txBox="1"/>
          <p:nvPr/>
        </p:nvSpPr>
        <p:spPr>
          <a:xfrm>
            <a:off x="0" y="0"/>
            <a:ext cx="9143999" cy="369332"/>
          </a:xfrm>
          <a:prstGeom prst="rect">
            <a:avLst/>
          </a:prstGeom>
          <a:noFill/>
        </p:spPr>
        <p:txBody>
          <a:bodyPr wrap="square" rtlCol="0">
            <a:spAutoFit/>
          </a:bodyPr>
          <a:lstStyle/>
          <a:p>
            <a:pPr algn="ctr"/>
            <a:r>
              <a:rPr lang="en-US" b="1" dirty="0"/>
              <a:t>MULTISPECTRAL REMOTE SENSING- KITE- UMES-FIELD EXPERIMENT</a:t>
            </a:r>
            <a:endParaRPr lang="en-US" dirty="0"/>
          </a:p>
        </p:txBody>
      </p:sp>
      <p:pic>
        <p:nvPicPr>
          <p:cNvPr id="3" name="Picture 2"/>
          <p:cNvPicPr>
            <a:picLocks noChangeAspect="1"/>
          </p:cNvPicPr>
          <p:nvPr/>
        </p:nvPicPr>
        <p:blipFill>
          <a:blip r:embed="rId3"/>
          <a:stretch>
            <a:fillRect/>
          </a:stretch>
        </p:blipFill>
        <p:spPr>
          <a:xfrm>
            <a:off x="304800" y="369332"/>
            <a:ext cx="7843529" cy="2261239"/>
          </a:xfrm>
          <a:prstGeom prst="rect">
            <a:avLst/>
          </a:prstGeom>
        </p:spPr>
      </p:pic>
      <p:pic>
        <p:nvPicPr>
          <p:cNvPr id="19" name="Picture 2" descr="C:\Users\chartman\AppData\Local\Microsoft\Windows\Temporary Internet Files\Content.Outlook\EOVS9BEB\tetracam_cir.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713" y="2727906"/>
            <a:ext cx="2439008" cy="20695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chartman\AppData\Local\Microsoft\Windows\Temporary Internet Files\Content.Outlook\EOVS9BEB\tetracam_ndvi_color.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370" y="4797464"/>
            <a:ext cx="2427620" cy="19964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BOZMAN_THESIS_EXPERIMENT LAYOUT.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19990" y="2630571"/>
            <a:ext cx="4163123" cy="416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719339" y="2658845"/>
            <a:ext cx="2245365" cy="415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3654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
            <a:ext cx="9144000" cy="11430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2400" b="1" dirty="0">
                <a:solidFill>
                  <a:srgbClr val="FFC000"/>
                </a:solidFill>
              </a:rPr>
              <a:t>Applied Research Field Experiments utilizing Variable Rate Nitrogen Application, Remote and In Situ Sensing, and Drought Tolerant Corn </a:t>
            </a:r>
            <a:r>
              <a:rPr lang="en-US" sz="2800" b="1" dirty="0">
                <a:solidFill>
                  <a:srgbClr val="FFC000"/>
                </a:solidFill>
              </a:rPr>
              <a:t>Seeds</a:t>
            </a:r>
            <a:r>
              <a:rPr lang="en-US" sz="2400" b="1" dirty="0">
                <a:solidFill>
                  <a:srgbClr val="FFC000"/>
                </a:solidFill>
              </a:rPr>
              <a:t> (2012 -2015)  ( NIFA : CBG)</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1157958"/>
            <a:ext cx="4312920" cy="3429000"/>
          </a:xfrm>
          <a:prstGeom prst="rect">
            <a:avLst/>
          </a:prstGeom>
          <a:ln/>
        </p:spPr>
        <p:style>
          <a:lnRef idx="2">
            <a:schemeClr val="dk1"/>
          </a:lnRef>
          <a:fillRef idx="1">
            <a:schemeClr val="lt1"/>
          </a:fillRef>
          <a:effectRef idx="0">
            <a:schemeClr val="dk1"/>
          </a:effectRef>
          <a:fontRef idx="minor">
            <a:schemeClr val="dk1"/>
          </a:fontRef>
        </p:style>
      </p:pic>
      <p:sp>
        <p:nvSpPr>
          <p:cNvPr id="3" name="AutoShape 2" descr="data:image/jpeg;base64,/9j/4AAQSkZJRgABAQAAAQABAAD/2wCEAAkGBxMTEhQUEhQUFhUXGBQZFxgYFhYdFBkXFxgYFhUXFBQYHCggGBwmHRcXITEhJSkrLi4uFx8zODMsNygtLisBCgoKDg0OGxAQGywkICUsLCwsLCwsLCwsNCwsLCwsLCwsLCwsLCwsLCwsLCwsLCwsLCwsLCwsLCwsLCwsLCwsLP/AABEIALgBEwMBIgACEQEDEQH/xAAcAAAABwEBAAAAAAAAAAAAAAAAAgMEBQYHAQj/xABKEAABAwIDBAcEBgYHBwUAAAABAAIRAyEEEjEFBkFREyJhcYGRoQcyscEjQlKS0fAUYnKCouEWM3OTsrPCFSRTVIPS0xdDRGPD/8QAGQEAAwEBAQAAAAAAAAAAAAAAAAECAwQF/8QAKhEAAgICAgEDAwQDAQAAAAAAAAECEQMSITFBBCJREzKxBZGh0WHw8RT/2gAMAwEAAhEDEQA/ANnARoQRgqsgKuoya4/H06Lc1RwHIfWPcOKLChzC6qZid+bkMpNjm99/utHzSeH9oALoNIQOTv5Kd0Voy8LqZbJ2tSxDZpnvafeHePmn8J2KgqCEIJiAghC6AkM4uwuwuICgIQugLqQ6CrsLqCAo5C6gggYFwrqCACoLqCZNFG9pJP0IH63yVBqh9uqTzur17TTelBAs7UdyolWu/OBnF4+qto9HPPsLi6zw6zeHEps51Q3IaP3kvjKEm7j5JqcKPtk+CtEDvD54iB5lM6gcCScvmU6oE/adAHIJlV1PWd5BNCG8u5eqkMJ7ul+9R2U8x5J7RZDDBF9bJslDZ9N5J60fvKx4YPDRYKvU2ji7yHFWPDsdlHWTQTH+Hf1RMSgqxjKhD3DM7VcU6j2N9C6mzMdSP/uN80qMQzg9vmuaztDvcACToASe4XKyLam2jVquqOMkuAa3g1vAR3H1Wh75Y/o8FXcyC4tytAImXHKY8CT4LGN2cO6o91R1m6yZEnx7llM1xrkUxVap0nuyOMIlN/RmMjg0ukEXLQReed/j2Qp0BhdYgrtagCCFi20daxpiOydrOpVWlrrG4IPkR2cwtVwW8VF7GuLoJFxyPELC9pUjTeCNB6cfz3q4bv4iaUm4kR2SJK0hI58sDTRtiifrhHG06R+u3zWejFtv1TrCAxjL2NtVpsZaM0ZuNpn67fNHGJZ9pvmFntKo0zE2RWYlp4kI2FqzRxWbzHmjgrNxiW/aPNWzYu02hjKZmdJTsKZOILqht5d5KGCp5qp6x91g95x+Q7TZAiYXVkj/AGvODj9EyOFzbv5+ifYT2qAgOdTBuAQCQ4dvH8hOgNMQUVu/t+li2ZqRuPeadQpVAAQQXUgOILqCBme+094z0BEyHce0Ki1Gtza/xK8+0lw6akImGn1Ko7nQ/wBy3ct4dHLk+5hMSWZrn+JIubRGjv4ilcU4zZnomrXP+z/CFaIHFDo44feKZ1iyTEeaeU3OymWHyCa1C+DIt3BAhrlbzPmnrHNydnemQePs/wAKfvezJZpn9lMlCFDJmAiJ45lYmUmAAZvVQOFxNxmaYto34qwCo37J8k0KRXsY5ud1pvzXFzFVDndA48kEwJU7VxINjP7qXp7arxeJ/ZKiMAwh13TrbMU42exwqdZ0tP6y5KO+ySftKrVBa4AxDhEi9xfwJPgmtfZgNJusl7nmCYkhzRbiIOhSD6r6b3EOlpIaBY+84CeyE4djYaZ0aPRc+R0zrw1KKRA4jBvaZDoi/EHncT6QE+xW2KtFrA5hLi3Nfl2wuf7ephwzgxwtbxlLV8bSruBB0lp5jjZRflm+tcRYzxW121aLyWw4C3KTYX8VKbsbYp0qIY8OJJLuyDoPKE1xOzGZDYEEibGSBeDfnC7XEZTkbJ111W2NI5MzfksT94aAaHkOAJjTiET+k2FiSXD90qDxtICkyWAgkmJKb4ijTyDqTP65WlGNlrbt/DBufPDSYmEDtvCG/SNVWr0GdC2WGC42Dvmi1cNT6MHK650kcEUGxbm4/DEE9I3LpPBPKG26IiKrLaXVHxNFgoGQ/KTwibJM4KkaYPXg20Eo1Db5NK2tvmWsNVlRgawXAvmPAeKxjbG8FXE1XvqOc5x4ybdgHADlon+3Ip0WtbMOc43EXaAPmovYJHWJF0m6KitnRF5HE2Tqhga3AFT+HDQ6conuT8PPJZPL8HQvTryxfcXatTCV+uCCRe9iHaHtEj0Wv4HeIEnpBHKFi2Oc7IKgHWpkEdrSQCPgndbNlBFWAT9s+IWqdnPOOro23CbWp1H5WkzCkllW5IPSMJcXEuEXJstVQSgIIIIGZx7RnO/SGAAWZz7VTH588ZR5lXD2gu/3oX0YPiVTQD0k53TygLaPRyz+5iOJdUvZg5dYpBranNv3ilMRR6xOZx8AmVarTaCS9wP7s9yu6JSvoladN2Uzl8ymFUOg+75lEp7SphoBe8F0TYSO9CoREBzj5QhNMTi12JtLuQ80/qtqFloHio9rD9r0UiaZ6Mdaw7FRCE8HTdnbob6ZlYA50e6FXsBT+kGV9+UKw5Hx73BApFYxE5nd54rqJWHWN+J4IJjH9HLn+tMHgEps7KHiAfuqZ2duriD1q4pUhyzZqn3W28yFYcFunh2w/NUMX1ABPKIt5rn1Z2FPp4EOMmwJJAiCch1HYDAnnbnEBii7MWk8SCLaK7bwH/eydAKLGtHAdZ0gDyVR3iwLnguZ7w5akcu9cuR+6jtxLWNjfFU6VOAXFubgbs8B8k3bRLKgnLBvIsfETCijj3xDhPAhTOw8G7EPaanVaS0DncwPCUtX5NHkT6JB2Ytb1g2TJvBjgnbx7nW4cxftRdu0es1r2uBbAMAG4sm+NDIp5p0EdX0XQlSo4JS2dkhix1GQ46cwmGL6To2ZCZm/u3unuOy5GSCOr9lNqgZlZOkGOqUyRXGip0LCwyZuCAfSUWpn6NthM36qNiXM6Nk2sb30TbEtBpsh8XMGTe6BscY9zhQbAabmQW/JcbPRt6rZm9jCNWydEySAb8SkiYpt6wAk3zfyQIit7mO6KiQ3jUmAbe6oXZVmOPGVb9qUA/DgF3MmTwVdczIXQLEyO6FnJ+DoxLpjF20Hg9QEeA+aeYXH1nNdzAntRxWpA3a0m0WBkoYfajKdTM8GRMgAZQOXasnz4OiKrlyBsfFVn1C1xcQQ4ESLWtbvVixIa6myQ65JiRZReE2qwVB1Ya/QmJjlI/MKYxheGtygan6vDgtoM5csafZbNyB1qUCL6mPJaesz3Kafop1zco9FpaZB1BcQQBmG/wC5v6YZiQxnzVQY76TRvqrVv48/prgPst5KuMJz3n0hbR6OafZFYrEF9U0aLRn1c4mzRzKja2ADXE1H5jyGk85TDZ20SK1V1yXlx9THpCULnEy7VYzmdeLGh4cFTPMW1n5Ji/DPpkub1gO34hOXG2oRG1iGO42KmMjWcEhfZ2IZUbOhmCMxsVNVg1rAOHeVTNkYoMqSdCIPYZsrhiazso6p8l1QlaPOyQqQXZ4ZnFgI45irC9rIPW4c1A4GsQ8Zmkg8AFOVajYPVOisykVd5bJ7/tILjn30/hQTGbKMk6QU5iBA/PMqOq4rLeJPDlPaqZvpja+Skeke0fpFAODXFoLXPgtIbqL8Vm5UdlErvLhXdI1wE2IPZe3zUM+mrVhHAta06tEX49oSeI2ewm4g9lv5Llnh2do6cealTKc/ZzSZhPtkYWawAFmQ49/1R8T4BTo2bTbckx2kfIJnjMfTw1OpUY33WucZ06om51OimOJp2ypZlVIm9r7BpV7kFtQizhfuzNOo7oKpe3diVqOUvY1zBHXaSWT3x1fGFc93tquxOHp1HN6N7mtLmzIEibFS1Ok3QiZseR7COK63FM5DK9rVnMbS6oIIA1PFI1q0NZYG1+sbK6bz7quyF+FJMa09SBxyE692vKdFScW58MgmYv7t1nVAxxjaxFOnLZBHByRxeIDabDlNybZha6LtPF9GylL4kG0A3GqZVNttLQDeOwX8EJATGIqA0qeYEC5mRbnKq+09vfVpwGiY5988EltzbTnsDRZo4DtVeoNL3hvMqGXFD9+1HH3pPn680UbT7I7p+auWzNh0gwZhJSW1thUujcQAIusFnjdHS8EquypVHAwQY+MJVjWi7xUd2tAI9QmTrSOXwXWYt7RANls0YqXySopAOa4Zm/quiwmxUxQ2i3ENyk5HMe4am4m3HWFWcBXzvGc2Fz2wJDR3/Bcw1Uh7r638Rqqj2TN2bpuQB9FHNaRK8s7P3hr0XB1Oo5hB1ade8aK77H9reJZArNZVb2jK7wc0R5gqtSLNvlcVG2P7UcFWIbUz0SYHWEsk295uneQArwpqgMn34oZse88g0enNUjeGqaNFxaetMC3E6mewSrpvllONrElwPUEA20Wa74V2jqBziSAbnmZP+AfeWl1ExSuZDYCm6HuaDIaI/ePDwBRaebNaxkc/inOCr9G2Ro4N9LfijvxDveaWg9oHp2rBnZFBcdQcCJk20ITrZVJ0nqwHCOOvcUk3Fvceu5vpPgUvR2hBAt4JKy5V2QGIaRrrJB/PgrdsPaT6lHLaWQCSTMH3T6EeCre1niIzAkkmJ0iZ7pJHklN368VcpJAcIkc9fl6rWDpnLkimi77JFTpB7p14lTuIc/KeqNCoLZVDK8EVCZBPDmpvFNdkcc3ArpOKXZWId2feQRmC3veiCLKo1gNUFvjg8+Fd+q6m/wDu3tf8ip5N9p0c9J7ebXDzCzaOwSOG4zCVeHAQLlF2fWFSix4+s1rvMApzhhr3+iVAMH4Iky4yq/vrhc1Knh2+9iKrKVtQ2c1Q+DWnzVyfYzwVae0VtqtGrcLQLu6pXMD+Bp80nEdk5s7CinAGg+GkKSGI5WSGVcNlXQh0cRlE6qr70bvNxDhVZDXfWEWM8e/nzU491r96Rp1Ot4IfIjJfaBg3UegBLILTEe9LSJJHKC2D3qpiqSpPe7GPq4mrndJa57OwBri3KByEKKpHK2eKy6KQfGUXANJ4+kGIKn6VFuHa0hgLuZE37022KG1aTQSJFQiDr9U2Vqq4ijlLKokfnRcmWfg7sGLyiO2Tt97n5HNb2QCLeKPid4KTiWFro0LgLdxS2zf0dlSYyawHaxznRNqOxcPUeSKluyLg3EO1WXtbs2cZpUipV6UVntGk2PObj4rlfAlokqRxbW9NWb+vA7hDQkNo0nCSXEi3y4rsVujz20rEMNSsI0AJPOTw+C4Ww4dxT7oYEKPxFnKl2Qw0rmdEc7kiEqyRU1ivR+yt98IMNRNSqA7oqeYcc2QZh2mZXmhzrhSoqksBnw4BTK6Bmhbw7bpVq9WrTMh0ZZHZF1me8Zcahc7iB3creQ8046ZwGqZ7SqOeBN8o8pN/kpUpdMmKp2R1J0FSWBrhrg4jMRz08jZRjR/JOXBzCRxBIPhqm0ap0yw7R20Kzcppt46NaOM6gTqSoZtSNPBIjEP0UhsjZj61QNaJJ48GjiT2JRj4RU5XyyEeZJ7yprdFjHYljXizrD9qOqfMaptvFs/oMQ+mPdBls/ZN/wAR4KU3KotOIyu94hvRmHGHNe1/AGJAIJ5Eq2qdMzTtWaSwNDgMonuTwNbxATPaFVra7WyJjTim208blEg8OCLJaRI9DS5N8gurPKuNeCYc+JXUWI2RpRy2QkKbkMXiRTpvedGtc7waCT8FsUQ24tYuwVLszsH/AE3uYPRoU3m+Ky7dffpmGoMovpOMF7i5rm3L3ueeqYj3uasY9oeELZirm+yWjylpIUXwOi5Nfx4cZVe3GHSNr4r/AJis9zf7OmeipDyaT4qO21vZh3YOuaNZoqGk/K0mH5i2LA6m6se7dMUsLQYLBtKmI/dEppiJgBJ1AidJyQFUalUIQxL4HgkQ7rDwSeLr5nAd3kFwO6xPIfy+akZi++lLJj68Wl+bvzAOJ8yVC4lyt/tQw2WtSqj67HNPex0j0f6KmVHyFnLspC+B2gael+s10drTb0nzPNXJ1ZtUQfwKz/mrtRw2ZjToco+C5c6XDOr00nyiSpYIZYcwuA0IJnxumLqWVxL3mOA4xyJ4pN2Krts0kqG2piTmhznZonsvYA+E+izhFydWb5ciirSFsUJqZ9OsPKUfH1WuYRN7d1u1I4DBmrd1QAevOL/mye18DQph0kufeLzBjU8F3xgeY5BM4ieCgsRVlxPl3J7i6pa2LidO7s/PFRkpSjTGnaDhGBRQV3MAgArk5w9eJGoOsppUfdKYdwJAItx7kASOn51HNJ12dVxi3C2p4Ac09pYljB1WNEcTc+E6eCbY7EucRmvxHHXmlQkiOw9Ml7G8Mwt3kT+exXfa27Yq9emQ1xubdU/tDge34qv7s4YPxVMESBmd5NMesK37fe4MDGj3yA79nj5mB5rqxRjo3JGWST2VFX2Pu5UqvIJa1rdSHNcY/VAPqVoGy9nMoty02954k8yeKquz6NUPb0BylmUvdwJGYZf1gQb/AIq5NxcszEZbdYHhGo7leCMUrojNKTdWZfvTW6XFVTwByj90R8ZRNjY11B7HWOR2YAzAdESIIIsYPPjKaPqZnOd9ok+Zn5pWnTGVzj3BcsnbbOhKlReaW3MPXf0lVpa+wkXEfFPmYag8nI/MP2vks3ZVhLtxpHEqaQGit2BT7fNBUqjtmqAAHujvKCdCNa23ULaVQtJByOgjUW4FVXY2DrYwPYar4DJcCSQ4E5SCC4c1Zt4D9DU/Yd8FH+zb+sq/2Q/xtU5XR0Y/tbI7/wBN+weLR/5ED7NOyn6j4FajUffRI9Ifshc6lJq0v5Kcq/4Zm72anSKX3nj5KYZsDHNAArNgQB13cLD6quvSn7IQFb9Ueie0/j+RbL/H7FNGxcf/AMdnm7/sQOysf/xmfxf+NXF1ePqj0Wb76Yx/6VmY97RkYYDyBqYOUHRS8sl3+Tp9L6f/ANE9VX7DrH4LGUWuquqNIETAM3IHFgGpCT3e2o+qyrnIJbVc2wjqhjHD/EUw2Xi6tSliGvqPc0UwQHPcRIqU+BP5lVzEbcdhqVcUzFR9ext1R0VPMQOeg8VriyOQvV+n+i3F1ZKe0qlnw7TxY9pjjDpafiD4LN207XS+JxTnmXOLidSSSfMp7sHBh9QOfApMILydOwEQZkwNOK0ZwDbEbOcxozCCW5ssGQJ6pIi08CfkrrgaUsZbVo7xZRG3sQ4U3kkh1Q9YktOYEy1gAFsrRrbxukNn72VKbMrmCoZJzucZveDa6xzwclwb4MkYN2TG2qzaLC7LJ0Em08LKumk9rXfpDCXVmh1N7i2Bl0IdqOUSBzFwQntba9TElgLWiDZrZuTAGvHh4p7T2Q5tJwxBDcs9G2S5wJBJylpLQDFwRwRhx6LnsM+Xd8dEDSeRKk9nbfrUDNNwB5mnTcfvPaT4KIBv4ILe2YEnt3a1XFP6WqZdAFhDRHIcO1R7QugWRC9IDriuBc70/wBh7OdiKzKTeMk9gaJJPoPFAEY4pXDuUjt7Yb8M+DdvP5FMMHQc9wYxpc5xs0am02CAFTWTmv8AVP6oRnbGxLLuw9cf9GpHnlXK7SA2QQYuCCDbvQMsG5WEBrBx4NefVoHwcpzeJ4zNZAjUyYHZbU6KN3KEF/ZTp/xPquPySO2cYOnd2QBAk2HM6arpbrEYLnIWPYlOxN7nlAtyHAJLfHGdFhXAWLyGD973v4QU42W+KbO0A6zrfVVnfjE535ZtSa0/v1HW8msPmtZPXGZpXMq7Ql8WYysHASe8pPCazwF0jUfJJPFcR1HSUWUUlcCAHTall1Nc6CLCjc94D9BU/Yd8Ey9m3v1f7If4mp1tv+oqg/YdHkm3s19+r/Zt/wAQSym2P7GXytPDs/mm7g/9VOqoukqoJHVMG3lN+HJY4/tRMuxOHcmoQeGX01/khVz2ILQOR534x3eSI0vt1mcPnMenqrJDPY4iIaPiO5VjebFGk6oTSDm5aYkVGhzSZAIblJPC+g81a6QqSMxbHGJ5cPFUrfJwdijSe4AGi00wQ6OmLi1sZeJEjrHKJkrHMvaeh+nR2zU+q/r4Cf7XbiGVmij0UUqr5mZBdTjgPsrJN5XfTuHCQfNrR8lpGxA8OxLHzmZhq7SJmC1wkWMa8lm+84/3h3c34J4FSL/UYKE2o9cEZTYXENGpMDxVqoPoUQAC1r/c6zi5gMS41A2Bc9tuwKB2JRc57nNbmLGOfHOLawb3XNoUOjrFr4PukhtrOAcALWsV0HlDrb2KD6ga1xc2mAA4ky5xEudeIuY04IbC2X07y02bbM7SONnQQDwvxcBxCjQZudSpvYOMIluWWth5LWAvEGCG2sSHHssJBiUNDRPhlJpptoUgSwQHGkIA45zGYkkazxmebbauIa1tR2c53MdfMfrNiGi1iAItynVOsOS8OM1GMc67msMta0NIa8AXJk2i0xOhNc3i2oXuNMZcoy3AEnqiBMSIFvNMRBrjSgg0JDFQk4R2rhKBBYWrexHZDXMxGIMF2YUW8wAG1HnxJb9xZQVqfsLxRFXE0ps6nTeB2tcWk/xjyCa7FLotu29iNqE5mgg2MgEEciFlG9e7YwmIYGmadQOc0HVsWLZ4iSIPb57ziKRJ1jwWVe1M5sTQpgy4Unkc5qvDW/5ZVSXBOP7hzgNxWGlSf0tRrn06byA4AAvYHQOoefNGr7hk6Yl3j1v+1Xp9IB4YNGANHc0QPkjPoj8z+K57kzfajOf6AVR7tYfdA/8A0TbEbhYk/Wpu7yflK03oR+Z/FEFIc/z5J3INjMxuvj2Wa4wNAHVIjs6qY4vdfGOLs1N7sxaTfUtBDZmNAStb6D8z/JGFA8yq3kK0Yy3dXFCwovvHFnhxUXtFjQZDQ0w2QNJIBMDhroLLccVXyU6r59xrnfdBd/pWHbRbYk8G0h3ktbbyDj4KVK2X3F8DAhEBgoxckc11oYjrKDddSEriYG7bdeP0er+w74Jp7Nher+xT+J/BRlXFCtTfTJLHGROpB4GOIUhuLiGUH1W16lOmctOM72tDozTlLiJ1Hms55FI6vpOEWi/1UQDv800qbwYTjiMOf+tT/FE/pBgv+Ph/71n4rGEmlVGbjbHuXtXcp5lMP6SYMf8AyMP/AHrPxXBvNgv+Zw/98z8VX1H8C0JAd5VB32LhixUYWh1OnTcM0G4e6Ia6QbxYq3HePBf8xh/71n4qlb41adevno1sOW9G1p+noi4c50QXDsUTk5KqPQ/TdYZrk0lT7HGFplz69ZollTCVpeJymoA3PIytAda4AiZuVlW9Y+n/AHWq/wCE2wMNTc2o7Dlhp1mAsq0nVAaoAJOVxJFtI4BQTtlUMURUOeHCA7MG6cWtgz4yjHJQXJfrYbzai0+FXPwUzCVn0yKjCQQ5o14+8A4cR1dNLI+NxXS1H1HAgvJIj3c0iRJ4RNu0cFM7Z3YNCk54eHAGbiHBul+evZ6qGxtdpZRawEBjTJP1nuMvPaNAuiMlLo8qUHF0xAOU5u1i3UukqNdAhrXAMLiQcxmQDAEX7+xV+VJbG2lUpF2QAhwAdaY5HUdvH4KiCyu2tUDDVL7MEnqyMz/cbBgzBBNxqNFT8XWc97nuMucST4pzjK9esYIeQJOUNdAniQPSeAtomeIqtJ6jcojTMXHvJ/kgAhRgiNR0DDAopK6iIA6tC9iT42g8c8NV/wAyiVnatnsvxnR7SoSQGv6RjidIcxxF/wBprU12S+j0FUWV7x0xV25RYPqnCh3c1zqzv4XLTzVYdKjT+8FluwYrbcxFTUUziD9xowo9Sqm+BYuy/Mu5xQdQPBxCLhjqe1Lhw5rCPRowgY4fW4ckXK7g7nNjqeX4JM4aA4Bzus7NIFwZBIHZ2IlKg8QOldrxaPd5SRyi6oQ4h/6nkV1pdNwI7EMOHBozkF0XI0nsRMfiRTpve6YaCbankAOZQ3Q0m3SKpvjtkU6ZotALqjXZv1WuaWz3mT5LM9uNPVAEtaBJGmbKASeWgHgr1iNjDFE1aVRpcRLjM08wA6ugczUAWNmnTjRt4c1N5ouEOHviQe4SPNc+Oe0uD1suDDD0/L9y/P8AREP0CQBul36JuGmJi0gTwkyQPQ+RXUeOLB6CJmCCANJrAVS19J4Y8ayCWOHIiR5omKNUkPxFSiwAZQ1gLnH94kX7IVYw22GkzmLT2wPWIXNpbUywWlrnTNyHNtzAXOou6PQeSNWTT21nE9E6mW8M/Vf3RPqujCYw6No/e/moIb0GOtQokjj1h6TZSO09v0qVR7OjIIyw5lQg3aHe6bcVbi/Bks8fKJHCHF03h1SixzbgwQT3gF11JtxFGtb3HcwIPi1QQ2uWuczOSRFjE3aHD0K6cYXcp56FZNyOha1wL7UoYikCWvo1AL6OD455SY9Uyo4vEuAIayD+ftJ3hheXmfH480dmOpt6UAANAnszEwI77+SuErdGWS4q0MDi6s/ShmUAkwCSY0AvzT7Zm1WgNc8R0kERENabNk/nip/Ye79KrhTiKheczKhy6DK0uEHjfLOoWT18a5zg8Ws2BwAGgVTxWZQ9Rwa1jMO2tTI1BBB7QdVk9Yg2vlGbILWkz4qfwW9hDQ0gh2nZ4KtgqcMXG7DPOMqo5kRqT8sxxRZQK3OcVNV2snzSIhBcQB2fBdBRJXQgAxK4uErkoA6SlMM+HDvCSKUwsZ25tJEoEy+4DdfEVaQq02AsOaCXsB6pIdYnmCpP2SUrYmr/APXSaD/aOc8/5YUFtVlWkzB1Q/M2qyo1rJgsNOs7NHY7ODPMHsU9s/eynhGuaaAJe4Od0bg3QQJBbHPzSyS5oeDF7NkaBQfDfNKyDr8CqTT9oGFOtHEN/uz/AKgnDN+cCdXVm99OfgSs1svBbiW7ogh0faVWqW9uBOmII/ap1B/pTqnvDhDpi6Xi4j/FCNn8C1JoDtJ8VU96dsOFXo6R/qml73QTldHUgAi4njpmngpPHbapMpOeytSqEDqta9hJcbNEAzqVn9E/19SsJeA/3suXO6c1ibuGojSNNFnknxR6HocCbeSXS/I1/TDSHSte5tWZtxnme0zY9qrGKz1HuccznEkkwTJNyVMl9xHny/mngxYNm+acPaX62azSpPhFYZQcbZXT3FPcKHDD1KJDfpH03yQC4ZJjK7hZzhbgSpx2LjioHEVvpHRYG/jxW0J2zzsmLVdiQ2eexBcJQWnBiRiEIIKSjsJ3/tSvGXpagEAQHHQaIIJANHEkySSeZMnzS1LGVG6OMdt/iggihp0ORtqrESPX8U0dinkiSTBmOE84QQQkkDk32b5uewHA0AdCw+TnO/FYLjMN0dR9M6se9n3HFvyQQWkjOA3KNK6goLOLoYeSCCADOoPAJyuganKYB7TwRKjS0wV1BIAkozUEEwOrhQQQBxGhBBAF03mw1U4XA1Ax5pii8F4ktDjWqGHRZtiLnWexQeGx7w1zZnNrPkgglkXJWGToPgdlmtWZSokgvdEEmwAzOdPIAE+Cb7apijiKtJjy9rHlocdTls6Y7ZHggghL2hJ+4KGPgGdfzyXQ2pIHOyCCprmiVJ0P8EHMPWAzcOSkn4im3DvD3Fxe9sMBcC3KHdY8HTYdkBBBc+WC+pR7OKd+iv8A3shaeOgkQL+QTh1c8IQQTaPPjJsbVcRHFMpJdJQQWkUjGcm3Q6pYSq4S2m9wOhDHEctQF1BBbKJg5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1174060"/>
            <a:ext cx="4800600" cy="3429000"/>
          </a:xfrm>
          <a:prstGeom prst="rect">
            <a:avLst/>
          </a:prstGeom>
          <a:ln/>
        </p:spPr>
        <p:style>
          <a:lnRef idx="2">
            <a:schemeClr val="dk1"/>
          </a:lnRef>
          <a:fillRef idx="1">
            <a:schemeClr val="lt1"/>
          </a:fillRef>
          <a:effectRef idx="0">
            <a:schemeClr val="dk1"/>
          </a:effectRef>
          <a:fontRef idx="minor">
            <a:schemeClr val="dk1"/>
          </a:fontRef>
        </p:style>
      </p:pic>
      <p:sp>
        <p:nvSpPr>
          <p:cNvPr id="8" name="Rectangle 7"/>
          <p:cNvSpPr/>
          <p:nvPr/>
        </p:nvSpPr>
        <p:spPr>
          <a:xfrm>
            <a:off x="0" y="2108590"/>
            <a:ext cx="3124200" cy="307777"/>
          </a:xfrm>
          <a:prstGeom prst="rect">
            <a:avLst/>
          </a:prstGeom>
          <a:solidFill>
            <a:schemeClr val="tx2"/>
          </a:solidFill>
        </p:spPr>
        <p:txBody>
          <a:bodyPr wrap="square">
            <a:spAutoFit/>
          </a:bodyPr>
          <a:lstStyle/>
          <a:p>
            <a:r>
              <a:rPr lang="en-US" sz="1400" dirty="0">
                <a:solidFill>
                  <a:srgbClr val="FFC000"/>
                </a:solidFill>
                <a:latin typeface="Corbel"/>
              </a:rPr>
              <a:t>http://www.engineeringchallenges.org</a:t>
            </a:r>
            <a:r>
              <a:rPr lang="en-US" sz="1400" dirty="0">
                <a:solidFill>
                  <a:prstClr val="black"/>
                </a:solidFill>
                <a:latin typeface="Corbel"/>
              </a:rPr>
              <a:t>/</a:t>
            </a:r>
          </a:p>
        </p:txBody>
      </p:sp>
      <p:pic>
        <p:nvPicPr>
          <p:cNvPr id="4" name="Picture 3"/>
          <p:cNvPicPr>
            <a:picLocks noChangeAspect="1"/>
          </p:cNvPicPr>
          <p:nvPr/>
        </p:nvPicPr>
        <p:blipFill>
          <a:blip r:embed="rId5"/>
          <a:stretch>
            <a:fillRect/>
          </a:stretch>
        </p:blipFill>
        <p:spPr>
          <a:xfrm>
            <a:off x="-60960" y="4586958"/>
            <a:ext cx="9174480" cy="2423442"/>
          </a:xfrm>
          <a:prstGeom prst="rect">
            <a:avLst/>
          </a:prstGeom>
        </p:spPr>
      </p:pic>
      <p:sp>
        <p:nvSpPr>
          <p:cNvPr id="9" name="6-Point Star 8"/>
          <p:cNvSpPr/>
          <p:nvPr/>
        </p:nvSpPr>
        <p:spPr>
          <a:xfrm>
            <a:off x="63410" y="5606129"/>
            <a:ext cx="184330" cy="223136"/>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6-Point Star 10"/>
          <p:cNvSpPr/>
          <p:nvPr/>
        </p:nvSpPr>
        <p:spPr>
          <a:xfrm>
            <a:off x="63410" y="5998864"/>
            <a:ext cx="184330" cy="223136"/>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32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0"/>
            <a:ext cx="8974710" cy="1055060"/>
          </a:xfrm>
        </p:spPr>
        <p:txBody>
          <a:bodyPr>
            <a:noAutofit/>
          </a:bodyPr>
          <a:lstStyle/>
          <a:p>
            <a:r>
              <a:rPr lang="en-US" sz="2600" dirty="0">
                <a:solidFill>
                  <a:srgbClr val="FFC000"/>
                </a:solidFill>
                <a:latin typeface="Times New Roman" panose="02020603050405020304" pitchFamily="18" charset="0"/>
                <a:cs typeface="Times New Roman" panose="02020603050405020304" pitchFamily="18" charset="0"/>
              </a:rPr>
              <a:t>Applied Research and Field Experiments utilizing Variable Rate Nitrogen Application, Remote and In Situ Sensing and Drought Tolerant Corn Seeds (2012-2015)</a:t>
            </a:r>
          </a:p>
        </p:txBody>
      </p:sp>
      <p:pic>
        <p:nvPicPr>
          <p:cNvPr id="9" name="Picture 2" descr="C:\Users\Public\Documents\Precision Agriculture Internship\IMAG2989.jpg"/>
          <p:cNvPicPr>
            <a:picLocks noGrp="1" noChangeAspect="1" noChangeArrowheads="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7123324" y="1129465"/>
            <a:ext cx="2020676" cy="1692376"/>
          </a:xfrm>
          <a:prstGeom prst="rect">
            <a:avLst/>
          </a:prstGeom>
        </p:spPr>
      </p:pic>
      <p:pic>
        <p:nvPicPr>
          <p:cNvPr id="10" name="Picture 4" descr="Greenseeker_plot_06_19_1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04713" y="4567424"/>
            <a:ext cx="2359845" cy="2290576"/>
          </a:xfrm>
          <a:prstGeom prst="rect">
            <a:avLst/>
          </a:prstGeom>
          <a:noFill/>
          <a:ln w="9525">
            <a:noFill/>
            <a:miter lim="800000"/>
            <a:headEnd/>
            <a:tailEnd/>
          </a:ln>
        </p:spPr>
      </p:pic>
      <p:pic>
        <p:nvPicPr>
          <p:cNvPr id="11" name="Picture 4" descr="Onmicam"/>
          <p:cNvPicPr>
            <a:picLocks noGrp="1" noChangeAspect="1" noChangeArrowheads="1"/>
          </p:cNvPicPr>
          <p:nvPr>
            <p:ph idx="4294967295"/>
          </p:nvPr>
        </p:nvPicPr>
        <p:blipFill rotWithShape="1">
          <a:blip r:embed="rId5" cstate="screen">
            <a:extLst>
              <a:ext uri="{28A0092B-C50C-407E-A947-70E740481C1C}">
                <a14:useLocalDpi xmlns:a14="http://schemas.microsoft.com/office/drawing/2010/main"/>
              </a:ext>
            </a:extLst>
          </a:blip>
          <a:srcRect/>
          <a:stretch/>
        </p:blipFill>
        <p:spPr>
          <a:xfrm>
            <a:off x="0" y="1105274"/>
            <a:ext cx="2143360" cy="1750468"/>
          </a:xfrm>
        </p:spPr>
      </p:pic>
      <p:pic>
        <p:nvPicPr>
          <p:cNvPr id="12" name="Picture 4" descr="TetraCam"/>
          <p:cNvPicPr>
            <a:picLocks noGrp="1" noChangeAspect="1" noChangeArrowheads="1"/>
          </p:cNvPicPr>
          <p:nvPr>
            <p:ph idx="4294967295"/>
          </p:nvPr>
        </p:nvPicPr>
        <p:blipFill rotWithShape="1">
          <a:blip r:embed="rId6" cstate="screen">
            <a:extLst>
              <a:ext uri="{28A0092B-C50C-407E-A947-70E740481C1C}">
                <a14:useLocalDpi xmlns:a14="http://schemas.microsoft.com/office/drawing/2010/main"/>
              </a:ext>
            </a:extLst>
          </a:blip>
          <a:srcRect/>
          <a:stretch/>
        </p:blipFill>
        <p:spPr>
          <a:xfrm>
            <a:off x="2067465" y="1092465"/>
            <a:ext cx="2566272" cy="1819547"/>
          </a:xfrm>
        </p:spPr>
      </p:pic>
      <p:pic>
        <p:nvPicPr>
          <p:cNvPr id="13" name="Picture 5" descr="Corn2012_Thermal1"/>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602220" y="1106780"/>
            <a:ext cx="2541566" cy="1715060"/>
          </a:xfrm>
          <a:prstGeom prst="rect">
            <a:avLst/>
          </a:prstGeom>
          <a:noFill/>
          <a:ln w="9525">
            <a:noFill/>
            <a:miter lim="800000"/>
            <a:headEnd/>
            <a:tailEnd/>
          </a:ln>
        </p:spPr>
      </p:pic>
      <p:pic>
        <p:nvPicPr>
          <p:cNvPr id="15"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80171" y="4567425"/>
            <a:ext cx="2446940" cy="1875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0" y="2869809"/>
            <a:ext cx="4304713" cy="359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0" descr="F:\PROJECTS\Summer Exchange\New Folder\FielPAsu12\Picture 221.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304714" y="2841674"/>
            <a:ext cx="4822396" cy="172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7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76643"/>
            <a:ext cx="3505199" cy="2350135"/>
          </a:xfrm>
          <a:prstGeom prst="rect">
            <a:avLst/>
          </a:prstGeom>
        </p:spPr>
      </p:pic>
      <p:pic>
        <p:nvPicPr>
          <p:cNvPr id="9" name="Content Placeholder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62600" y="876643"/>
            <a:ext cx="3579462" cy="2350135"/>
          </a:xfrm>
          <a:prstGeom prst="rect">
            <a:avLst/>
          </a:prstGeom>
        </p:spPr>
      </p:pic>
      <p:pic>
        <p:nvPicPr>
          <p:cNvPr id="10"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226778"/>
            <a:ext cx="3505199" cy="2437810"/>
          </a:xfrm>
          <a:prstGeom prst="rect">
            <a:avLst/>
          </a:prstGeom>
        </p:spPr>
      </p:pic>
      <p:pic>
        <p:nvPicPr>
          <p:cNvPr id="11" name="Content Placeholder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62600" y="3229021"/>
            <a:ext cx="3589688" cy="2350423"/>
          </a:xfrm>
          <a:prstGeom prst="rect">
            <a:avLst/>
          </a:prstGeom>
        </p:spPr>
      </p:pic>
      <p:sp>
        <p:nvSpPr>
          <p:cNvPr id="2" name="TextBox 1"/>
          <p:cNvSpPr txBox="1"/>
          <p:nvPr/>
        </p:nvSpPr>
        <p:spPr>
          <a:xfrm>
            <a:off x="1" y="-22248"/>
            <a:ext cx="9144000" cy="104644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200" b="1" dirty="0">
                <a:solidFill>
                  <a:srgbClr val="FFC000"/>
                </a:solidFill>
              </a:rPr>
              <a:t>PMT, GRID SOIL SAMPLING – SOIL TEST RESULTS ON GIS MAP ( </a:t>
            </a:r>
            <a:r>
              <a:rPr lang="en-US" sz="2000" b="1" dirty="0">
                <a:solidFill>
                  <a:srgbClr val="FFC000"/>
                </a:solidFill>
              </a:rPr>
              <a:t>BOZMAN FIELD)</a:t>
            </a:r>
          </a:p>
          <a:p>
            <a:pPr algn="ctr"/>
            <a:endParaRPr lang="en-US" sz="2000" b="1" dirty="0">
              <a:solidFill>
                <a:srgbClr val="FFC000"/>
              </a:solidFill>
            </a:endParaRPr>
          </a:p>
          <a:p>
            <a:pPr algn="ctr"/>
            <a:endParaRPr lang="en-US" sz="2000" b="1" dirty="0">
              <a:solidFill>
                <a:srgbClr val="FFC000"/>
              </a:solidFill>
            </a:endParaRPr>
          </a:p>
        </p:txBody>
      </p:sp>
      <p:pic>
        <p:nvPicPr>
          <p:cNvPr id="3" name="Picture 2"/>
          <p:cNvPicPr>
            <a:picLocks noChangeAspect="1"/>
          </p:cNvPicPr>
          <p:nvPr/>
        </p:nvPicPr>
        <p:blipFill>
          <a:blip r:embed="rId6"/>
          <a:stretch>
            <a:fillRect/>
          </a:stretch>
        </p:blipFill>
        <p:spPr>
          <a:xfrm>
            <a:off x="3486544" y="2802491"/>
            <a:ext cx="2094713" cy="2832757"/>
          </a:xfrm>
          <a:prstGeom prst="rect">
            <a:avLst/>
          </a:prstGeom>
        </p:spPr>
      </p:pic>
      <p:pic>
        <p:nvPicPr>
          <p:cNvPr id="12" name="Picture 6" descr="https://encrypted-tbn2.gstatic.com/images?q=tbn:ANd9GcRt7UEJQVCuRw6yYseTQ5eT20eAAMIsBUZEsS2zkGiQBbCHLkk_m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500105" y="1024192"/>
            <a:ext cx="2067591" cy="1759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virginiaplaces.org/regions/graphics/delmarva.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10603" y="5635248"/>
            <a:ext cx="1364953" cy="12118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grfx.cstv.com/schools/mdes/graphics/mtt-logo.gif"/>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18621" b="12818"/>
          <a:stretch/>
        </p:blipFill>
        <p:spPr bwMode="auto">
          <a:xfrm>
            <a:off x="7696200" y="5635248"/>
            <a:ext cx="1364953" cy="11934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 y="5429364"/>
            <a:ext cx="3486543" cy="1428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196847" y="467151"/>
            <a:ext cx="6934200" cy="369332"/>
          </a:xfrm>
          <a:prstGeom prst="rect">
            <a:avLst/>
          </a:prstGeom>
          <a:noFill/>
        </p:spPr>
        <p:txBody>
          <a:bodyPr wrap="square" rtlCol="0">
            <a:spAutoFit/>
          </a:bodyPr>
          <a:lstStyle/>
          <a:p>
            <a:pPr algn="ctr"/>
            <a:r>
              <a:rPr lang="en-US" b="1" dirty="0">
                <a:solidFill>
                  <a:srgbClr val="FFC000"/>
                </a:solidFill>
                <a:latin typeface="Times" pitchFamily="18" charset="0"/>
              </a:rPr>
              <a:t>WICKED PROBLEM – EASTERN SHORE</a:t>
            </a:r>
          </a:p>
        </p:txBody>
      </p:sp>
      <p:sp>
        <p:nvSpPr>
          <p:cNvPr id="4" name="TextBox 3"/>
          <p:cNvSpPr txBox="1"/>
          <p:nvPr/>
        </p:nvSpPr>
        <p:spPr>
          <a:xfrm>
            <a:off x="3289024" y="4076351"/>
            <a:ext cx="2749846" cy="369332"/>
          </a:xfrm>
          <a:prstGeom prst="rect">
            <a:avLst/>
          </a:prstGeom>
          <a:noFill/>
        </p:spPr>
        <p:txBody>
          <a:bodyPr wrap="square" rtlCol="0">
            <a:spAutoFit/>
          </a:bodyPr>
          <a:lstStyle/>
          <a:p>
            <a:pPr algn="ctr"/>
            <a:r>
              <a:rPr lang="en-US" dirty="0" err="1"/>
              <a:t>Batie</a:t>
            </a:r>
            <a:r>
              <a:rPr lang="en-US" dirty="0"/>
              <a:t>, 2008</a:t>
            </a:r>
          </a:p>
        </p:txBody>
      </p:sp>
      <p:sp>
        <p:nvSpPr>
          <p:cNvPr id="17" name="Rectangle 16"/>
          <p:cNvSpPr/>
          <p:nvPr/>
        </p:nvSpPr>
        <p:spPr>
          <a:xfrm>
            <a:off x="4875556" y="5579444"/>
            <a:ext cx="2820644" cy="1323439"/>
          </a:xfrm>
          <a:prstGeom prst="rect">
            <a:avLst/>
          </a:prstGeom>
          <a:ln>
            <a:solidFill>
              <a:schemeClr val="tx1"/>
            </a:solidFill>
          </a:ln>
        </p:spPr>
        <p:txBody>
          <a:bodyPr wrap="square">
            <a:spAutoFit/>
          </a:bodyPr>
          <a:lstStyle/>
          <a:p>
            <a:r>
              <a:rPr lang="en-US" sz="1600" b="1" dirty="0">
                <a:solidFill>
                  <a:prstClr val="black"/>
                </a:solidFill>
              </a:rPr>
              <a:t>PMT delays could outlast O’Malley administration</a:t>
            </a:r>
            <a:endParaRPr lang="en-US" sz="1600" dirty="0">
              <a:solidFill>
                <a:prstClr val="black"/>
              </a:solidFill>
            </a:endParaRPr>
          </a:p>
          <a:p>
            <a:r>
              <a:rPr lang="en-US" sz="1600" dirty="0">
                <a:solidFill>
                  <a:prstClr val="black"/>
                </a:solidFill>
              </a:rPr>
              <a:t>By BRUCE HOTCHKISS</a:t>
            </a:r>
            <a:br>
              <a:rPr lang="en-US" sz="1600" dirty="0">
                <a:solidFill>
                  <a:prstClr val="black"/>
                </a:solidFill>
              </a:rPr>
            </a:br>
            <a:r>
              <a:rPr lang="en-US" sz="1600" dirty="0">
                <a:solidFill>
                  <a:prstClr val="black"/>
                </a:solidFill>
              </a:rPr>
              <a:t>Senior Editor</a:t>
            </a:r>
            <a:br>
              <a:rPr lang="en-US" sz="1600" dirty="0">
                <a:solidFill>
                  <a:prstClr val="black"/>
                </a:solidFill>
              </a:rPr>
            </a:br>
            <a:r>
              <a:rPr lang="en-US" sz="1600" dirty="0">
                <a:solidFill>
                  <a:prstClr val="black"/>
                </a:solidFill>
              </a:rPr>
              <a:t>(July 1, 2014) Even as an ……</a:t>
            </a:r>
            <a:endParaRPr lang="en-US" dirty="0">
              <a:solidFill>
                <a:prstClr val="black"/>
              </a:solidFill>
            </a:endParaRPr>
          </a:p>
        </p:txBody>
      </p:sp>
    </p:spTree>
    <p:extLst>
      <p:ext uri="{BB962C8B-B14F-4D97-AF65-F5344CB8AC3E}">
        <p14:creationId xmlns:p14="http://schemas.microsoft.com/office/powerpoint/2010/main" val="2305385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3124200" y="304800"/>
            <a:ext cx="4495800" cy="584775"/>
          </a:xfrm>
          <a:prstGeom prst="rect">
            <a:avLst/>
          </a:prstGeom>
          <a:noFill/>
        </p:spPr>
        <p:txBody>
          <a:bodyPr wrap="square" rtlCol="0">
            <a:spAutoFit/>
          </a:bodyPr>
          <a:lstStyle/>
          <a:p>
            <a:r>
              <a:rPr lang="en-US" sz="3200" dirty="0"/>
              <a:t>REMOTE</a:t>
            </a:r>
            <a:r>
              <a:rPr lang="en-US" sz="2800" dirty="0"/>
              <a:t> </a:t>
            </a:r>
            <a:r>
              <a:rPr lang="en-US" sz="3200" dirty="0"/>
              <a:t>SENSING</a:t>
            </a:r>
          </a:p>
        </p:txBody>
      </p:sp>
      <p:sp>
        <p:nvSpPr>
          <p:cNvPr id="4" name="Rectangle 3"/>
          <p:cNvSpPr/>
          <p:nvPr/>
        </p:nvSpPr>
        <p:spPr>
          <a:xfrm>
            <a:off x="0" y="1157153"/>
            <a:ext cx="9144000" cy="2554545"/>
          </a:xfrm>
          <a:prstGeom prst="rect">
            <a:avLst/>
          </a:prstGeom>
        </p:spPr>
        <p:txBody>
          <a:bodyPr wrap="square">
            <a:spAutoFit/>
          </a:bodyPr>
          <a:lstStyle/>
          <a:p>
            <a:pPr marL="342900" indent="-342900">
              <a:buFont typeface="Arial" panose="020B0604020202020204" pitchFamily="34" charset="0"/>
              <a:buChar char="•"/>
            </a:pPr>
            <a:r>
              <a:rPr lang="en-US" sz="2000" dirty="0"/>
              <a:t>Remote Sensing is a broad field encompassing approaches to extract information about objects without coming into physical contact with them.  </a:t>
            </a:r>
          </a:p>
          <a:p>
            <a:pPr marL="342900" indent="-342900">
              <a:buFont typeface="Arial" panose="020B0604020202020204" pitchFamily="34" charset="0"/>
              <a:buChar char="•"/>
            </a:pPr>
            <a:r>
              <a:rPr lang="en-US" sz="2000" dirty="0"/>
              <a:t>Remote sensing is broadly classified as passive, where the sensing system acquires information from the solar reflectance or electromagnetic emission from objects (e.g., ETM) and active, where the sensing system provides its own source of directed radiation and captures reflectance or backscattering of the radiation from the target objects (e.g., RADAR). </a:t>
            </a:r>
          </a:p>
          <a:p>
            <a:pPr marL="342900" indent="-342900">
              <a:buFont typeface="Arial" panose="020B0604020202020204" pitchFamily="34" charset="0"/>
              <a:buChar char="•"/>
            </a:pPr>
            <a:endParaRPr lang="en-US" sz="2000" dirty="0"/>
          </a:p>
        </p:txBody>
      </p:sp>
      <p:grpSp>
        <p:nvGrpSpPr>
          <p:cNvPr id="10" name="Group 9"/>
          <p:cNvGrpSpPr/>
          <p:nvPr/>
        </p:nvGrpSpPr>
        <p:grpSpPr>
          <a:xfrm>
            <a:off x="0" y="3398345"/>
            <a:ext cx="2133600" cy="2625899"/>
            <a:chOff x="307975" y="3788595"/>
            <a:chExt cx="2587625" cy="2575995"/>
          </a:xfrm>
        </p:grpSpPr>
        <p:pic>
          <p:nvPicPr>
            <p:cNvPr id="11" name="Picture 7" descr="http://www.laserveil.com/images.new/police-radar.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7975" y="3788595"/>
              <a:ext cx="2587625" cy="257599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86127" y="5933703"/>
              <a:ext cx="2309473" cy="430887"/>
            </a:xfrm>
            <a:prstGeom prst="rect">
              <a:avLst/>
            </a:prstGeom>
          </p:spPr>
          <p:txBody>
            <a:bodyPr wrap="square">
              <a:spAutoFit/>
            </a:bodyPr>
            <a:lstStyle/>
            <a:p>
              <a:r>
                <a:rPr lang="en-US" sz="1000" dirty="0">
                  <a:solidFill>
                    <a:srgbClr val="FFC000"/>
                  </a:solidFill>
                  <a:hlinkClick r:id="rId4"/>
                </a:rPr>
                <a:t>http://www.laserveil.com</a:t>
              </a:r>
              <a:endParaRPr lang="en-US" sz="1000" dirty="0">
                <a:solidFill>
                  <a:srgbClr val="FFC000"/>
                </a:solidFill>
              </a:endParaRPr>
            </a:p>
            <a:p>
              <a:r>
                <a:rPr lang="en-US" sz="1000" dirty="0">
                  <a:solidFill>
                    <a:srgbClr val="FFC000"/>
                  </a:solidFill>
                </a:rPr>
                <a:t>/radar/jammers</a:t>
              </a:r>
              <a:r>
                <a:rPr lang="en-US" sz="1200" dirty="0">
                  <a:solidFill>
                    <a:srgbClr val="FFC000"/>
                  </a:solidFill>
                </a:rPr>
                <a:t>/</a:t>
              </a:r>
            </a:p>
          </p:txBody>
        </p:sp>
      </p:grpSp>
      <p:grpSp>
        <p:nvGrpSpPr>
          <p:cNvPr id="15" name="Group 14"/>
          <p:cNvGrpSpPr/>
          <p:nvPr/>
        </p:nvGrpSpPr>
        <p:grpSpPr>
          <a:xfrm>
            <a:off x="5864325" y="3463924"/>
            <a:ext cx="3314700" cy="2560320"/>
            <a:chOff x="267721" y="196924"/>
            <a:chExt cx="3785072" cy="2694773"/>
          </a:xfrm>
        </p:grpSpPr>
        <p:pic>
          <p:nvPicPr>
            <p:cNvPr id="16" name="Picture 9" descr="mri"/>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7721" y="196924"/>
              <a:ext cx="3785072" cy="269477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45795" y="2507993"/>
              <a:ext cx="2628925" cy="307777"/>
            </a:xfrm>
            <a:prstGeom prst="rect">
              <a:avLst/>
            </a:prstGeom>
          </p:spPr>
          <p:txBody>
            <a:bodyPr wrap="none">
              <a:spAutoFit/>
            </a:bodyPr>
            <a:lstStyle/>
            <a:p>
              <a:r>
                <a:rPr lang="en-US" sz="1400" dirty="0">
                  <a:solidFill>
                    <a:srgbClr val="FFFF00"/>
                  </a:solidFill>
                </a:rPr>
                <a:t>http://www.aokc.net/latest-news</a:t>
              </a:r>
            </a:p>
          </p:txBody>
        </p:sp>
      </p:grpSp>
      <p:grpSp>
        <p:nvGrpSpPr>
          <p:cNvPr id="18" name="Group 17"/>
          <p:cNvGrpSpPr/>
          <p:nvPr/>
        </p:nvGrpSpPr>
        <p:grpSpPr>
          <a:xfrm>
            <a:off x="2142690" y="3509248"/>
            <a:ext cx="3686610" cy="2514996"/>
            <a:chOff x="3518117" y="4038599"/>
            <a:chExt cx="5238750" cy="2325990"/>
          </a:xfrm>
        </p:grpSpPr>
        <p:pic>
          <p:nvPicPr>
            <p:cNvPr id="19" name="Picture 11" descr="http://science.nasa.gov/media/medialibrary/2001/06/28/ast29jun_1_resources/strip.gi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18117" y="4038599"/>
              <a:ext cx="5238750" cy="232599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603141" y="6050732"/>
              <a:ext cx="3367076" cy="276999"/>
            </a:xfrm>
            <a:prstGeom prst="rect">
              <a:avLst/>
            </a:prstGeom>
          </p:spPr>
          <p:txBody>
            <a:bodyPr wrap="none">
              <a:spAutoFit/>
            </a:bodyPr>
            <a:lstStyle/>
            <a:p>
              <a:r>
                <a:rPr lang="en-US" sz="1200" dirty="0">
                  <a:solidFill>
                    <a:srgbClr val="00B0F0"/>
                  </a:solidFill>
                </a:rPr>
                <a:t>Credit : Hubble ( Space Telescope Science Institute)</a:t>
              </a:r>
            </a:p>
          </p:txBody>
        </p:sp>
      </p:grpSp>
      <p:sp>
        <p:nvSpPr>
          <p:cNvPr id="13" name="Rectangle 12"/>
          <p:cNvSpPr/>
          <p:nvPr/>
        </p:nvSpPr>
        <p:spPr>
          <a:xfrm>
            <a:off x="229347" y="6248400"/>
            <a:ext cx="8534400" cy="338554"/>
          </a:xfrm>
          <a:prstGeom prst="rect">
            <a:avLst/>
          </a:prstGeom>
        </p:spPr>
        <p:txBody>
          <a:bodyPr wrap="square">
            <a:spAutoFit/>
          </a:bodyPr>
          <a:lstStyle/>
          <a:p>
            <a:r>
              <a:rPr lang="en-US" sz="1600" dirty="0"/>
              <a:t>8</a:t>
            </a:r>
            <a:r>
              <a:rPr lang="en-US" sz="1600" baseline="30000" dirty="0"/>
              <a:t>th</a:t>
            </a:r>
            <a:r>
              <a:rPr lang="en-US" sz="1600" dirty="0"/>
              <a:t> International IPM Symposium | MARCH 23–26, 2015</a:t>
            </a:r>
            <a:r>
              <a:rPr lang="en-US" sz="1600" dirty="0">
                <a:solidFill>
                  <a:srgbClr val="534435"/>
                </a:solidFill>
                <a:latin typeface="BodyTextHeavy"/>
              </a:rPr>
              <a:t> | SALT LAKE CITY, UTAH</a:t>
            </a:r>
            <a:endParaRPr lang="en-US" sz="1600" dirty="0"/>
          </a:p>
        </p:txBody>
      </p:sp>
    </p:spTree>
    <p:extLst>
      <p:ext uri="{BB962C8B-B14F-4D97-AF65-F5344CB8AC3E}">
        <p14:creationId xmlns:p14="http://schemas.microsoft.com/office/powerpoint/2010/main" val="1727306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1545"/>
          </a:xfrm>
        </p:spPr>
        <p:txBody>
          <a:bodyPr>
            <a:noAutofit/>
          </a:bodyPr>
          <a:lstStyle/>
          <a:p>
            <a:r>
              <a:rPr lang="en-US" sz="2400" b="1" dirty="0"/>
              <a:t>“Not so Remote Sensing” Optical sensors – Crop Health- (CIR) Color </a:t>
            </a:r>
            <a:r>
              <a:rPr lang="en-US" sz="2400" b="1" dirty="0" err="1"/>
              <a:t>InfraRed</a:t>
            </a:r>
            <a:r>
              <a:rPr lang="en-US" sz="2400" b="1" dirty="0"/>
              <a:t> Digital Camera</a:t>
            </a:r>
          </a:p>
        </p:txBody>
      </p:sp>
      <p:pic>
        <p:nvPicPr>
          <p:cNvPr id="3074" name="Picture 2" descr="http://static.squarespace.com/static/520430b1e4b0e3e0b82a3258/t/5398827be4b0ed3274e61d57/140250380603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650" y="723104"/>
            <a:ext cx="3985850" cy="24066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extension.usu.edu/NASA/images/uploads/siteimages/ontarget-tutorials/nir_vegetation_graph.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0436" y="609666"/>
            <a:ext cx="5143500" cy="27468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575651"/>
            <a:ext cx="2189767" cy="369332"/>
          </a:xfrm>
          <a:prstGeom prst="rect">
            <a:avLst/>
          </a:prstGeom>
        </p:spPr>
        <p:txBody>
          <a:bodyPr wrap="none">
            <a:spAutoFit/>
          </a:bodyPr>
          <a:lstStyle/>
          <a:p>
            <a:r>
              <a:rPr lang="en-US" dirty="0"/>
              <a:t>http://agribotix.com/</a:t>
            </a:r>
          </a:p>
        </p:txBody>
      </p:sp>
      <p:sp>
        <p:nvSpPr>
          <p:cNvPr id="4" name="Rectangle 3"/>
          <p:cNvSpPr/>
          <p:nvPr/>
        </p:nvSpPr>
        <p:spPr>
          <a:xfrm>
            <a:off x="5965334" y="571545"/>
            <a:ext cx="3407266" cy="307777"/>
          </a:xfrm>
          <a:prstGeom prst="rect">
            <a:avLst/>
          </a:prstGeom>
        </p:spPr>
        <p:txBody>
          <a:bodyPr wrap="square">
            <a:spAutoFit/>
          </a:bodyPr>
          <a:lstStyle/>
          <a:p>
            <a:r>
              <a:rPr lang="en-US" sz="1400" dirty="0"/>
              <a:t>http://agrielectronics.blogspot.com/2013/</a:t>
            </a:r>
          </a:p>
        </p:txBody>
      </p:sp>
      <p:pic>
        <p:nvPicPr>
          <p:cNvPr id="11" name="Picture 10" descr="http://www.agleader.com/images/uploads/products/OPTRX-base2.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58464" y="3123323"/>
            <a:ext cx="1874674" cy="1755163"/>
          </a:xfrm>
          <a:prstGeom prst="rect">
            <a:avLst/>
          </a:prstGeom>
          <a:noFill/>
          <a:ln>
            <a:noFill/>
          </a:ln>
        </p:spPr>
      </p:pic>
      <p:pic>
        <p:nvPicPr>
          <p:cNvPr id="12" name="Picture 11" descr="http://www.agleader.com/images/uploads/products/IMG_9304.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55362" y="3113291"/>
            <a:ext cx="1715874" cy="1757004"/>
          </a:xfrm>
          <a:prstGeom prst="rect">
            <a:avLst/>
          </a:prstGeom>
          <a:noFill/>
          <a:ln>
            <a:noFill/>
          </a:ln>
        </p:spPr>
      </p:pic>
      <p:sp>
        <p:nvSpPr>
          <p:cNvPr id="13" name="Text Box 2"/>
          <p:cNvSpPr txBox="1">
            <a:spLocks noChangeArrowheads="1"/>
          </p:cNvSpPr>
          <p:nvPr/>
        </p:nvSpPr>
        <p:spPr bwMode="auto">
          <a:xfrm>
            <a:off x="2007575" y="4836603"/>
            <a:ext cx="3419213" cy="19762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ts val="1100"/>
              </a:lnSpc>
              <a:spcBef>
                <a:spcPts val="600"/>
              </a:spcBef>
              <a:tabLst>
                <a:tab pos="1524000" algn="ctr"/>
                <a:tab pos="3048000" algn="r"/>
                <a:tab pos="3124200" algn="ctr"/>
                <a:tab pos="6248400" algn="r"/>
              </a:tabLst>
            </a:pPr>
            <a:r>
              <a:rPr lang="en-US" sz="1200" dirty="0">
                <a:solidFill>
                  <a:srgbClr val="000000"/>
                </a:solidFill>
                <a:latin typeface="Arial"/>
                <a:ea typeface="Times New Roman"/>
                <a:cs typeface="Arial"/>
              </a:rPr>
              <a:t>                Individual </a:t>
            </a:r>
            <a:r>
              <a:rPr lang="en-US" sz="1200" dirty="0" err="1">
                <a:solidFill>
                  <a:srgbClr val="000000"/>
                </a:solidFill>
                <a:latin typeface="Arial"/>
                <a:ea typeface="Times New Roman"/>
                <a:cs typeface="Arial"/>
              </a:rPr>
              <a:t>OptRx</a:t>
            </a:r>
            <a:r>
              <a:rPr lang="en-US" sz="1200" dirty="0">
                <a:solidFill>
                  <a:srgbClr val="000000"/>
                </a:solidFill>
                <a:latin typeface="Arial"/>
                <a:ea typeface="Times New Roman"/>
                <a:cs typeface="Arial"/>
              </a:rPr>
              <a:t> Active Sensor</a:t>
            </a:r>
            <a:endParaRPr lang="en-US" sz="1000" dirty="0">
              <a:solidFill>
                <a:srgbClr val="000000"/>
              </a:solidFill>
              <a:latin typeface="Arial"/>
              <a:ea typeface="Times New Roman"/>
              <a:cs typeface="Times New Roman"/>
            </a:endParaRPr>
          </a:p>
        </p:txBody>
      </p:sp>
      <p:pic>
        <p:nvPicPr>
          <p:cNvPr id="14" name="Content Placeholder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28158" y="3218048"/>
            <a:ext cx="3672764" cy="1618555"/>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880687" y="5038337"/>
                <a:ext cx="7263313" cy="1911805"/>
              </a:xfrm>
              <a:prstGeom prst="rect">
                <a:avLst/>
              </a:prstGeom>
            </p:spPr>
            <p:txBody>
              <a:bodyPr wrap="square">
                <a:spAutoFit/>
              </a:bodyPr>
              <a:lstStyle/>
              <a:p>
                <a:r>
                  <a:rPr lang="en-US" sz="2000" dirty="0" err="1">
                    <a:solidFill>
                      <a:prstClr val="black"/>
                    </a:solidFill>
                  </a:rPr>
                  <a:t>OptRx</a:t>
                </a:r>
                <a:r>
                  <a:rPr lang="en-US" sz="2000" dirty="0">
                    <a:solidFill>
                      <a:prstClr val="black"/>
                    </a:solidFill>
                  </a:rPr>
                  <a:t> sensors  are active sensors that can shine light centered on </a:t>
                </a:r>
                <a:r>
                  <a:rPr lang="en-US" sz="2000" dirty="0">
                    <a:solidFill>
                      <a:srgbClr val="FF0000"/>
                    </a:solidFill>
                  </a:rPr>
                  <a:t>670nm (red), 730nm (</a:t>
                </a:r>
                <a:r>
                  <a:rPr lang="en-US" sz="2000" dirty="0" err="1">
                    <a:solidFill>
                      <a:srgbClr val="FF0000"/>
                    </a:solidFill>
                  </a:rPr>
                  <a:t>red_edge</a:t>
                </a:r>
                <a:r>
                  <a:rPr lang="en-US" sz="2000" dirty="0">
                    <a:solidFill>
                      <a:srgbClr val="FF0000"/>
                    </a:solidFill>
                  </a:rPr>
                  <a:t>) and 780 nm (near-infrared) </a:t>
                </a:r>
                <a:r>
                  <a:rPr lang="en-US" sz="2000" dirty="0">
                    <a:solidFill>
                      <a:prstClr val="black"/>
                    </a:solidFill>
                  </a:rPr>
                  <a:t>wavelengths and record reflectance from the crop canopy to determine VIs (vegetation indices) such as </a:t>
                </a:r>
                <a:r>
                  <a:rPr lang="en-US" sz="2000" dirty="0">
                    <a:solidFill>
                      <a:srgbClr val="FF0000"/>
                    </a:solidFill>
                  </a:rPr>
                  <a:t>NDVI (</a:t>
                </a:r>
                <a14:m>
                  <m:oMath xmlns:m="http://schemas.openxmlformats.org/officeDocument/2006/math">
                    <m:f>
                      <m:fPr>
                        <m:ctrlPr>
                          <a:rPr lang="en-US" sz="2000" i="1">
                            <a:solidFill>
                              <a:srgbClr val="FF0000"/>
                            </a:solidFill>
                            <a:latin typeface="Cambria Math" panose="02040503050406030204" pitchFamily="18" charset="0"/>
                          </a:rPr>
                        </m:ctrlPr>
                      </m:fPr>
                      <m:num>
                        <m:r>
                          <a:rPr lang="en-US" sz="2000" i="1">
                            <a:solidFill>
                              <a:srgbClr val="FF0000"/>
                            </a:solidFill>
                            <a:latin typeface="Cambria Math"/>
                          </a:rPr>
                          <m:t>𝑁𝐼𝑅</m:t>
                        </m:r>
                        <m:r>
                          <a:rPr lang="en-US" sz="2000" i="1">
                            <a:solidFill>
                              <a:srgbClr val="FF0000"/>
                            </a:solidFill>
                            <a:latin typeface="Cambria Math"/>
                          </a:rPr>
                          <m:t>−</m:t>
                        </m:r>
                        <m:r>
                          <a:rPr lang="en-US" sz="2000" i="1">
                            <a:solidFill>
                              <a:srgbClr val="FF0000"/>
                            </a:solidFill>
                            <a:latin typeface="Cambria Math"/>
                          </a:rPr>
                          <m:t>𝑅𝐸𝐷</m:t>
                        </m:r>
                      </m:num>
                      <m:den>
                        <m:r>
                          <a:rPr lang="en-US" sz="2000" i="1">
                            <a:solidFill>
                              <a:srgbClr val="FF0000"/>
                            </a:solidFill>
                            <a:latin typeface="Cambria Math"/>
                          </a:rPr>
                          <m:t>𝑁𝐼𝑅</m:t>
                        </m:r>
                        <m:r>
                          <a:rPr lang="en-US" sz="2000" i="1">
                            <a:solidFill>
                              <a:srgbClr val="FF0000"/>
                            </a:solidFill>
                            <a:latin typeface="Cambria Math"/>
                          </a:rPr>
                          <m:t>+</m:t>
                        </m:r>
                        <m:r>
                          <a:rPr lang="en-US" sz="2000" i="1">
                            <a:solidFill>
                              <a:srgbClr val="FF0000"/>
                            </a:solidFill>
                            <a:latin typeface="Cambria Math"/>
                          </a:rPr>
                          <m:t>𝑅𝐸𝐷</m:t>
                        </m:r>
                      </m:den>
                    </m:f>
                  </m:oMath>
                </a14:m>
                <a:r>
                  <a:rPr lang="en-US" sz="2000" dirty="0">
                    <a:solidFill>
                      <a:srgbClr val="FF0000"/>
                    </a:solidFill>
                  </a:rPr>
                  <a:t> ) </a:t>
                </a:r>
                <a:r>
                  <a:rPr lang="en-US" sz="2000" dirty="0">
                    <a:solidFill>
                      <a:prstClr val="black"/>
                    </a:solidFill>
                  </a:rPr>
                  <a:t>and </a:t>
                </a:r>
                <a:r>
                  <a:rPr lang="en-US" sz="1900" dirty="0">
                    <a:solidFill>
                      <a:srgbClr val="FF0000"/>
                    </a:solidFill>
                  </a:rPr>
                  <a:t>NDRE (</a:t>
                </a:r>
                <a14:m>
                  <m:oMath xmlns:m="http://schemas.openxmlformats.org/officeDocument/2006/math">
                    <m:f>
                      <m:fPr>
                        <m:ctrlPr>
                          <a:rPr lang="en-US" sz="1900" i="1">
                            <a:solidFill>
                              <a:srgbClr val="FF0000"/>
                            </a:solidFill>
                            <a:latin typeface="Cambria Math" panose="02040503050406030204" pitchFamily="18" charset="0"/>
                          </a:rPr>
                        </m:ctrlPr>
                      </m:fPr>
                      <m:num>
                        <m:r>
                          <a:rPr lang="en-US" sz="1900" i="1">
                            <a:solidFill>
                              <a:srgbClr val="FF0000"/>
                            </a:solidFill>
                            <a:latin typeface="Cambria Math"/>
                          </a:rPr>
                          <m:t>𝑁𝐼𝑅</m:t>
                        </m:r>
                        <m:r>
                          <a:rPr lang="en-US" sz="1900" i="1">
                            <a:solidFill>
                              <a:srgbClr val="FF0000"/>
                            </a:solidFill>
                            <a:latin typeface="Cambria Math"/>
                          </a:rPr>
                          <m:t>−</m:t>
                        </m:r>
                        <m:r>
                          <a:rPr lang="en-US" sz="1900" i="1">
                            <a:solidFill>
                              <a:srgbClr val="FF0000"/>
                            </a:solidFill>
                            <a:latin typeface="Cambria Math"/>
                          </a:rPr>
                          <m:t>𝑅𝐸𝐷</m:t>
                        </m:r>
                        <m:r>
                          <a:rPr lang="en-US" sz="1900" i="1">
                            <a:solidFill>
                              <a:srgbClr val="FF0000"/>
                            </a:solidFill>
                            <a:latin typeface="Cambria Math"/>
                          </a:rPr>
                          <m:t>_</m:t>
                        </m:r>
                        <m:r>
                          <a:rPr lang="en-US" sz="1900" i="1">
                            <a:solidFill>
                              <a:srgbClr val="FF0000"/>
                            </a:solidFill>
                            <a:latin typeface="Cambria Math"/>
                          </a:rPr>
                          <m:t>𝐸𝐷𝐺𝐸</m:t>
                        </m:r>
                      </m:num>
                      <m:den>
                        <m:r>
                          <a:rPr lang="en-US" sz="1900" i="1">
                            <a:solidFill>
                              <a:srgbClr val="FF0000"/>
                            </a:solidFill>
                            <a:latin typeface="Cambria Math"/>
                          </a:rPr>
                          <m:t>𝑁𝐼𝑅</m:t>
                        </m:r>
                        <m:r>
                          <a:rPr lang="en-US" sz="1900" i="1">
                            <a:solidFill>
                              <a:srgbClr val="FF0000"/>
                            </a:solidFill>
                            <a:latin typeface="Cambria Math"/>
                          </a:rPr>
                          <m:t>+</m:t>
                        </m:r>
                        <m:r>
                          <a:rPr lang="en-US" sz="1900" i="1">
                            <a:solidFill>
                              <a:srgbClr val="FF0000"/>
                            </a:solidFill>
                            <a:latin typeface="Cambria Math"/>
                          </a:rPr>
                          <m:t>𝑅𝐸𝐷</m:t>
                        </m:r>
                        <m:r>
                          <a:rPr lang="en-US" sz="1900" i="1">
                            <a:solidFill>
                              <a:srgbClr val="FF0000"/>
                            </a:solidFill>
                            <a:latin typeface="Cambria Math"/>
                          </a:rPr>
                          <m:t>_</m:t>
                        </m:r>
                        <m:r>
                          <a:rPr lang="en-US" sz="1900" i="1">
                            <a:solidFill>
                              <a:srgbClr val="FF0000"/>
                            </a:solidFill>
                            <a:latin typeface="Cambria Math"/>
                          </a:rPr>
                          <m:t>𝐸𝐷𝐺𝐸</m:t>
                        </m:r>
                      </m:den>
                    </m:f>
                    <m:r>
                      <a:rPr lang="en-US" sz="1900" i="1">
                        <a:solidFill>
                          <a:srgbClr val="FF0000"/>
                        </a:solidFill>
                        <a:latin typeface="Cambria Math"/>
                      </a:rPr>
                      <m:t>)</m:t>
                    </m:r>
                  </m:oMath>
                </a14:m>
                <a:r>
                  <a:rPr lang="en-US" sz="1900" dirty="0">
                    <a:solidFill>
                      <a:srgbClr val="FF0000"/>
                    </a:solidFill>
                  </a:rPr>
                  <a:t> </a:t>
                </a:r>
                <a:r>
                  <a:rPr lang="en-US" sz="2000" dirty="0">
                    <a:solidFill>
                      <a:prstClr val="black"/>
                    </a:solidFill>
                  </a:rPr>
                  <a:t>indicative of crop biomass and nutrient stress. </a:t>
                </a:r>
                <a:endParaRPr lang="en-US" dirty="0">
                  <a:solidFill>
                    <a:prstClr val="black"/>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1880687" y="5038337"/>
                <a:ext cx="7263313" cy="1911805"/>
              </a:xfrm>
              <a:prstGeom prst="rect">
                <a:avLst/>
              </a:prstGeom>
              <a:blipFill rotWithShape="1">
                <a:blip r:embed="rId7"/>
                <a:stretch>
                  <a:fillRect l="-924" t="-1592" r="-504"/>
                </a:stretch>
              </a:blipFill>
            </p:spPr>
            <p:txBody>
              <a:bodyPr/>
              <a:lstStyle/>
              <a:p>
                <a:r>
                  <a:rPr lang="en-US">
                    <a:noFill/>
                  </a:rPr>
                  <a:t> </a:t>
                </a:r>
              </a:p>
            </p:txBody>
          </p:sp>
        </mc:Fallback>
      </mc:AlternateContent>
      <p:pic>
        <p:nvPicPr>
          <p:cNvPr id="16" name="Picture 2" descr="C:\Users\Public\Documents\Precision Agriculture Internship\IMAG2989.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a:xfrm>
            <a:off x="0" y="3115031"/>
            <a:ext cx="1949301" cy="1721572"/>
          </a:xfrm>
          <a:prstGeom prst="rect">
            <a:avLst/>
          </a:prstGeom>
        </p:spPr>
      </p:pic>
      <p:pic>
        <p:nvPicPr>
          <p:cNvPr id="17"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4870295"/>
            <a:ext cx="1880687" cy="198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566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33899" y="442615"/>
            <a:ext cx="4571999" cy="3565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 y="461666"/>
            <a:ext cx="4533899" cy="3546116"/>
          </a:xfrm>
          <a:prstGeom prst="rect">
            <a:avLst/>
          </a:prstGeom>
          <a:noFill/>
        </p:spPr>
      </p:pic>
      <p:sp>
        <p:nvSpPr>
          <p:cNvPr id="11" name="Text Box 2"/>
          <p:cNvSpPr txBox="1">
            <a:spLocks noChangeArrowheads="1"/>
          </p:cNvSpPr>
          <p:nvPr/>
        </p:nvSpPr>
        <p:spPr bwMode="auto">
          <a:xfrm>
            <a:off x="228599" y="4105234"/>
            <a:ext cx="8877299" cy="25654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ts val="1100"/>
              </a:lnSpc>
              <a:spcBef>
                <a:spcPts val="600"/>
              </a:spcBef>
              <a:tabLst>
                <a:tab pos="1524000" algn="ctr"/>
                <a:tab pos="3048000" algn="r"/>
                <a:tab pos="3124200" algn="ctr"/>
                <a:tab pos="6248400" algn="r"/>
              </a:tabLst>
            </a:pPr>
            <a:r>
              <a:rPr lang="en-US" sz="2000" dirty="0">
                <a:solidFill>
                  <a:srgbClr val="000000"/>
                </a:solidFill>
                <a:latin typeface="Arial"/>
                <a:ea typeface="Times New Roman"/>
                <a:cs typeface="Arial"/>
              </a:rPr>
              <a:t>Sensed NDRE (left) and  Applied N maps (right) - Ag Leader SMS software</a:t>
            </a:r>
            <a:endParaRPr lang="en-US" sz="1400" dirty="0">
              <a:solidFill>
                <a:srgbClr val="000000"/>
              </a:solidFill>
              <a:latin typeface="Arial"/>
              <a:ea typeface="Times New Roman"/>
              <a:cs typeface="Times New Roman"/>
            </a:endParaRPr>
          </a:p>
        </p:txBody>
      </p:sp>
      <p:sp>
        <p:nvSpPr>
          <p:cNvPr id="2" name="TextBox 1"/>
          <p:cNvSpPr txBox="1"/>
          <p:nvPr/>
        </p:nvSpPr>
        <p:spPr>
          <a:xfrm>
            <a:off x="0" y="0"/>
            <a:ext cx="914399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b="1" dirty="0">
                <a:solidFill>
                  <a:srgbClr val="FFC000"/>
                </a:solidFill>
              </a:rPr>
              <a:t>VARIABLE RATE NITROGEN APPLICATION – FIELD TRIAL ( 2013)</a:t>
            </a:r>
          </a:p>
        </p:txBody>
      </p:sp>
      <p:pic>
        <p:nvPicPr>
          <p:cNvPr id="6" name="Picture 4" descr="http://weedsoft.unl.edu/documents/growthstagesmodule/corn/Corn2%20copy.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4338631"/>
            <a:ext cx="6591299" cy="2481269"/>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6000"/>
                    </a14:imgEffect>
                  </a14:imgLayer>
                </a14:imgProps>
              </a:ext>
              <a:ext uri="{28A0092B-C50C-407E-A947-70E740481C1C}">
                <a14:useLocalDpi xmlns:a14="http://schemas.microsoft.com/office/drawing/2010/main"/>
              </a:ext>
            </a:extLst>
          </a:blip>
          <a:stretch>
            <a:fillRect/>
          </a:stretch>
        </p:blipFill>
        <p:spPr>
          <a:xfrm>
            <a:off x="6610351" y="4338631"/>
            <a:ext cx="2514598" cy="2519369"/>
          </a:xfrm>
          <a:prstGeom prst="rect">
            <a:avLst/>
          </a:prstGeom>
        </p:spPr>
      </p:pic>
    </p:spTree>
    <p:extLst>
      <p:ext uri="{BB962C8B-B14F-4D97-AF65-F5344CB8AC3E}">
        <p14:creationId xmlns:p14="http://schemas.microsoft.com/office/powerpoint/2010/main" val="1913846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076325"/>
          </a:xfrm>
        </p:spPr>
        <p:txBody>
          <a:bodyPr>
            <a:noAutofit/>
          </a:bodyPr>
          <a:lstStyle/>
          <a:p>
            <a:r>
              <a:rPr lang="en-US" sz="2800" dirty="0">
                <a:solidFill>
                  <a:srgbClr val="FFC000"/>
                </a:solidFill>
                <a:latin typeface="Calibri" pitchFamily="34" charset="0"/>
              </a:rPr>
              <a:t>Applied Research and Field Experiments utilizing Variable Rate Nitrogen Application, Remote and In Situ Sensing and Drought Tolerant Corn Seeds(2012-2015)</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524001"/>
            <a:ext cx="37338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733800" y="1492924"/>
            <a:ext cx="2418907"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itchFamily="34" charset="0"/>
              <a:buChar char="•"/>
            </a:pPr>
            <a:r>
              <a:rPr lang="en-US" dirty="0">
                <a:solidFill>
                  <a:prstClr val="black"/>
                </a:solidFill>
              </a:rPr>
              <a:t>6 Rows, 108 Plots</a:t>
            </a:r>
          </a:p>
          <a:p>
            <a:pPr marL="742950" lvl="1" indent="-285750">
              <a:buFont typeface="Arial" pitchFamily="34" charset="0"/>
              <a:buChar char="•"/>
            </a:pPr>
            <a:r>
              <a:rPr lang="en-US" dirty="0">
                <a:solidFill>
                  <a:prstClr val="black"/>
                </a:solidFill>
              </a:rPr>
              <a:t>15ft x 50ft, 26” </a:t>
            </a:r>
            <a:r>
              <a:rPr lang="en-US" dirty="0" err="1">
                <a:solidFill>
                  <a:prstClr val="black"/>
                </a:solidFill>
              </a:rPr>
              <a:t>bt.</a:t>
            </a:r>
            <a:r>
              <a:rPr lang="en-US" dirty="0">
                <a:solidFill>
                  <a:prstClr val="black"/>
                </a:solidFill>
              </a:rPr>
              <a:t> Rows</a:t>
            </a:r>
          </a:p>
          <a:p>
            <a:pPr marL="742950" lvl="1" indent="-285750">
              <a:buFont typeface="Arial" pitchFamily="34" charset="0"/>
              <a:buChar char="•"/>
            </a:pPr>
            <a:endParaRPr lang="en-US" dirty="0">
              <a:solidFill>
                <a:prstClr val="black"/>
              </a:solidFill>
            </a:endParaRPr>
          </a:p>
          <a:p>
            <a:pPr marL="285750" indent="-285750">
              <a:buFont typeface="Arial" pitchFamily="34" charset="0"/>
              <a:buChar char="•"/>
            </a:pPr>
            <a:r>
              <a:rPr lang="en-US" dirty="0">
                <a:solidFill>
                  <a:prstClr val="black"/>
                </a:solidFill>
              </a:rPr>
              <a:t>3 factors (6 levels of Nitrogen)</a:t>
            </a:r>
          </a:p>
          <a:p>
            <a:endParaRPr lang="en-US" dirty="0">
              <a:solidFill>
                <a:prstClr val="black"/>
              </a:solidFill>
            </a:endParaRPr>
          </a:p>
          <a:p>
            <a:pPr marL="285750" indent="-285750">
              <a:buFont typeface="Arial" pitchFamily="34" charset="0"/>
              <a:buChar char="•"/>
            </a:pPr>
            <a:r>
              <a:rPr lang="en-US" dirty="0">
                <a:solidFill>
                  <a:prstClr val="black"/>
                </a:solidFill>
              </a:rPr>
              <a:t> 2 seed types</a:t>
            </a:r>
          </a:p>
          <a:p>
            <a:r>
              <a:rPr lang="en-US" dirty="0">
                <a:solidFill>
                  <a:prstClr val="black"/>
                </a:solidFill>
              </a:rPr>
              <a:t>     Odd: regular seed </a:t>
            </a:r>
          </a:p>
          <a:p>
            <a:r>
              <a:rPr lang="en-US" dirty="0">
                <a:solidFill>
                  <a:prstClr val="black"/>
                </a:solidFill>
              </a:rPr>
              <a:t>     Even: </a:t>
            </a:r>
            <a:r>
              <a:rPr lang="en-US" dirty="0" err="1">
                <a:solidFill>
                  <a:prstClr val="black"/>
                </a:solidFill>
              </a:rPr>
              <a:t>AquaMax</a:t>
            </a:r>
            <a:r>
              <a:rPr lang="en-US" dirty="0">
                <a:solidFill>
                  <a:prstClr val="black"/>
                </a:solidFill>
              </a:rPr>
              <a:t> </a:t>
            </a:r>
          </a:p>
          <a:p>
            <a:r>
              <a:rPr lang="en-US" dirty="0">
                <a:solidFill>
                  <a:prstClr val="black"/>
                </a:solidFill>
              </a:rPr>
              <a:t>     ( Drought Tolerant)</a:t>
            </a:r>
          </a:p>
          <a:p>
            <a:pPr marL="285750" indent="-285750">
              <a:buFont typeface="Arial" pitchFamily="34" charset="0"/>
              <a:buChar char="•"/>
            </a:pPr>
            <a:endParaRPr lang="en-US" dirty="0">
              <a:solidFill>
                <a:prstClr val="black"/>
              </a:solidFill>
            </a:endParaRPr>
          </a:p>
          <a:p>
            <a:pPr marL="285750" indent="-285750">
              <a:buFont typeface="Arial" pitchFamily="34" charset="0"/>
              <a:buChar char="•"/>
            </a:pPr>
            <a:r>
              <a:rPr lang="en-US" dirty="0">
                <a:solidFill>
                  <a:prstClr val="black"/>
                </a:solidFill>
              </a:rPr>
              <a:t> 3 irrigation levels (</a:t>
            </a:r>
            <a:r>
              <a:rPr lang="en-US" dirty="0" err="1">
                <a:solidFill>
                  <a:prstClr val="black"/>
                </a:solidFill>
              </a:rPr>
              <a:t>rainfed</a:t>
            </a:r>
            <a:r>
              <a:rPr lang="en-US" dirty="0">
                <a:solidFill>
                  <a:prstClr val="black"/>
                </a:solidFill>
              </a:rPr>
              <a:t>,  fully irrigated, partial season irrigation)</a:t>
            </a:r>
          </a:p>
        </p:txBody>
      </p:sp>
      <p:sp>
        <p:nvSpPr>
          <p:cNvPr id="8" name="Content Placeholder 2"/>
          <p:cNvSpPr>
            <a:spLocks noGrp="1"/>
          </p:cNvSpPr>
          <p:nvPr>
            <p:ph idx="1"/>
          </p:nvPr>
        </p:nvSpPr>
        <p:spPr>
          <a:xfrm>
            <a:off x="6172200" y="1499838"/>
            <a:ext cx="2946991" cy="4517402"/>
          </a:xfrm>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sz="1800" b="1" dirty="0"/>
              <a:t>FIELD EXPERIMENTS</a:t>
            </a:r>
          </a:p>
          <a:p>
            <a:r>
              <a:rPr lang="en-US" sz="1800" b="1" dirty="0"/>
              <a:t>Experimental ( 2 acre)</a:t>
            </a:r>
          </a:p>
          <a:p>
            <a:pPr lvl="1"/>
            <a:r>
              <a:rPr lang="en-US" sz="1800" dirty="0"/>
              <a:t>Seed, Irrigation, Fertilizer</a:t>
            </a:r>
          </a:p>
          <a:p>
            <a:r>
              <a:rPr lang="en-US" sz="1800" b="1" dirty="0"/>
              <a:t>Rest of </a:t>
            </a:r>
            <a:r>
              <a:rPr lang="en-US" sz="1800" b="1" dirty="0" err="1"/>
              <a:t>Bozman</a:t>
            </a:r>
            <a:r>
              <a:rPr lang="en-US" sz="1800" b="1" dirty="0"/>
              <a:t> (40 ac)</a:t>
            </a:r>
          </a:p>
          <a:p>
            <a:pPr lvl="1"/>
            <a:r>
              <a:rPr lang="en-US" sz="1800" dirty="0"/>
              <a:t>Mid, Early, Late planting</a:t>
            </a:r>
          </a:p>
          <a:p>
            <a:pPr lvl="1"/>
            <a:r>
              <a:rPr lang="en-US" sz="1800" dirty="0"/>
              <a:t>Seed ( regular and </a:t>
            </a:r>
            <a:r>
              <a:rPr lang="en-US" sz="1800" dirty="0" err="1"/>
              <a:t>Aquamax</a:t>
            </a:r>
            <a:r>
              <a:rPr lang="en-US" sz="1800" dirty="0"/>
              <a:t>)</a:t>
            </a:r>
          </a:p>
          <a:p>
            <a:r>
              <a:rPr lang="en-US" sz="1800" b="1" dirty="0"/>
              <a:t>Presidential field (15 ac)</a:t>
            </a:r>
          </a:p>
          <a:p>
            <a:pPr lvl="1"/>
            <a:r>
              <a:rPr lang="en-US" sz="1800" dirty="0"/>
              <a:t>Density(24k, 28k, 32k seeds/acre)</a:t>
            </a:r>
          </a:p>
          <a:p>
            <a:pPr lvl="1"/>
            <a:r>
              <a:rPr lang="en-US" sz="1800" dirty="0"/>
              <a:t>Seed (regular and </a:t>
            </a:r>
            <a:r>
              <a:rPr lang="en-US" sz="1800" dirty="0" err="1"/>
              <a:t>Aquamax</a:t>
            </a:r>
            <a:r>
              <a:rPr lang="en-US" sz="1800" dirty="0"/>
              <a:t>)</a:t>
            </a:r>
          </a:p>
        </p:txBody>
      </p:sp>
      <p:sp>
        <p:nvSpPr>
          <p:cNvPr id="4" name="Rectangle 3"/>
          <p:cNvSpPr/>
          <p:nvPr/>
        </p:nvSpPr>
        <p:spPr>
          <a:xfrm>
            <a:off x="3726610" y="6037367"/>
            <a:ext cx="5645989" cy="830997"/>
          </a:xfrm>
          <a:prstGeom prst="rect">
            <a:avLst/>
          </a:prstGeom>
        </p:spPr>
        <p:txBody>
          <a:bodyPr wrap="square">
            <a:spAutoFit/>
          </a:bodyPr>
          <a:lstStyle/>
          <a:p>
            <a:r>
              <a:rPr lang="en-US" sz="1600" dirty="0">
                <a:latin typeface="Times New Roman" panose="02020603050405020304" pitchFamily="18" charset="0"/>
                <a:ea typeface="Calibri" panose="020F0502020204030204" pitchFamily="34" charset="0"/>
                <a:cs typeface="Times New Roman" panose="02020603050405020304" pitchFamily="18" charset="0"/>
              </a:rPr>
              <a:t>Nagchaudhuri, A.,</a:t>
            </a:r>
            <a:r>
              <a:rPr lang="en-US" sz="1400" dirty="0">
                <a:latin typeface="Calibri" panose="020F0502020204030204" pitchFamily="34" charset="0"/>
                <a:ea typeface="Calibri" panose="020F0502020204030204" pitchFamily="34" charset="0"/>
                <a:cs typeface="Times New Roman" panose="02020603050405020304" pitchFamily="18" charset="0"/>
              </a:rPr>
              <a:t> et, al </a:t>
            </a:r>
            <a:r>
              <a:rPr lang="en-US" sz="1600" dirty="0">
                <a:latin typeface="Times New Roman" panose="02020603050405020304" pitchFamily="18" charset="0"/>
                <a:ea typeface="Calibri" panose="020F0502020204030204" pitchFamily="34" charset="0"/>
                <a:cs typeface="Times New Roman" panose="02020603050405020304" pitchFamily="18" charset="0"/>
              </a:rPr>
              <a:t>( 2014) “Towards Greener Farms and Cleaner Bays in the Eastern Shore”,</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600"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Paper number  141913243</a:t>
            </a:r>
            <a:r>
              <a:rPr lang="en-US" sz="1050" dirty="0">
                <a:solidFill>
                  <a:srgbClr val="333333"/>
                </a:solidFill>
                <a:latin typeface="Arial" panose="020B0604020202020204" pitchFamily="34" charset="0"/>
                <a:ea typeface="Calibri" panose="020F0502020204030204" pitchFamily="34" charset="0"/>
                <a:cs typeface="Times New Roman" panose="02020603050405020304" pitchFamily="18" charset="0"/>
              </a:rPr>
              <a:t>, </a:t>
            </a:r>
            <a:r>
              <a:rPr lang="en-US" sz="1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Proceedings of 2014 ASABE,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4086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F:\DCIM\101MSDCF\DSC0180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4070317" y="5476301"/>
            <a:ext cx="1221032" cy="1007378"/>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4294967295"/>
          </p:nvPr>
        </p:nvSpPr>
        <p:spPr>
          <a:xfrm>
            <a:off x="8647272" y="6407944"/>
            <a:ext cx="365760" cy="365125"/>
          </a:xfrm>
          <a:prstGeom prst="rect">
            <a:avLst/>
          </a:prstGeom>
        </p:spPr>
        <p:txBody>
          <a:bodyPr>
            <a:normAutofit fontScale="85000" lnSpcReduction="10000"/>
          </a:bodyPr>
          <a:lstStyle/>
          <a:p>
            <a:fld id="{E0FB0E8B-23B6-40CF-95BE-4DCED0EDC56E}" type="slidenum">
              <a:rPr lang="en-US" smtClean="0">
                <a:solidFill>
                  <a:srgbClr val="000000"/>
                </a:solidFill>
              </a:rPr>
              <a:pPr/>
              <a:t>23</a:t>
            </a:fld>
            <a:endParaRPr lang="en-US">
              <a:solidFill>
                <a:srgbClr val="000000"/>
              </a:solidFill>
            </a:endParaRPr>
          </a:p>
        </p:txBody>
      </p:sp>
      <p:sp>
        <p:nvSpPr>
          <p:cNvPr id="2" name="Rectangle 1"/>
          <p:cNvSpPr/>
          <p:nvPr/>
        </p:nvSpPr>
        <p:spPr>
          <a:xfrm>
            <a:off x="2446940" y="-26906"/>
            <a:ext cx="6830550" cy="1015663"/>
          </a:xfrm>
          <a:prstGeom prst="rect">
            <a:avLst/>
          </a:prstGeom>
        </p:spPr>
        <p:txBody>
          <a:bodyPr wrap="square">
            <a:spAutoFit/>
          </a:bodyPr>
          <a:lstStyle/>
          <a:p>
            <a:pPr algn="ctr" fontAlgn="base">
              <a:spcBef>
                <a:spcPct val="0"/>
              </a:spcBef>
              <a:spcAft>
                <a:spcPct val="0"/>
              </a:spcAft>
            </a:pPr>
            <a:r>
              <a:rPr lang="en-US" sz="2000" dirty="0">
                <a:solidFill>
                  <a:srgbClr val="FFC000"/>
                </a:solidFill>
              </a:rPr>
              <a:t>Applied Research and Field Experiments utilizing Variable Rate Nitrogen Application, Remote and In Situ Sensing and Drought Tolerant Corn Seeds(2013)</a:t>
            </a:r>
          </a:p>
        </p:txBody>
      </p:sp>
      <p:pic>
        <p:nvPicPr>
          <p:cNvPr id="15"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34" y="3705861"/>
            <a:ext cx="2360705" cy="2855539"/>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6939" y="5732860"/>
            <a:ext cx="1788827" cy="861125"/>
          </a:xfrm>
          <a:prstGeom prst="rect">
            <a:avLst/>
          </a:prstGeom>
        </p:spPr>
      </p:pic>
      <p:pic>
        <p:nvPicPr>
          <p:cNvPr id="18"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6200000">
            <a:off x="3110995" y="3622389"/>
            <a:ext cx="1503662" cy="2831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03086" y="2872305"/>
            <a:ext cx="2681436" cy="1384410"/>
          </a:xfrm>
          <a:prstGeom prst="rect">
            <a:avLst/>
          </a:prstGeom>
        </p:spPr>
      </p:pic>
      <p:pic>
        <p:nvPicPr>
          <p:cNvPr id="21"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78708" y="4053384"/>
            <a:ext cx="2188956" cy="250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470987" y="3923736"/>
            <a:ext cx="1669690" cy="26776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base">
              <a:spcBef>
                <a:spcPct val="0"/>
              </a:spcBef>
              <a:spcAft>
                <a:spcPct val="0"/>
              </a:spcAft>
            </a:pPr>
            <a:r>
              <a:rPr lang="en-US" sz="1400" b="1" dirty="0">
                <a:solidFill>
                  <a:srgbClr val="000000"/>
                </a:solidFill>
              </a:rPr>
              <a:t>Measurements</a:t>
            </a:r>
          </a:p>
          <a:p>
            <a:pPr fontAlgn="base">
              <a:spcBef>
                <a:spcPct val="0"/>
              </a:spcBef>
              <a:spcAft>
                <a:spcPct val="0"/>
              </a:spcAft>
            </a:pPr>
            <a:r>
              <a:rPr lang="en-US" sz="1400" dirty="0">
                <a:solidFill>
                  <a:srgbClr val="000000"/>
                </a:solidFill>
              </a:rPr>
              <a:t>        Soil Nutrient </a:t>
            </a:r>
          </a:p>
          <a:p>
            <a:pPr fontAlgn="base">
              <a:spcBef>
                <a:spcPct val="0"/>
              </a:spcBef>
              <a:spcAft>
                <a:spcPct val="0"/>
              </a:spcAft>
            </a:pPr>
            <a:r>
              <a:rPr lang="en-US" sz="1400" dirty="0">
                <a:solidFill>
                  <a:srgbClr val="000000"/>
                </a:solidFill>
              </a:rPr>
              <a:t>        Content</a:t>
            </a:r>
          </a:p>
          <a:p>
            <a:pPr lvl="1" fontAlgn="base">
              <a:spcBef>
                <a:spcPct val="0"/>
              </a:spcBef>
              <a:spcAft>
                <a:spcPct val="0"/>
              </a:spcAft>
            </a:pPr>
            <a:r>
              <a:rPr lang="en-US" sz="1400" dirty="0">
                <a:solidFill>
                  <a:srgbClr val="000000"/>
                </a:solidFill>
              </a:rPr>
              <a:t>Growth Stage</a:t>
            </a:r>
          </a:p>
          <a:p>
            <a:pPr lvl="1" fontAlgn="base">
              <a:spcBef>
                <a:spcPct val="0"/>
              </a:spcBef>
              <a:spcAft>
                <a:spcPct val="0"/>
              </a:spcAft>
            </a:pPr>
            <a:r>
              <a:rPr lang="en-US" sz="1400" dirty="0">
                <a:solidFill>
                  <a:srgbClr val="000000"/>
                </a:solidFill>
              </a:rPr>
              <a:t>Height</a:t>
            </a:r>
          </a:p>
          <a:p>
            <a:pPr lvl="1" fontAlgn="base">
              <a:spcBef>
                <a:spcPct val="0"/>
              </a:spcBef>
              <a:spcAft>
                <a:spcPct val="0"/>
              </a:spcAft>
            </a:pPr>
            <a:r>
              <a:rPr lang="en-US" sz="1400" dirty="0">
                <a:solidFill>
                  <a:srgbClr val="000000"/>
                </a:solidFill>
              </a:rPr>
              <a:t>SPAD</a:t>
            </a:r>
          </a:p>
          <a:p>
            <a:pPr lvl="1" fontAlgn="base">
              <a:spcBef>
                <a:spcPct val="0"/>
              </a:spcBef>
              <a:spcAft>
                <a:spcPct val="0"/>
              </a:spcAft>
            </a:pPr>
            <a:r>
              <a:rPr lang="en-US" sz="1400" dirty="0">
                <a:solidFill>
                  <a:srgbClr val="000000"/>
                </a:solidFill>
              </a:rPr>
              <a:t>Reflectance</a:t>
            </a:r>
          </a:p>
          <a:p>
            <a:pPr lvl="1" fontAlgn="base">
              <a:spcBef>
                <a:spcPct val="0"/>
              </a:spcBef>
              <a:spcAft>
                <a:spcPct val="0"/>
              </a:spcAft>
            </a:pPr>
            <a:r>
              <a:rPr lang="en-US" sz="1400" dirty="0">
                <a:solidFill>
                  <a:srgbClr val="000000"/>
                </a:solidFill>
              </a:rPr>
              <a:t>Thermal Temperature</a:t>
            </a:r>
          </a:p>
          <a:p>
            <a:pPr lvl="1" fontAlgn="base">
              <a:spcBef>
                <a:spcPct val="0"/>
              </a:spcBef>
              <a:spcAft>
                <a:spcPct val="0"/>
              </a:spcAft>
            </a:pPr>
            <a:r>
              <a:rPr lang="en-US" sz="1400" dirty="0">
                <a:solidFill>
                  <a:srgbClr val="000000"/>
                </a:solidFill>
              </a:rPr>
              <a:t>Soil Moisture</a:t>
            </a:r>
          </a:p>
          <a:p>
            <a:pPr lvl="1" fontAlgn="base">
              <a:spcBef>
                <a:spcPct val="0"/>
              </a:spcBef>
              <a:spcAft>
                <a:spcPct val="0"/>
              </a:spcAft>
            </a:pPr>
            <a:r>
              <a:rPr lang="en-US" sz="1400" dirty="0">
                <a:solidFill>
                  <a:srgbClr val="000000"/>
                </a:solidFill>
              </a:rPr>
              <a:t>Yield</a:t>
            </a:r>
          </a:p>
        </p:txBody>
      </p:sp>
      <p:pic>
        <p:nvPicPr>
          <p:cNvPr id="22" name="Content Placeholder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a:off x="78977" y="1174695"/>
            <a:ext cx="2367962" cy="250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Content Placeholder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46939" y="1118960"/>
            <a:ext cx="1363061" cy="1723618"/>
          </a:xfrm>
          <a:prstGeom prst="rect">
            <a:avLst/>
          </a:prstGeom>
        </p:spPr>
      </p:pic>
      <p:pic>
        <p:nvPicPr>
          <p:cNvPr id="20" name="Picture 2" descr="E:\evapotrans.bmp"/>
          <p:cNvPicPr>
            <a:picLocks noChangeAspect="1" noChangeArrowheads="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843804" y="1177579"/>
            <a:ext cx="5300196" cy="1628713"/>
          </a:xfrm>
          <a:prstGeom prst="rect">
            <a:avLst/>
          </a:prstGeom>
          <a:solidFill>
            <a:schemeClr val="accent1"/>
          </a:solidFill>
        </p:spPr>
      </p:pic>
      <p:pic>
        <p:nvPicPr>
          <p:cNvPr id="25" name="Picture 2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40669" y="2806292"/>
            <a:ext cx="3903331" cy="1224353"/>
          </a:xfrm>
          <a:prstGeom prst="rect">
            <a:avLst/>
          </a:prstGeom>
          <a:solidFill>
            <a:schemeClr val="bg2">
              <a:lumMod val="20000"/>
              <a:lumOff val="80000"/>
            </a:schemeClr>
          </a:solidFill>
        </p:spPr>
      </p:pic>
    </p:spTree>
    <p:extLst>
      <p:ext uri="{BB962C8B-B14F-4D97-AF65-F5344CB8AC3E}">
        <p14:creationId xmlns:p14="http://schemas.microsoft.com/office/powerpoint/2010/main" val="1589204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3DRobotics X8</a:t>
            </a:r>
          </a:p>
        </p:txBody>
      </p:sp>
      <p:sp>
        <p:nvSpPr>
          <p:cNvPr id="3" name="Content Placeholder 2"/>
          <p:cNvSpPr>
            <a:spLocks noGrp="1"/>
          </p:cNvSpPr>
          <p:nvPr>
            <p:ph idx="1"/>
          </p:nvPr>
        </p:nvSpPr>
        <p:spPr>
          <a:xfrm>
            <a:off x="457200" y="1600201"/>
            <a:ext cx="8229600" cy="4800600"/>
          </a:xfrm>
        </p:spPr>
        <p:txBody>
          <a:bodyPr>
            <a:normAutofit/>
          </a:bodyPr>
          <a:lstStyle/>
          <a:p>
            <a:r>
              <a:rPr lang="en-US" sz="2400" dirty="0"/>
              <a:t>FAA COA approved July 1, 2014</a:t>
            </a:r>
          </a:p>
          <a:p>
            <a:r>
              <a:rPr lang="en-US" sz="2400" dirty="0"/>
              <a:t>3DRobotics X8 with </a:t>
            </a:r>
            <a:r>
              <a:rPr lang="en-US" sz="2400" dirty="0" err="1"/>
              <a:t>Tetracam</a:t>
            </a:r>
            <a:r>
              <a:rPr lang="en-US" sz="2400" dirty="0"/>
              <a:t> ADC Lite</a:t>
            </a:r>
          </a:p>
          <a:p>
            <a:r>
              <a:rPr lang="en-US" sz="2400" dirty="0"/>
              <a:t>Series of test flights with first data acquisition on July 10</a:t>
            </a:r>
          </a:p>
        </p:txBody>
      </p:sp>
      <p:pic>
        <p:nvPicPr>
          <p:cNvPr id="7" name="Picture 2" descr="F:\COA Applications\X8_2014\X8_FrontUP.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276600"/>
            <a:ext cx="5105400" cy="3401750"/>
          </a:xfrm>
          <a:prstGeom prst="rect">
            <a:avLst/>
          </a:prstGeom>
          <a:noFill/>
        </p:spPr>
      </p:pic>
      <p:pic>
        <p:nvPicPr>
          <p:cNvPr id="9"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638800" y="4011350"/>
            <a:ext cx="2850479" cy="2209800"/>
          </a:xfrm>
          <a:prstGeom prst="rect">
            <a:avLst/>
          </a:prstGeom>
          <a:ln>
            <a:noFill/>
          </a:ln>
          <a:effectLst/>
        </p:spPr>
      </p:pic>
    </p:spTree>
    <p:extLst>
      <p:ext uri="{BB962C8B-B14F-4D97-AF65-F5344CB8AC3E}">
        <p14:creationId xmlns:p14="http://schemas.microsoft.com/office/powerpoint/2010/main" val="2224972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Planner</a:t>
            </a:r>
          </a:p>
        </p:txBody>
      </p:sp>
      <p:pic>
        <p:nvPicPr>
          <p:cNvPr id="1028" name="Picture 4"/>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0" y="1123950"/>
            <a:ext cx="9144000" cy="516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0" y="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br>
              <a:rPr lang="en-US" sz="1800" dirty="0">
                <a:solidFill>
                  <a:srgbClr val="FFC000"/>
                </a:solidFill>
              </a:rPr>
            </a:br>
            <a:br>
              <a:rPr lang="en-US" sz="1800" dirty="0">
                <a:solidFill>
                  <a:srgbClr val="FFC000"/>
                </a:solidFill>
              </a:rPr>
            </a:br>
            <a:r>
              <a:rPr lang="en-US" sz="1600" dirty="0">
                <a:solidFill>
                  <a:srgbClr val="FFC000"/>
                </a:solidFill>
              </a:rPr>
              <a:t>Applied Research and Field Experiments utilizing Variable Rate Nitrogen Application, Remote and In Situ Sensing and Drought Tolerant Corn Seeds(2014</a:t>
            </a:r>
            <a:r>
              <a:rPr lang="en-US" sz="1800" dirty="0">
                <a:solidFill>
                  <a:srgbClr val="FFC000"/>
                </a:solidFill>
              </a:rPr>
              <a:t>)- </a:t>
            </a:r>
            <a:r>
              <a:rPr lang="en-US" sz="1600" dirty="0">
                <a:solidFill>
                  <a:srgbClr val="FFC000"/>
                </a:solidFill>
              </a:rPr>
              <a:t>UAV Remote Sensing (Mission Planner)</a:t>
            </a:r>
            <a:br>
              <a:rPr lang="en-US" sz="3200" dirty="0">
                <a:solidFill>
                  <a:srgbClr val="FFC000"/>
                </a:solidFill>
              </a:rPr>
            </a:br>
            <a:endParaRPr lang="en-US" sz="3600" dirty="0">
              <a:solidFill>
                <a:prstClr val="white"/>
              </a:solidFill>
            </a:endParaRPr>
          </a:p>
        </p:txBody>
      </p:sp>
      <p:sp>
        <p:nvSpPr>
          <p:cNvPr id="3" name="TextBox 2"/>
          <p:cNvSpPr txBox="1"/>
          <p:nvPr/>
        </p:nvSpPr>
        <p:spPr>
          <a:xfrm>
            <a:off x="571500" y="6478604"/>
            <a:ext cx="8001000" cy="369332"/>
          </a:xfrm>
          <a:prstGeom prst="rect">
            <a:avLst/>
          </a:prstGeom>
          <a:noFill/>
        </p:spPr>
        <p:txBody>
          <a:bodyPr wrap="square" rtlCol="0">
            <a:spAutoFit/>
          </a:bodyPr>
          <a:lstStyle/>
          <a:p>
            <a:pPr algn="ctr"/>
            <a:r>
              <a:rPr lang="en-US" dirty="0">
                <a:solidFill>
                  <a:prstClr val="black"/>
                </a:solidFill>
                <a:hlinkClick r:id="rId3" action="ppaction://hlinkfile"/>
              </a:rPr>
              <a:t>3DRX8 -  Mission ( UAV Flight Movie)</a:t>
            </a:r>
            <a:endParaRPr lang="en-US" dirty="0">
              <a:solidFill>
                <a:prstClr val="black"/>
              </a:solidFill>
            </a:endParaRPr>
          </a:p>
        </p:txBody>
      </p:sp>
    </p:spTree>
    <p:extLst>
      <p:ext uri="{BB962C8B-B14F-4D97-AF65-F5344CB8AC3E}">
        <p14:creationId xmlns:p14="http://schemas.microsoft.com/office/powerpoint/2010/main" val="2386569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0" y="11430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F:\Proposal\TetraCam\Tetracam_7_10_14_X8\TTC01857.TIF"/>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a:stretch>
            <a:fillRect/>
          </a:stretch>
        </p:blipFill>
        <p:spPr bwMode="auto">
          <a:xfrm rot="15897661">
            <a:off x="4295973" y="2612838"/>
            <a:ext cx="2766648" cy="20749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Proposal\TetraCam\Tetracam_7_10_14_X8\TTC01860.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6044606">
            <a:off x="2252879" y="2412642"/>
            <a:ext cx="2811407" cy="2108556"/>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Proposal\TetraCam\Tetracam_7_10_14_X8\TTC01862.T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6527406">
            <a:off x="833842" y="2288414"/>
            <a:ext cx="2901704" cy="217627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Proposal\TetraCam\Tetracam_7_10_14_X8\TTC01856.T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6048511">
            <a:off x="5936500" y="3113554"/>
            <a:ext cx="2685134" cy="20138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16893209">
            <a:off x="3199060" y="765396"/>
            <a:ext cx="2262302" cy="576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0" y="0"/>
            <a:ext cx="9144000" cy="1143000"/>
          </a:xfrm>
        </p:spPr>
        <p:style>
          <a:lnRef idx="2">
            <a:schemeClr val="dk1">
              <a:shade val="50000"/>
            </a:schemeClr>
          </a:lnRef>
          <a:fillRef idx="1">
            <a:schemeClr val="dk1"/>
          </a:fillRef>
          <a:effectRef idx="0">
            <a:schemeClr val="dk1"/>
          </a:effectRef>
          <a:fontRef idx="minor">
            <a:schemeClr val="lt1"/>
          </a:fontRef>
        </p:style>
        <p:txBody>
          <a:bodyPr>
            <a:noAutofit/>
          </a:bodyPr>
          <a:lstStyle/>
          <a:p>
            <a:br>
              <a:rPr lang="en-US" sz="1800" dirty="0">
                <a:solidFill>
                  <a:srgbClr val="FFC000"/>
                </a:solidFill>
              </a:rPr>
            </a:br>
            <a:br>
              <a:rPr lang="en-US" sz="1800" dirty="0">
                <a:solidFill>
                  <a:srgbClr val="FFC000"/>
                </a:solidFill>
              </a:rPr>
            </a:br>
            <a:r>
              <a:rPr lang="en-US" sz="2000" b="1" dirty="0">
                <a:solidFill>
                  <a:srgbClr val="FFC000"/>
                </a:solidFill>
              </a:rPr>
              <a:t>Applied Research and Field Experiments utilizing Variable Rate Nitrogen Application, Remote and In Situ Sensing and Drought Tolerant Corn Seeds(2014)- </a:t>
            </a:r>
            <a:br>
              <a:rPr lang="en-US" sz="2000" b="1" dirty="0">
                <a:solidFill>
                  <a:srgbClr val="FFC000"/>
                </a:solidFill>
              </a:rPr>
            </a:br>
            <a:r>
              <a:rPr lang="en-US" sz="2000" b="1" dirty="0">
                <a:solidFill>
                  <a:srgbClr val="FFC000"/>
                </a:solidFill>
              </a:rPr>
              <a:t>UAV Remote Sensing</a:t>
            </a:r>
            <a:br>
              <a:rPr lang="en-US" sz="4000" b="1" dirty="0">
                <a:solidFill>
                  <a:srgbClr val="FFC000"/>
                </a:solidFill>
              </a:rPr>
            </a:br>
            <a:endParaRPr lang="en-US" sz="4000" b="1" dirty="0"/>
          </a:p>
        </p:txBody>
      </p:sp>
      <p:sp>
        <p:nvSpPr>
          <p:cNvPr id="9" name="Rectangle 8"/>
          <p:cNvSpPr/>
          <p:nvPr/>
        </p:nvSpPr>
        <p:spPr>
          <a:xfrm>
            <a:off x="257111" y="6488668"/>
            <a:ext cx="8534400" cy="369332"/>
          </a:xfrm>
          <a:prstGeom prst="rect">
            <a:avLst/>
          </a:prstGeom>
        </p:spPr>
        <p:txBody>
          <a:bodyPr wrap="square">
            <a:spAutoFit/>
          </a:bodyPr>
          <a:lstStyle/>
          <a:p>
            <a:r>
              <a:rPr lang="en-US" dirty="0">
                <a:solidFill>
                  <a:schemeClr val="bg2"/>
                </a:solidFill>
              </a:rPr>
              <a:t>8</a:t>
            </a:r>
            <a:r>
              <a:rPr lang="en-US" baseline="30000" dirty="0">
                <a:solidFill>
                  <a:schemeClr val="bg2"/>
                </a:solidFill>
              </a:rPr>
              <a:t>th</a:t>
            </a:r>
            <a:r>
              <a:rPr lang="en-US" dirty="0">
                <a:solidFill>
                  <a:schemeClr val="bg2"/>
                </a:solidFill>
              </a:rPr>
              <a:t> International IPM Symposium | MARCH 23–26, 2015</a:t>
            </a:r>
            <a:r>
              <a:rPr lang="en-US" dirty="0">
                <a:solidFill>
                  <a:schemeClr val="bg2"/>
                </a:solidFill>
                <a:latin typeface="BodyTextHeavy"/>
              </a:rPr>
              <a:t> | SALT LAKE CITY, UTAH</a:t>
            </a:r>
            <a:endParaRPr lang="en-US" dirty="0">
              <a:solidFill>
                <a:schemeClr val="bg2"/>
              </a:solidFill>
            </a:endParaRPr>
          </a:p>
        </p:txBody>
      </p:sp>
    </p:spTree>
    <p:extLst>
      <p:ext uri="{BB962C8B-B14F-4D97-AF65-F5344CB8AC3E}">
        <p14:creationId xmlns:p14="http://schemas.microsoft.com/office/powerpoint/2010/main" val="234013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526" y="751193"/>
            <a:ext cx="9144001" cy="6079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9525" y="0"/>
            <a:ext cx="9144000"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a:noAutofit/>
          </a:bodyPr>
          <a:lstStyle>
            <a:lvl1pPr algn="l" rtl="0" eaLnBrk="1" latinLnBrk="0" hangingPunct="1">
              <a:spcBef>
                <a:spcPct val="0"/>
              </a:spcBef>
              <a:buNone/>
              <a:defRPr kumimoji="0" sz="4500" b="1" kern="120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extLst/>
          </a:lstStyle>
          <a:p>
            <a:r>
              <a:rPr lang="en-US" sz="1800" dirty="0">
                <a:solidFill>
                  <a:srgbClr val="FFC000"/>
                </a:solidFill>
              </a:rPr>
              <a:t>Applied Research and Field Experiments utilizing Variable Rate Nitrogen Application, Remote and In Situ Sensing and Drought Tolerant Corn Seeds(2014)- UAV Remote Sensing</a:t>
            </a:r>
            <a:br>
              <a:rPr lang="en-US" sz="3600" dirty="0">
                <a:solidFill>
                  <a:srgbClr val="FFC000"/>
                </a:solidFill>
              </a:rPr>
            </a:br>
            <a:endParaRPr lang="en-US" sz="3600" dirty="0">
              <a:solidFill>
                <a:prstClr val="white"/>
              </a:solidFill>
            </a:endParaRPr>
          </a:p>
        </p:txBody>
      </p:sp>
      <p:sp>
        <p:nvSpPr>
          <p:cNvPr id="4" name="Rectangle 3"/>
          <p:cNvSpPr/>
          <p:nvPr/>
        </p:nvSpPr>
        <p:spPr>
          <a:xfrm>
            <a:off x="295274" y="6460959"/>
            <a:ext cx="8534400" cy="369332"/>
          </a:xfrm>
          <a:prstGeom prst="rect">
            <a:avLst/>
          </a:prstGeom>
        </p:spPr>
        <p:txBody>
          <a:bodyPr wrap="square">
            <a:spAutoFit/>
          </a:bodyPr>
          <a:lstStyle/>
          <a:p>
            <a:r>
              <a:rPr lang="en-US" dirty="0"/>
              <a:t>8</a:t>
            </a:r>
            <a:r>
              <a:rPr lang="en-US" baseline="30000" dirty="0"/>
              <a:t>th</a:t>
            </a:r>
            <a:r>
              <a:rPr lang="en-US" dirty="0"/>
              <a:t> International IPM Symposium | MARCH 23–26, 2015</a:t>
            </a:r>
            <a:r>
              <a:rPr lang="en-US" dirty="0">
                <a:solidFill>
                  <a:srgbClr val="534435"/>
                </a:solidFill>
                <a:latin typeface="BodyTextHeavy"/>
              </a:rPr>
              <a:t> | SALT LAKE CITY, UTAH</a:t>
            </a:r>
            <a:endParaRPr lang="en-US" dirty="0"/>
          </a:p>
        </p:txBody>
      </p:sp>
      <p:sp>
        <p:nvSpPr>
          <p:cNvPr id="5" name="Rectangle 4"/>
          <p:cNvSpPr/>
          <p:nvPr/>
        </p:nvSpPr>
        <p:spPr>
          <a:xfrm>
            <a:off x="21566" y="5943894"/>
            <a:ext cx="8980099" cy="5170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15000"/>
              </a:lnSpc>
            </a:pP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Hartman, C.,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Nagchaudhuri,A</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Mitra,M</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and </a:t>
            </a:r>
            <a:r>
              <a:rPr lang="en-US" sz="1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Daughtry,C</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.,(2014)</a:t>
            </a:r>
            <a:r>
              <a:rPr lang="en-US"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development of Nitrogen response curves for the improvement of Nitrogen use efficiency (NUE) on Maryland’s Eastern Shore</a:t>
            </a:r>
            <a:r>
              <a:rPr lang="en-US"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1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Paper number  141900381, </a:t>
            </a:r>
            <a:r>
              <a:rPr lang="en-US"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Proceedings of  2014 </a:t>
            </a:r>
            <a:r>
              <a:rPr lang="en-US" sz="1200" i="1" dirty="0">
                <a:latin typeface="Times New Roman" panose="02020603050405020304" pitchFamily="18" charset="0"/>
                <a:ea typeface="Calibri" panose="020F0502020204030204" pitchFamily="34" charset="0"/>
                <a:cs typeface="Times New Roman" panose="02020603050405020304" pitchFamily="18" charset="0"/>
              </a:rPr>
              <a:t>ASABE</a:t>
            </a:r>
            <a:r>
              <a:rPr lang="en-US"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8735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r>
              <a:rPr lang="en-US" dirty="0"/>
              <a:t>Acknowledgements</a:t>
            </a:r>
          </a:p>
        </p:txBody>
      </p:sp>
      <p:sp>
        <p:nvSpPr>
          <p:cNvPr id="43010" name="Content Placeholder 2"/>
          <p:cNvSpPr>
            <a:spLocks noGrp="1"/>
          </p:cNvSpPr>
          <p:nvPr>
            <p:ph idx="1"/>
          </p:nvPr>
        </p:nvSpPr>
        <p:spPr>
          <a:xfrm>
            <a:off x="0" y="1775191"/>
            <a:ext cx="9144000" cy="4625609"/>
          </a:xfrm>
        </p:spPr>
        <p:txBody>
          <a:bodyPr>
            <a:normAutofit/>
          </a:bodyPr>
          <a:lstStyle/>
          <a:p>
            <a:pPr eaLnBrk="1" hangingPunct="1"/>
            <a:r>
              <a:rPr lang="en-US" sz="2800" dirty="0"/>
              <a:t>NIFA-USDA Capacity Building Grant</a:t>
            </a:r>
          </a:p>
          <a:p>
            <a:pPr eaLnBrk="1" hangingPunct="1"/>
            <a:r>
              <a:rPr lang="en-US" sz="2800" dirty="0"/>
              <a:t>Maryland Space Grant Consortium /NASA</a:t>
            </a:r>
          </a:p>
          <a:p>
            <a:pPr eaLnBrk="1" hangingPunct="1"/>
            <a:r>
              <a:rPr lang="en-US" sz="2800" dirty="0"/>
              <a:t>Dr. John </a:t>
            </a:r>
            <a:r>
              <a:rPr lang="en-US" sz="2800" dirty="0" err="1"/>
              <a:t>Moisan,Geoff</a:t>
            </a:r>
            <a:r>
              <a:rPr lang="en-US" sz="2800" dirty="0"/>
              <a:t> Bland ,and Ted Miles of NASA</a:t>
            </a:r>
          </a:p>
          <a:p>
            <a:pPr eaLnBrk="1" hangingPunct="1"/>
            <a:r>
              <a:rPr lang="en-US" sz="2800" dirty="0"/>
              <a:t>Dr. Craig </a:t>
            </a:r>
            <a:r>
              <a:rPr lang="en-US" sz="2800" dirty="0" err="1"/>
              <a:t>Daughtry</a:t>
            </a:r>
            <a:r>
              <a:rPr lang="en-US" sz="2800" dirty="0"/>
              <a:t> of USDA Beltsville</a:t>
            </a:r>
          </a:p>
          <a:p>
            <a:pPr eaLnBrk="1" hangingPunct="1"/>
            <a:r>
              <a:rPr lang="en-US" sz="2800" dirty="0"/>
              <a:t>UMES Students and Farm Personnel</a:t>
            </a:r>
          </a:p>
        </p:txBody>
      </p:sp>
      <p:pic>
        <p:nvPicPr>
          <p:cNvPr id="43011" name="Picture 2" descr="http://a0.twimg.com/profile_images/188302352/nasalogo_twitter.jpg"/>
          <p:cNvPicPr>
            <a:picLocks noChangeAspect="1" noChangeArrowheads="1"/>
          </p:cNvPicPr>
          <p:nvPr/>
        </p:nvPicPr>
        <p:blipFill>
          <a:blip r:embed="rId2"/>
          <a:srcRect/>
          <a:stretch>
            <a:fillRect/>
          </a:stretch>
        </p:blipFill>
        <p:spPr bwMode="auto">
          <a:xfrm>
            <a:off x="6248400" y="4800600"/>
            <a:ext cx="2400300" cy="1916113"/>
          </a:xfrm>
          <a:prstGeom prst="rect">
            <a:avLst/>
          </a:prstGeom>
          <a:noFill/>
          <a:ln w="9525">
            <a:noFill/>
            <a:miter lim="800000"/>
            <a:headEnd/>
            <a:tailEnd/>
          </a:ln>
        </p:spPr>
      </p:pic>
      <p:pic>
        <p:nvPicPr>
          <p:cNvPr id="43012" name="Picture 4" descr="http://arhab.org/logos/MDSGC_logo.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724400"/>
            <a:ext cx="2133600" cy="2133600"/>
          </a:xfrm>
          <a:prstGeom prst="rect">
            <a:avLst/>
          </a:prstGeom>
          <a:noFill/>
          <a:ln w="9525">
            <a:noFill/>
            <a:miter lim="800000"/>
            <a:headEnd/>
            <a:tailEnd/>
          </a:ln>
        </p:spPr>
      </p:pic>
      <p:pic>
        <p:nvPicPr>
          <p:cNvPr id="43013" name="Picture 6" descr="http://www.watermelon.org/images/IndustryMembers/usda_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5442743"/>
            <a:ext cx="2514600" cy="1363663"/>
          </a:xfrm>
          <a:prstGeom prst="rect">
            <a:avLst/>
          </a:prstGeom>
          <a:noFill/>
          <a:ln w="9525">
            <a:noFill/>
            <a:miter lim="800000"/>
            <a:headEnd/>
            <a:tailEnd/>
          </a:ln>
        </p:spPr>
      </p:pic>
    </p:spTree>
    <p:extLst>
      <p:ext uri="{BB962C8B-B14F-4D97-AF65-F5344CB8AC3E}">
        <p14:creationId xmlns:p14="http://schemas.microsoft.com/office/powerpoint/2010/main" val="3594025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9536" y="228600"/>
            <a:ext cx="8317992" cy="1066800"/>
          </a:xfrm>
        </p:spPr>
        <p:txBody>
          <a:bodyPr>
            <a:normAutofit fontScale="90000"/>
          </a:bodyPr>
          <a:lstStyle/>
          <a:p>
            <a:pPr eaLnBrk="1" hangingPunct="1">
              <a:defRPr/>
            </a:pPr>
            <a:r>
              <a:rPr lang="en-US" dirty="0"/>
              <a:t>        Questions/Comments/Suggestions</a:t>
            </a: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47343" y="2712988"/>
            <a:ext cx="3138785" cy="2609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80845" y="6354842"/>
            <a:ext cx="8534400" cy="369332"/>
          </a:xfrm>
          <a:prstGeom prst="rect">
            <a:avLst/>
          </a:prstGeom>
        </p:spPr>
        <p:txBody>
          <a:bodyPr wrap="square">
            <a:spAutoFit/>
          </a:bodyPr>
          <a:lstStyle/>
          <a:p>
            <a:r>
              <a:rPr lang="en-US" dirty="0">
                <a:solidFill>
                  <a:schemeClr val="tx2"/>
                </a:solidFill>
              </a:rPr>
              <a:t>8</a:t>
            </a:r>
            <a:r>
              <a:rPr lang="en-US" baseline="30000" dirty="0">
                <a:solidFill>
                  <a:schemeClr val="tx2"/>
                </a:solidFill>
              </a:rPr>
              <a:t>th</a:t>
            </a:r>
            <a:r>
              <a:rPr lang="en-US" dirty="0">
                <a:solidFill>
                  <a:schemeClr val="tx2"/>
                </a:solidFill>
              </a:rPr>
              <a:t> International IPM Symposium | MARCH 23–26, 2015</a:t>
            </a:r>
            <a:r>
              <a:rPr lang="en-US" dirty="0">
                <a:solidFill>
                  <a:schemeClr val="tx2"/>
                </a:solidFill>
                <a:latin typeface="BodyTextHeavy"/>
              </a:rPr>
              <a:t> | SALT LAKE CITY, UTAH</a:t>
            </a:r>
            <a:endParaRPr lang="en-US" dirty="0">
              <a:solidFill>
                <a:schemeClr val="tx2"/>
              </a:solidFill>
            </a:endParaRPr>
          </a:p>
        </p:txBody>
      </p:sp>
      <p:pic>
        <p:nvPicPr>
          <p:cNvPr id="6" name="Picture 5"/>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8500"/>
                    </a14:imgEffect>
                    <a14:imgEffect>
                      <a14:saturation sat="7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43912" y="2743200"/>
            <a:ext cx="3015712" cy="25790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110585" y="2712987"/>
            <a:ext cx="3048000" cy="2584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999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3200400" y="126593"/>
            <a:ext cx="4495800" cy="584775"/>
          </a:xfrm>
          <a:prstGeom prst="rect">
            <a:avLst/>
          </a:prstGeom>
          <a:noFill/>
        </p:spPr>
        <p:txBody>
          <a:bodyPr wrap="square" rtlCol="0">
            <a:spAutoFit/>
          </a:bodyPr>
          <a:lstStyle/>
          <a:p>
            <a:r>
              <a:rPr lang="en-US" sz="3200" b="1" dirty="0"/>
              <a:t>REMOTE</a:t>
            </a:r>
            <a:r>
              <a:rPr lang="en-US" sz="2800" dirty="0"/>
              <a:t> </a:t>
            </a:r>
            <a:r>
              <a:rPr lang="en-US" sz="3200" b="1" dirty="0"/>
              <a:t>SENSING</a:t>
            </a:r>
          </a:p>
        </p:txBody>
      </p:sp>
      <p:sp>
        <p:nvSpPr>
          <p:cNvPr id="4" name="Rectangle 3"/>
          <p:cNvSpPr/>
          <p:nvPr/>
        </p:nvSpPr>
        <p:spPr>
          <a:xfrm>
            <a:off x="0" y="1080543"/>
            <a:ext cx="9265921" cy="1107996"/>
          </a:xfrm>
          <a:prstGeom prst="rect">
            <a:avLst/>
          </a:prstGeom>
        </p:spPr>
        <p:txBody>
          <a:bodyPr wrap="square">
            <a:spAutoFit/>
          </a:bodyPr>
          <a:lstStyle/>
          <a:p>
            <a:r>
              <a:rPr lang="en-US" sz="2200" dirty="0"/>
              <a:t>Remote sensing is widely utilized by scientists and engineers in space and </a:t>
            </a:r>
            <a:r>
              <a:rPr lang="en-US" sz="2200" b="1" dirty="0"/>
              <a:t>earth sciences</a:t>
            </a:r>
            <a:r>
              <a:rPr lang="en-US" sz="2200" dirty="0"/>
              <a:t>, medical sciences, </a:t>
            </a:r>
            <a:r>
              <a:rPr lang="en-US" sz="2200" b="1" dirty="0"/>
              <a:t>agriculture,</a:t>
            </a:r>
            <a:r>
              <a:rPr lang="en-US" sz="2200" dirty="0"/>
              <a:t> various applications in the industry, and social sciences.</a:t>
            </a:r>
          </a:p>
        </p:txBody>
      </p:sp>
      <p:pic>
        <p:nvPicPr>
          <p:cNvPr id="23" name="Picture 2" descr="http://landsat.gsfc.nasa.gov/wp-content/uploads/2013/01/BandpassesL7vL8_Jul2013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47517" y="2155225"/>
            <a:ext cx="5358382" cy="4702776"/>
          </a:xfrm>
          <a:prstGeom prst="rect">
            <a:avLst/>
          </a:prstGeom>
        </p:spPr>
        <p:style>
          <a:lnRef idx="2">
            <a:schemeClr val="dk1"/>
          </a:lnRef>
          <a:fillRef idx="1">
            <a:schemeClr val="lt1"/>
          </a:fillRef>
          <a:effectRef idx="0">
            <a:schemeClr val="dk1"/>
          </a:effectRef>
          <a:fontRef idx="minor">
            <a:schemeClr val="dk1"/>
          </a:fontRef>
        </p:style>
      </p:pic>
      <p:grpSp>
        <p:nvGrpSpPr>
          <p:cNvPr id="14" name="Group 13"/>
          <p:cNvGrpSpPr/>
          <p:nvPr/>
        </p:nvGrpSpPr>
        <p:grpSpPr>
          <a:xfrm>
            <a:off x="30479" y="2130132"/>
            <a:ext cx="4130040" cy="2881522"/>
            <a:chOff x="4858880" y="398967"/>
            <a:chExt cx="4114800" cy="3175888"/>
          </a:xfrm>
        </p:grpSpPr>
        <p:pic>
          <p:nvPicPr>
            <p:cNvPr id="2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8881" y="398967"/>
              <a:ext cx="3703320" cy="311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4858880" y="3225995"/>
              <a:ext cx="4114800" cy="348860"/>
            </a:xfrm>
            <a:prstGeom prst="rect">
              <a:avLst/>
            </a:prstGeom>
          </p:spPr>
          <p:txBody>
            <a:bodyPr wrap="square">
              <a:spAutoFit/>
            </a:bodyPr>
            <a:lstStyle/>
            <a:p>
              <a:r>
                <a:rPr lang="en-US" sz="1400" dirty="0"/>
                <a:t>https://</a:t>
              </a:r>
              <a:r>
                <a:rPr lang="en-US" sz="1200" dirty="0"/>
                <a:t>geo.arc.nasa.gov/sge/landsat/l7image.html</a:t>
              </a:r>
            </a:p>
          </p:txBody>
        </p:sp>
      </p:grpSp>
      <p:sp>
        <p:nvSpPr>
          <p:cNvPr id="24" name="Rectangle 23"/>
          <p:cNvSpPr/>
          <p:nvPr/>
        </p:nvSpPr>
        <p:spPr>
          <a:xfrm>
            <a:off x="3875531" y="6431808"/>
            <a:ext cx="2928943" cy="307777"/>
          </a:xfrm>
          <a:prstGeom prst="rect">
            <a:avLst/>
          </a:prstGeom>
        </p:spPr>
        <p:txBody>
          <a:bodyPr wrap="none">
            <a:spAutoFit/>
          </a:bodyPr>
          <a:lstStyle/>
          <a:p>
            <a:r>
              <a:rPr lang="en-US" sz="1400" dirty="0">
                <a:solidFill>
                  <a:prstClr val="black"/>
                </a:solidFill>
                <a:latin typeface="Calibri"/>
              </a:rPr>
              <a:t>http://landsat.gsfc.nasa.gov/?p=3186</a:t>
            </a:r>
          </a:p>
        </p:txBody>
      </p:sp>
      <p:pic>
        <p:nvPicPr>
          <p:cNvPr id="25" name="Picture 4" descr="http://www.corista.eu/images/remote_sensing.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79" y="5011655"/>
            <a:ext cx="3717038" cy="184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431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2411413" y="71735"/>
            <a:ext cx="6858000" cy="461665"/>
          </a:xfrm>
          <a:prstGeom prst="rect">
            <a:avLst/>
          </a:prstGeom>
          <a:noFill/>
        </p:spPr>
        <p:txBody>
          <a:bodyPr wrap="square" rtlCol="0">
            <a:spAutoFit/>
          </a:bodyPr>
          <a:lstStyle/>
          <a:p>
            <a:r>
              <a:rPr lang="en-US" sz="2400" dirty="0"/>
              <a:t>Robotics and Mechatronics Laboratory(UMES)</a:t>
            </a:r>
          </a:p>
        </p:txBody>
      </p:sp>
      <p:grpSp>
        <p:nvGrpSpPr>
          <p:cNvPr id="3" name="Group 2"/>
          <p:cNvGrpSpPr/>
          <p:nvPr/>
        </p:nvGrpSpPr>
        <p:grpSpPr>
          <a:xfrm>
            <a:off x="12700" y="990600"/>
            <a:ext cx="9131300" cy="5029200"/>
            <a:chOff x="12700" y="1216025"/>
            <a:chExt cx="9131300" cy="5343525"/>
          </a:xfrm>
        </p:grpSpPr>
        <p:pic>
          <p:nvPicPr>
            <p:cNvPr id="4" name="Picture 7" descr="pic"/>
            <p:cNvPicPr>
              <a:picLocks noChangeAspect="1" noChangeArrowheads="1"/>
            </p:cNvPicPr>
            <p:nvPr/>
          </p:nvPicPr>
          <p:blipFill>
            <a:blip r:embed="rId12" cstate="screen">
              <a:lum bright="10000" contrast="4000"/>
              <a:extLst>
                <a:ext uri="{28A0092B-C50C-407E-A947-70E740481C1C}">
                  <a14:useLocalDpi xmlns:a14="http://schemas.microsoft.com/office/drawing/2010/main"/>
                </a:ext>
              </a:extLst>
            </a:blip>
            <a:srcRect/>
            <a:stretch>
              <a:fillRect/>
            </a:stretch>
          </p:blipFill>
          <p:spPr bwMode="auto">
            <a:xfrm>
              <a:off x="12700" y="1216025"/>
              <a:ext cx="1844675"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
            <p:cNvGraphicFramePr>
              <a:graphicFrameLocks noChangeAspect="1"/>
            </p:cNvGraphicFramePr>
            <p:nvPr>
              <p:extLst>
                <p:ext uri="{D42A27DB-BD31-4B8C-83A1-F6EECF244321}">
                  <p14:modId xmlns:p14="http://schemas.microsoft.com/office/powerpoint/2010/main" val="1696562567"/>
                </p:ext>
              </p:extLst>
            </p:nvPr>
          </p:nvGraphicFramePr>
          <p:xfrm>
            <a:off x="12700" y="2732088"/>
            <a:ext cx="1751013" cy="1411287"/>
          </p:xfrm>
          <a:graphic>
            <a:graphicData uri="http://schemas.openxmlformats.org/presentationml/2006/ole">
              <mc:AlternateContent xmlns:mc="http://schemas.openxmlformats.org/markup-compatibility/2006">
                <mc:Choice xmlns:v="urn:schemas-microsoft-com:vml" Requires="v">
                  <p:oleObj r:id="rId13" imgW="12193702" imgH="9142857" progId="">
                    <p:embed/>
                  </p:oleObj>
                </mc:Choice>
                <mc:Fallback>
                  <p:oleObj r:id="rId13" imgW="12193702" imgH="9142857" progId="">
                    <p:embed/>
                    <p:pic>
                      <p:nvPicPr>
                        <p:cNvPr id="0" name=""/>
                        <p:cNvPicPr>
                          <a:picLocks noChangeAspect="1" noChangeArrowheads="1"/>
                        </p:cNvPicPr>
                        <p:nvPr/>
                      </p:nvPicPr>
                      <p:blipFill>
                        <a:blip r:embed="rId14">
                          <a:lum bright="-6000" contrast="-24000"/>
                          <a:extLst>
                            <a:ext uri="{28A0092B-C50C-407E-A947-70E740481C1C}">
                              <a14:useLocalDpi xmlns:a14="http://schemas.microsoft.com/office/drawing/2010/main" val="0"/>
                            </a:ext>
                          </a:extLst>
                        </a:blip>
                        <a:srcRect t="8154" r="3030" b="12447"/>
                        <a:stretch>
                          <a:fillRect/>
                        </a:stretch>
                      </p:blipFill>
                      <p:spPr bwMode="auto">
                        <a:xfrm>
                          <a:off x="12700" y="2732088"/>
                          <a:ext cx="1751013"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10" descr="MVC-005F"/>
            <p:cNvPicPr>
              <a:picLocks noChangeAspect="1" noChangeArrowheads="1"/>
            </p:cNvPicPr>
            <p:nvPr/>
          </p:nvPicPr>
          <p:blipFill>
            <a:blip r:embed="rId15" cstate="screen">
              <a:lum bright="-2000" contrast="4000"/>
              <a:extLst>
                <a:ext uri="{28A0092B-C50C-407E-A947-70E740481C1C}">
                  <a14:useLocalDpi xmlns:a14="http://schemas.microsoft.com/office/drawing/2010/main"/>
                </a:ext>
              </a:extLst>
            </a:blip>
            <a:srcRect/>
            <a:stretch>
              <a:fillRect/>
            </a:stretch>
          </p:blipFill>
          <p:spPr bwMode="auto">
            <a:xfrm>
              <a:off x="3482975" y="1216025"/>
              <a:ext cx="3214688"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Kit 0057 c.jp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697663" y="1216025"/>
              <a:ext cx="2446337"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DepthRig 0063 c.jp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697663" y="2863850"/>
              <a:ext cx="2446337"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Shrimp DrN Mohamad 84.jpg"/>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487738" y="4198938"/>
              <a:ext cx="146367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19" cstate="screen">
              <a:lum bright="-24000" contrast="-18000"/>
              <a:extLst>
                <a:ext uri="{28A0092B-C50C-407E-A947-70E740481C1C}">
                  <a14:useLocalDpi xmlns:a14="http://schemas.microsoft.com/office/drawing/2010/main"/>
                </a:ext>
              </a:extLst>
            </a:blip>
            <a:srcRect/>
            <a:stretch>
              <a:fillRect/>
            </a:stretch>
          </p:blipFill>
          <p:spPr bwMode="auto">
            <a:xfrm>
              <a:off x="1857375" y="1225550"/>
              <a:ext cx="1625600" cy="150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4"/>
            <p:cNvPicPr>
              <a:picLocks noChangeAspect="1" noChangeArrowheads="1"/>
            </p:cNvPicPr>
            <p:nvPr/>
          </p:nvPicPr>
          <p:blipFill>
            <a:blip r:embed="rId20" cstate="screen">
              <a:lum bright="-24000"/>
              <a:extLst>
                <a:ext uri="{28A0092B-C50C-407E-A947-70E740481C1C}">
                  <a14:useLocalDpi xmlns:a14="http://schemas.microsoft.com/office/drawing/2010/main"/>
                </a:ext>
              </a:extLst>
            </a:blip>
            <a:srcRect/>
            <a:stretch>
              <a:fillRect/>
            </a:stretch>
          </p:blipFill>
          <p:spPr bwMode="auto">
            <a:xfrm>
              <a:off x="1754188" y="2600325"/>
              <a:ext cx="1728787" cy="152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endpid1.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21">
              <a:lum bright="-30000"/>
              <a:extLst>
                <a:ext uri="{28A0092B-C50C-407E-A947-70E740481C1C}">
                  <a14:useLocalDpi xmlns:a14="http://schemas.microsoft.com/office/drawing/2010/main" val="0"/>
                </a:ext>
              </a:extLst>
            </a:blip>
            <a:srcRect/>
            <a:stretch>
              <a:fillRect/>
            </a:stretch>
          </p:blipFill>
          <p:spPr bwMode="auto">
            <a:xfrm>
              <a:off x="12700" y="4143375"/>
              <a:ext cx="1741488"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apcrcntrl1.avi">
              <a:hlinkClick r:id="" action="ppaction://media"/>
            </p:cNvPr>
            <p:cNvPicPr>
              <a:picLocks noChangeAspect="1" noChangeArrowheads="1"/>
            </p:cNvPicPr>
            <p:nvPr>
              <a:videoFile r:link="rId4"/>
              <p:extLst>
                <p:ext uri="{DAA4B4D4-6D71-4841-9C94-3DE7FCFB9230}">
                  <p14:media xmlns:p14="http://schemas.microsoft.com/office/powerpoint/2010/main" r:link="rId3"/>
                </p:ext>
              </p:extLst>
            </p:nvPr>
          </p:nvPicPr>
          <p:blipFill>
            <a:blip r:embed="rId22">
              <a:lum bright="-24000" contrast="12000"/>
              <a:extLst>
                <a:ext uri="{28A0092B-C50C-407E-A947-70E740481C1C}">
                  <a14:useLocalDpi xmlns:a14="http://schemas.microsoft.com/office/drawing/2010/main" val="0"/>
                </a:ext>
              </a:extLst>
            </a:blip>
            <a:srcRect/>
            <a:stretch>
              <a:fillRect/>
            </a:stretch>
          </p:blipFill>
          <p:spPr bwMode="auto">
            <a:xfrm>
              <a:off x="1754188" y="4143375"/>
              <a:ext cx="1728787" cy="1279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4" name="Object 7"/>
            <p:cNvGraphicFramePr>
              <a:graphicFrameLocks noChangeAspect="1"/>
            </p:cNvGraphicFramePr>
            <p:nvPr>
              <p:extLst>
                <p:ext uri="{D42A27DB-BD31-4B8C-83A1-F6EECF244321}">
                  <p14:modId xmlns:p14="http://schemas.microsoft.com/office/powerpoint/2010/main" val="212417189"/>
                </p:ext>
              </p:extLst>
            </p:nvPr>
          </p:nvGraphicFramePr>
          <p:xfrm>
            <a:off x="1255713" y="5372100"/>
            <a:ext cx="1450975" cy="1182688"/>
          </p:xfrm>
          <a:graphic>
            <a:graphicData uri="http://schemas.openxmlformats.org/presentationml/2006/ole">
              <mc:AlternateContent xmlns:mc="http://schemas.openxmlformats.org/markup-compatibility/2006">
                <mc:Choice xmlns:v="urn:schemas-microsoft-com:vml" Requires="v">
                  <p:oleObj name="Picture" r:id="rId23" imgW="1904873" imgH="1574715" progId="Word.Picture.8">
                    <p:embed/>
                  </p:oleObj>
                </mc:Choice>
                <mc:Fallback>
                  <p:oleObj name="Picture" r:id="rId23" imgW="1904873" imgH="1574715" progId="Word.Picture.8">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l="23036" t="5838" r="17935" b="2658"/>
                        <a:stretch>
                          <a:fillRect/>
                        </a:stretch>
                      </p:blipFill>
                      <p:spPr bwMode="auto">
                        <a:xfrm>
                          <a:off x="1255713" y="5372100"/>
                          <a:ext cx="14509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0"/>
            <p:cNvGraphicFramePr>
              <a:graphicFrameLocks noChangeAspect="1"/>
            </p:cNvGraphicFramePr>
            <p:nvPr>
              <p:extLst>
                <p:ext uri="{D42A27DB-BD31-4B8C-83A1-F6EECF244321}">
                  <p14:modId xmlns:p14="http://schemas.microsoft.com/office/powerpoint/2010/main" val="958358532"/>
                </p:ext>
              </p:extLst>
            </p:nvPr>
          </p:nvGraphicFramePr>
          <p:xfrm>
            <a:off x="12700" y="5399088"/>
            <a:ext cx="1295400" cy="1160462"/>
          </p:xfrm>
          <a:graphic>
            <a:graphicData uri="http://schemas.openxmlformats.org/presentationml/2006/ole">
              <mc:AlternateContent xmlns:mc="http://schemas.openxmlformats.org/markup-compatibility/2006">
                <mc:Choice xmlns:v="urn:schemas-microsoft-com:vml" Requires="v">
                  <p:oleObj name="Picture" r:id="rId25" imgW="1437132" imgH="1545336" progId="Word.Picture.8">
                    <p:embed/>
                  </p:oleObj>
                </mc:Choice>
                <mc:Fallback>
                  <p:oleObj name="Picture" r:id="rId25" imgW="1437132" imgH="1545336" progId="Word.Picture.8">
                    <p:embed/>
                    <p:pic>
                      <p:nvPicPr>
                        <p:cNvPr id="0" name=""/>
                        <p:cNvPicPr>
                          <a:picLocks noChangeAspect="1" noChangeArrowheads="1"/>
                        </p:cNvPicPr>
                        <p:nvPr/>
                      </p:nvPicPr>
                      <p:blipFill>
                        <a:blip r:embed="rId26">
                          <a:lum bright="-16000" contrast="-30000"/>
                          <a:extLst>
                            <a:ext uri="{28A0092B-C50C-407E-A947-70E740481C1C}">
                              <a14:useLocalDpi xmlns:a14="http://schemas.microsoft.com/office/drawing/2010/main" val="0"/>
                            </a:ext>
                          </a:extLst>
                        </a:blip>
                        <a:srcRect l="29950" t="5917" r="29312" b="2959"/>
                        <a:stretch>
                          <a:fillRect/>
                        </a:stretch>
                      </p:blipFill>
                      <p:spPr bwMode="auto">
                        <a:xfrm>
                          <a:off x="12700" y="5399088"/>
                          <a:ext cx="12954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LEGOt.MPG">
              <a:hlinkClick r:id="" action="ppaction://media"/>
            </p:cNvPr>
            <p:cNvPicPr>
              <a:picLocks noChangeAspect="1" noChangeArrowheads="1"/>
            </p:cNvPicPr>
            <p:nvPr>
              <a:videoFile r:link="rId6"/>
              <p:extLst>
                <p:ext uri="{DAA4B4D4-6D71-4841-9C94-3DE7FCFB9230}">
                  <p14:media xmlns:p14="http://schemas.microsoft.com/office/powerpoint/2010/main" r:link="rId5"/>
                </p:ext>
              </p:extLst>
            </p:nvPr>
          </p:nvPicPr>
          <p:blipFill>
            <a:blip r:embed="rId27">
              <a:lum bright="36000" contrast="24000"/>
              <a:extLst>
                <a:ext uri="{28A0092B-C50C-407E-A947-70E740481C1C}">
                  <a14:useLocalDpi xmlns:a14="http://schemas.microsoft.com/office/drawing/2010/main" val="0"/>
                </a:ext>
              </a:extLst>
            </a:blip>
            <a:srcRect l="3448" b="13826"/>
            <a:stretch>
              <a:fillRect/>
            </a:stretch>
          </p:blipFill>
          <p:spPr bwMode="auto">
            <a:xfrm>
              <a:off x="6723063" y="4608513"/>
              <a:ext cx="2420937" cy="1931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lego.avi">
              <a:hlinkClick r:id="" action="ppaction://media"/>
            </p:cNvPr>
            <p:cNvPicPr>
              <a:picLocks noChangeAspect="1" noChangeArrowheads="1"/>
            </p:cNvPicPr>
            <p:nvPr>
              <a:videoFile r:link="rId8"/>
              <p:extLst>
                <p:ext uri="{DAA4B4D4-6D71-4841-9C94-3DE7FCFB9230}">
                  <p14:media xmlns:p14="http://schemas.microsoft.com/office/powerpoint/2010/main" r:link="rId7"/>
                </p:ext>
              </p:extLst>
            </p:nvPr>
          </p:nvPicPr>
          <p:blipFill>
            <a:blip r:embed="rId28">
              <a:extLst>
                <a:ext uri="{28A0092B-C50C-407E-A947-70E740481C1C}">
                  <a14:useLocalDpi xmlns:a14="http://schemas.microsoft.com/office/drawing/2010/main" val="0"/>
                </a:ext>
              </a:extLst>
            </a:blip>
            <a:srcRect l="2850" t="7085" b="8705"/>
            <a:stretch>
              <a:fillRect/>
            </a:stretch>
          </p:blipFill>
          <p:spPr bwMode="auto">
            <a:xfrm>
              <a:off x="4951413" y="4130675"/>
              <a:ext cx="17780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8" descr="IMAG0027"/>
            <p:cNvPicPr>
              <a:picLocks noChangeAspect="1" noChangeArrowheads="1"/>
            </p:cNvPicPr>
            <p:nvPr/>
          </p:nvPicPr>
          <p:blipFill>
            <a:blip r:embed="rId29" cstate="screen">
              <a:lum bright="-6000"/>
              <a:extLst>
                <a:ext uri="{28A0092B-C50C-407E-A947-70E740481C1C}">
                  <a14:useLocalDpi xmlns:a14="http://schemas.microsoft.com/office/drawing/2010/main"/>
                </a:ext>
              </a:extLst>
            </a:blip>
            <a:srcRect/>
            <a:stretch>
              <a:fillRect/>
            </a:stretch>
          </p:blipFill>
          <p:spPr bwMode="auto">
            <a:xfrm>
              <a:off x="2684463" y="5402263"/>
              <a:ext cx="1268412" cy="1116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onecar.wmv">
              <a:hlinkClick r:id="" action="ppaction://media"/>
            </p:cNvPr>
            <p:cNvPicPr>
              <a:picLocks noChangeAspect="1" noChangeArrowheads="1"/>
            </p:cNvPicPr>
            <p:nvPr>
              <a:videoFile r:link="rId10"/>
              <p:extLst>
                <p:ext uri="{DAA4B4D4-6D71-4841-9C94-3DE7FCFB9230}">
                  <p14:media xmlns:p14="http://schemas.microsoft.com/office/powerpoint/2010/main" r:embed="rId9"/>
                </p:ext>
              </p:extLst>
            </p:nvPr>
          </p:nvPicPr>
          <p:blipFill>
            <a:blip r:embed="rId30">
              <a:extLst>
                <a:ext uri="{28A0092B-C50C-407E-A947-70E740481C1C}">
                  <a14:useLocalDpi xmlns:a14="http://schemas.microsoft.com/office/drawing/2010/main" val="0"/>
                </a:ext>
              </a:extLst>
            </a:blip>
            <a:srcRect/>
            <a:stretch>
              <a:fillRect/>
            </a:stretch>
          </p:blipFill>
          <p:spPr bwMode="auto">
            <a:xfrm>
              <a:off x="3849688" y="5424488"/>
              <a:ext cx="1404937" cy="1095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6" descr="1st Place Team"/>
            <p:cNvPicPr>
              <a:picLocks noChangeAspect="1" noChangeArrowheads="1"/>
            </p:cNvPicPr>
            <p:nvPr/>
          </p:nvPicPr>
          <p:blipFill>
            <a:blip r:embed="rId31" cstate="screen">
              <a:lum bright="18000"/>
              <a:extLst>
                <a:ext uri="{28A0092B-C50C-407E-A947-70E740481C1C}">
                  <a14:useLocalDpi xmlns:a14="http://schemas.microsoft.com/office/drawing/2010/main"/>
                </a:ext>
              </a:extLst>
            </a:blip>
            <a:srcRect/>
            <a:stretch>
              <a:fillRect/>
            </a:stretch>
          </p:blipFill>
          <p:spPr bwMode="auto">
            <a:xfrm>
              <a:off x="5254625" y="5424488"/>
              <a:ext cx="149225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tangle 20"/>
          <p:cNvSpPr/>
          <p:nvPr/>
        </p:nvSpPr>
        <p:spPr>
          <a:xfrm>
            <a:off x="883444" y="6603584"/>
            <a:ext cx="8534400" cy="338554"/>
          </a:xfrm>
          <a:prstGeom prst="rect">
            <a:avLst/>
          </a:prstGeom>
        </p:spPr>
        <p:txBody>
          <a:bodyPr wrap="square">
            <a:spAutoFit/>
          </a:bodyPr>
          <a:lstStyle/>
          <a:p>
            <a:r>
              <a:rPr lang="en-US" sz="1600" dirty="0"/>
              <a:t>8</a:t>
            </a:r>
            <a:r>
              <a:rPr lang="en-US" sz="1600" baseline="30000" dirty="0"/>
              <a:t>th</a:t>
            </a:r>
            <a:r>
              <a:rPr lang="en-US" sz="1600" dirty="0"/>
              <a:t> International IPM Symposium | MARCH 23–26, 2015</a:t>
            </a:r>
            <a:r>
              <a:rPr lang="en-US" sz="1600" dirty="0">
                <a:solidFill>
                  <a:srgbClr val="534435"/>
                </a:solidFill>
                <a:latin typeface="BodyTextHeavy"/>
              </a:rPr>
              <a:t> | SALT LAKE CITY, UTAH</a:t>
            </a:r>
            <a:endParaRPr lang="en-US" sz="1600" dirty="0"/>
          </a:p>
        </p:txBody>
      </p:sp>
      <p:sp>
        <p:nvSpPr>
          <p:cNvPr id="22" name="Rectangle 21"/>
          <p:cNvSpPr/>
          <p:nvPr/>
        </p:nvSpPr>
        <p:spPr>
          <a:xfrm>
            <a:off x="-37097" y="6066917"/>
            <a:ext cx="9178506"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1400" dirty="0">
                <a:solidFill>
                  <a:srgbClr val="000000"/>
                </a:solidFill>
                <a:latin typeface="Times New Roman" panose="02020603050405020304" pitchFamily="18" charset="0"/>
                <a:ea typeface="Calibri" panose="020F0502020204030204" pitchFamily="34" charset="0"/>
              </a:rPr>
              <a:t>Nagchaudhuri, A., </a:t>
            </a:r>
            <a:r>
              <a:rPr lang="en-US" sz="1400" dirty="0" err="1">
                <a:solidFill>
                  <a:srgbClr val="000000"/>
                </a:solidFill>
                <a:latin typeface="Times New Roman" panose="02020603050405020304" pitchFamily="18" charset="0"/>
                <a:ea typeface="Calibri" panose="020F0502020204030204" pitchFamily="34" charset="0"/>
              </a:rPr>
              <a:t>Kuruganty</a:t>
            </a:r>
            <a:r>
              <a:rPr lang="en-US" sz="1400" dirty="0">
                <a:solidFill>
                  <a:srgbClr val="000000"/>
                </a:solidFill>
                <a:latin typeface="Times New Roman" panose="02020603050405020304" pitchFamily="18" charset="0"/>
                <a:ea typeface="Calibri" panose="020F0502020204030204" pitchFamily="34" charset="0"/>
              </a:rPr>
              <a:t>, S., and Shakur, A., “Introduction to Mechatronics Concepts in a Robotics Course using an Industrial SCARA Robot and Integrated Vision System”, </a:t>
            </a:r>
            <a:r>
              <a:rPr lang="en-US" sz="1400" i="1" dirty="0">
                <a:solidFill>
                  <a:srgbClr val="000000"/>
                </a:solidFill>
                <a:latin typeface="Times New Roman" panose="02020603050405020304" pitchFamily="18" charset="0"/>
                <a:ea typeface="Calibri" panose="020F0502020204030204" pitchFamily="34" charset="0"/>
              </a:rPr>
              <a:t>Mechatronics </a:t>
            </a:r>
            <a:r>
              <a:rPr lang="en-US" sz="1400" dirty="0">
                <a:solidFill>
                  <a:srgbClr val="000000"/>
                </a:solidFill>
                <a:latin typeface="Times New Roman" panose="02020603050405020304" pitchFamily="18" charset="0"/>
                <a:ea typeface="Calibri" panose="020F0502020204030204" pitchFamily="34" charset="0"/>
              </a:rPr>
              <a:t>( Elsevier Science Ltd.)Vol. 12, 2002, pp. 183-193. </a:t>
            </a:r>
            <a:endParaRPr lang="en-US" sz="20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790089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2"/>
                </p:tgtEl>
              </p:cMediaNode>
            </p:video>
            <p:video>
              <p:cMediaNode>
                <p:cTn id="3" fill="hold" display="0">
                  <p:stCondLst>
                    <p:cond delay="indefinite"/>
                  </p:stCondLst>
                  <p:endCondLst>
                    <p:cond evt="onNext" delay="0">
                      <p:tgtEl>
                        <p:sldTgt/>
                      </p:tgtEl>
                    </p:cond>
                    <p:cond evt="onPrev" delay="0">
                      <p:tgtEl>
                        <p:sldTgt/>
                      </p:tgtEl>
                    </p:cond>
                  </p:endCondLst>
                </p:cTn>
                <p:tgtEl>
                  <p:spTgt spid="13"/>
                </p:tgtEl>
              </p:cMediaNode>
            </p:video>
            <p:video>
              <p:cMediaNode mute="1">
                <p:cTn id="4" fill="hold" display="0">
                  <p:stCondLst>
                    <p:cond delay="indefinite"/>
                  </p:stCondLst>
                  <p:endCondLst>
                    <p:cond evt="onNext" delay="0">
                      <p:tgtEl>
                        <p:sldTgt/>
                      </p:tgtEl>
                    </p:cond>
                    <p:cond evt="onPrev" delay="0">
                      <p:tgtEl>
                        <p:sldTgt/>
                      </p:tgtEl>
                    </p:cond>
                  </p:endCondLst>
                </p:cTn>
                <p:tgtEl>
                  <p:spTgt spid="16"/>
                </p:tgtEl>
              </p:cMediaNode>
            </p:video>
            <p:video>
              <p:cMediaNode>
                <p:cTn id="5" fill="hold" display="0">
                  <p:stCondLst>
                    <p:cond delay="indefinite"/>
                  </p:stCondLst>
                  <p:endCondLst>
                    <p:cond evt="onNext" delay="0">
                      <p:tgtEl>
                        <p:sldTgt/>
                      </p:tgtEl>
                    </p:cond>
                    <p:cond evt="onPrev" delay="0">
                      <p:tgtEl>
                        <p:sldTgt/>
                      </p:tgtEl>
                    </p:cond>
                  </p:endCondLst>
                </p:cTn>
                <p:tgtEl>
                  <p:spTgt spid="17"/>
                </p:tgtEl>
              </p:cMediaNode>
            </p:video>
            <p:video>
              <p:cMediaNode>
                <p:cTn id="6" fill="hold" display="0">
                  <p:stCondLst>
                    <p:cond delay="indefinite"/>
                  </p:stCondLst>
                  <p:endCondLst>
                    <p:cond evt="onNext" delay="0">
                      <p:tgtEl>
                        <p:sldTgt/>
                      </p:tgtEl>
                    </p:cond>
                    <p:cond evt="onPrev" delay="0">
                      <p:tgtEl>
                        <p:sldTgt/>
                      </p:tgtEl>
                    </p:cond>
                  </p:endCondLst>
                </p:cTn>
                <p:tgtEl>
                  <p:spTgt spid="1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2286000" y="-17753"/>
            <a:ext cx="6858000" cy="461665"/>
          </a:xfrm>
          <a:prstGeom prst="rect">
            <a:avLst/>
          </a:prstGeom>
          <a:noFill/>
        </p:spPr>
        <p:txBody>
          <a:bodyPr wrap="square" rtlCol="0">
            <a:spAutoFit/>
          </a:bodyPr>
          <a:lstStyle/>
          <a:p>
            <a:r>
              <a:rPr lang="en-US" sz="2400" dirty="0"/>
              <a:t>REMOTE SENSING AT UMES -  INITIAL PHASE</a:t>
            </a:r>
          </a:p>
        </p:txBody>
      </p:sp>
      <p:grpSp>
        <p:nvGrpSpPr>
          <p:cNvPr id="8" name="Group 7"/>
          <p:cNvGrpSpPr/>
          <p:nvPr/>
        </p:nvGrpSpPr>
        <p:grpSpPr>
          <a:xfrm>
            <a:off x="-8276" y="1143000"/>
            <a:ext cx="10719239" cy="5566857"/>
            <a:chOff x="-91788" y="408709"/>
            <a:chExt cx="11338573" cy="653701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788" y="408709"/>
              <a:ext cx="3733800" cy="2969741"/>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1500" y="408709"/>
              <a:ext cx="4326336" cy="3248892"/>
            </a:xfrm>
            <a:prstGeom prst="rect">
              <a:avLst/>
            </a:prstGeom>
          </p:spPr>
        </p:pic>
        <p:graphicFrame>
          <p:nvGraphicFramePr>
            <p:cNvPr id="13" name="Object 14"/>
            <p:cNvGraphicFramePr>
              <a:graphicFrameLocks noChangeAspect="1"/>
            </p:cNvGraphicFramePr>
            <p:nvPr>
              <p:extLst>
                <p:ext uri="{D42A27DB-BD31-4B8C-83A1-F6EECF244321}">
                  <p14:modId xmlns:p14="http://schemas.microsoft.com/office/powerpoint/2010/main" val="3707971212"/>
                </p:ext>
              </p:extLst>
            </p:nvPr>
          </p:nvGraphicFramePr>
          <p:xfrm>
            <a:off x="-83034" y="3589216"/>
            <a:ext cx="3276600" cy="2057400"/>
          </p:xfrm>
          <a:graphic>
            <a:graphicData uri="http://schemas.openxmlformats.org/presentationml/2006/ole">
              <mc:AlternateContent xmlns:mc="http://schemas.openxmlformats.org/markup-compatibility/2006">
                <mc:Choice xmlns:v="urn:schemas-microsoft-com:vml" Requires="v">
                  <p:oleObj name="Photo Editor Photo" r:id="rId5" imgW="7009524" imgH="5106113" progId="MSPhotoEd.3">
                    <p:embed/>
                  </p:oleObj>
                </mc:Choice>
                <mc:Fallback>
                  <p:oleObj name="Photo Editor Photo" r:id="rId5" imgW="7009524" imgH="5106113"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34" y="3589216"/>
                          <a:ext cx="3276600" cy="20574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 name="Picture 10" descr="GondolaNU"/>
            <p:cNvPicPr>
              <a:picLocks noChangeAspect="1" noChangeArrowheads="1"/>
            </p:cNvPicPr>
            <p:nvPr/>
          </p:nvPicPr>
          <p:blipFill>
            <a:blip r:embed="rId7">
              <a:lum bright="6000" contrast="26000"/>
              <a:extLst>
                <a:ext uri="{28A0092B-C50C-407E-A947-70E740481C1C}">
                  <a14:useLocalDpi xmlns:a14="http://schemas.microsoft.com/office/drawing/2010/main"/>
                </a:ext>
              </a:extLst>
            </a:blip>
            <a:srcRect/>
            <a:stretch>
              <a:fillRect/>
            </a:stretch>
          </p:blipFill>
          <p:spPr bwMode="auto">
            <a:xfrm>
              <a:off x="3280062" y="3589216"/>
              <a:ext cx="31242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9610" y="5135638"/>
              <a:ext cx="4572000" cy="1810081"/>
            </a:xfrm>
            <a:prstGeom prst="rect">
              <a:avLst/>
            </a:prstGeom>
          </p:spPr>
          <p:txBody>
            <a:bodyPr>
              <a:spAutoFit/>
            </a:bodyPr>
            <a:lstStyle/>
            <a:p>
              <a:pPr>
                <a:spcBef>
                  <a:spcPts val="500"/>
                </a:spcBef>
                <a:spcAft>
                  <a:spcPts val="500"/>
                </a:spcAft>
              </a:pPr>
              <a:r>
                <a:rPr lang="en-US" altLang="en-US" dirty="0">
                  <a:effectLst>
                    <a:outerShdw blurRad="38100" dist="38100" dir="2700000" algn="tl">
                      <a:srgbClr val="C0C0C0"/>
                    </a:outerShdw>
                  </a:effectLst>
                </a:rPr>
                <a:t>- Blimp</a:t>
              </a:r>
            </a:p>
            <a:p>
              <a:r>
                <a:rPr lang="en-US" altLang="en-US" dirty="0">
                  <a:effectLst>
                    <a:outerShdw blurRad="38100" dist="38100" dir="2700000" algn="tl">
                      <a:srgbClr val="C0C0C0"/>
                    </a:outerShdw>
                  </a:effectLst>
                </a:rPr>
                <a:t>  7 foot dia.	</a:t>
              </a:r>
            </a:p>
            <a:p>
              <a:r>
                <a:rPr lang="en-US" altLang="en-US" dirty="0">
                  <a:effectLst>
                    <a:outerShdw blurRad="38100" dist="38100" dir="2700000" algn="tl">
                      <a:srgbClr val="C0C0C0"/>
                    </a:outerShdw>
                  </a:effectLst>
                </a:rPr>
                <a:t>  21 foot length	</a:t>
              </a:r>
            </a:p>
            <a:p>
              <a:r>
                <a:rPr lang="en-US" altLang="en-US" dirty="0">
                  <a:effectLst>
                    <a:outerShdw blurRad="38100" dist="38100" dir="2700000" algn="tl">
                      <a:srgbClr val="C0C0C0"/>
                    </a:outerShdw>
                  </a:effectLst>
                </a:rPr>
                <a:t>  16 lb. lift </a:t>
              </a:r>
            </a:p>
            <a:p>
              <a:endParaRPr lang="en-US" altLang="en-US" dirty="0">
                <a:effectLst>
                  <a:outerShdw blurRad="38100" dist="38100" dir="2700000" algn="tl">
                    <a:srgbClr val="C0C0C0"/>
                  </a:outerShdw>
                </a:effectLst>
              </a:endParaRPr>
            </a:p>
          </p:txBody>
        </p:sp>
        <p:sp>
          <p:nvSpPr>
            <p:cNvPr id="19" name="Rectangle 18"/>
            <p:cNvSpPr/>
            <p:nvPr/>
          </p:nvSpPr>
          <p:spPr>
            <a:xfrm>
              <a:off x="3079345" y="5578231"/>
              <a:ext cx="3808269" cy="1084242"/>
            </a:xfrm>
            <a:prstGeom prst="rect">
              <a:avLst/>
            </a:prstGeom>
          </p:spPr>
          <p:txBody>
            <a:bodyPr wrap="square">
              <a:spAutoFit/>
            </a:bodyPr>
            <a:lstStyle/>
            <a:p>
              <a:pPr>
                <a:spcBef>
                  <a:spcPct val="50000"/>
                </a:spcBef>
              </a:pPr>
              <a:r>
                <a:rPr lang="en-US" altLang="en-US" dirty="0">
                  <a:effectLst>
                    <a:outerShdw blurRad="38100" dist="38100" dir="2700000" algn="tl">
                      <a:srgbClr val="C0C0C0"/>
                    </a:outerShdw>
                  </a:effectLst>
                </a:rPr>
                <a:t>Gondola-7 lb.(max) (includes all components) Detachable from  blimp</a:t>
              </a:r>
            </a:p>
          </p:txBody>
        </p:sp>
        <p:pic>
          <p:nvPicPr>
            <p:cNvPr id="20" name="Picture 8" descr="gse2"/>
            <p:cNvPicPr>
              <a:picLocks noChangeAspect="1" noChangeArrowheads="1"/>
            </p:cNvPicPr>
            <p:nvPr/>
          </p:nvPicPr>
          <p:blipFill>
            <a:blip r:embed="rId8" cstate="screen">
              <a:lum bright="-2000" contrast="18000"/>
              <a:extLst>
                <a:ext uri="{28A0092B-C50C-407E-A947-70E740481C1C}">
                  <a14:useLocalDpi xmlns:a14="http://schemas.microsoft.com/office/drawing/2010/main"/>
                </a:ext>
              </a:extLst>
            </a:blip>
            <a:srcRect/>
            <a:stretch>
              <a:fillRect/>
            </a:stretch>
          </p:blipFill>
          <p:spPr bwMode="auto">
            <a:xfrm>
              <a:off x="6490757" y="3589216"/>
              <a:ext cx="3071120" cy="204817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674782" y="5579014"/>
              <a:ext cx="4572003" cy="923330"/>
            </a:xfrm>
            <a:prstGeom prst="rect">
              <a:avLst/>
            </a:prstGeom>
          </p:spPr>
          <p:txBody>
            <a:bodyPr>
              <a:spAutoFit/>
            </a:bodyPr>
            <a:lstStyle/>
            <a:p>
              <a:r>
                <a:rPr lang="en-US" altLang="en-US" dirty="0">
                  <a:effectLst>
                    <a:outerShdw blurRad="38100" dist="38100" dir="2700000" algn="tl">
                      <a:srgbClr val="C0C0C0"/>
                    </a:outerShdw>
                  </a:effectLst>
                </a:rPr>
                <a:t>2.4 GHz transmitters,</a:t>
              </a:r>
            </a:p>
            <a:p>
              <a:r>
                <a:rPr lang="en-US" altLang="en-US" dirty="0">
                  <a:effectLst>
                    <a:outerShdw blurRad="38100" dist="38100" dir="2700000" algn="tl">
                      <a:srgbClr val="C0C0C0"/>
                    </a:outerShdw>
                  </a:effectLst>
                </a:rPr>
                <a:t>4-Channel simultaneous </a:t>
              </a:r>
            </a:p>
            <a:p>
              <a:r>
                <a:rPr lang="en-US" altLang="en-US" dirty="0">
                  <a:effectLst>
                    <a:outerShdw blurRad="38100" dist="38100" dir="2700000" algn="tl">
                      <a:srgbClr val="C0C0C0"/>
                    </a:outerShdw>
                  </a:effectLst>
                </a:rPr>
                <a:t> ( </a:t>
              </a:r>
              <a:r>
                <a:rPr lang="en-US" altLang="en-US" dirty="0" err="1">
                  <a:effectLst>
                    <a:outerShdw blurRad="38100" dist="38100" dir="2700000" algn="tl">
                      <a:srgbClr val="C0C0C0"/>
                    </a:outerShdw>
                  </a:effectLst>
                </a:rPr>
                <a:t>Upto</a:t>
              </a:r>
              <a:r>
                <a:rPr lang="en-US" altLang="en-US" dirty="0">
                  <a:effectLst>
                    <a:outerShdw blurRad="38100" dist="38100" dir="2700000" algn="tl">
                      <a:srgbClr val="C0C0C0"/>
                    </a:outerShdw>
                  </a:effectLst>
                </a:rPr>
                <a:t> 2500 ft.)</a:t>
              </a:r>
            </a:p>
          </p:txBody>
        </p:sp>
      </p:grpSp>
      <p:pic>
        <p:nvPicPr>
          <p:cNvPr id="28" name="Picture 10" descr="image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96200" y="2460959"/>
            <a:ext cx="1447801" cy="13905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2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a:xfrm>
            <a:off x="7696200" y="1212405"/>
            <a:ext cx="1421889" cy="1214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 name="Rectangle 29"/>
          <p:cNvSpPr/>
          <p:nvPr/>
        </p:nvSpPr>
        <p:spPr>
          <a:xfrm>
            <a:off x="-8276" y="6372046"/>
            <a:ext cx="9118088"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Nagchaudhuri, A., and Bland, G., 2002. "UMES-AIR: A NASA-UMES Collaborative Project to Promote Experiential Learning &amp; Research in Multidisciplinary Teams for SMET Students", </a:t>
            </a:r>
            <a:r>
              <a:rPr lang="en-US" sz="1400" i="1" dirty="0">
                <a:latin typeface="Calibri" panose="020F0502020204030204" pitchFamily="34" charset="0"/>
                <a:ea typeface="Calibri" panose="020F0502020204030204" pitchFamily="34" charset="0"/>
                <a:cs typeface="Times New Roman" panose="02020603050405020304" pitchFamily="18" charset="0"/>
              </a:rPr>
              <a:t>Journal of SMET Education: Innovations and Research.</a:t>
            </a:r>
            <a:r>
              <a:rPr lang="en-US" sz="1400" dirty="0">
                <a:latin typeface="Calibri" panose="020F0502020204030204" pitchFamily="34" charset="0"/>
                <a:ea typeface="Calibri" panose="020F0502020204030204" pitchFamily="34" charset="0"/>
                <a:cs typeface="Times New Roman" panose="02020603050405020304" pitchFamily="18" charset="0"/>
              </a:rPr>
              <a:t> Jul –Dec</a:t>
            </a:r>
            <a:endParaRPr lang="en-US" sz="2400" dirty="0"/>
          </a:p>
        </p:txBody>
      </p:sp>
      <p:sp>
        <p:nvSpPr>
          <p:cNvPr id="31" name="TextBox 30"/>
          <p:cNvSpPr txBox="1"/>
          <p:nvPr/>
        </p:nvSpPr>
        <p:spPr>
          <a:xfrm>
            <a:off x="2305431" y="358509"/>
            <a:ext cx="6838569" cy="646331"/>
          </a:xfrm>
          <a:prstGeom prst="rect">
            <a:avLst/>
          </a:prstGeom>
          <a:noFill/>
        </p:spPr>
        <p:txBody>
          <a:bodyPr wrap="square" rtlCol="0">
            <a:spAutoFit/>
          </a:bodyPr>
          <a:lstStyle/>
          <a:p>
            <a:pPr algn="ctr"/>
            <a:r>
              <a:rPr lang="en-US" i="1" dirty="0">
                <a:solidFill>
                  <a:srgbClr val="0033CC"/>
                </a:solidFill>
                <a:latin typeface="Arial" pitchFamily="34" charset="0"/>
                <a:cs typeface="Arial" pitchFamily="34" charset="0"/>
              </a:rPr>
              <a:t>UMESAIR :</a:t>
            </a:r>
            <a:r>
              <a:rPr lang="en-US" sz="1600" i="1" dirty="0">
                <a:solidFill>
                  <a:srgbClr val="0033CC"/>
                </a:solidFill>
                <a:latin typeface="Arial" pitchFamily="34" charset="0"/>
                <a:cs typeface="Arial" pitchFamily="34" charset="0"/>
              </a:rPr>
              <a:t>Undergraduate</a:t>
            </a:r>
            <a:r>
              <a:rPr lang="en-US" i="1" dirty="0">
                <a:solidFill>
                  <a:srgbClr val="0033CC"/>
                </a:solidFill>
                <a:latin typeface="Arial" pitchFamily="34" charset="0"/>
                <a:cs typeface="Arial" pitchFamily="34" charset="0"/>
              </a:rPr>
              <a:t> Multidisciplinary Earth Science </a:t>
            </a:r>
          </a:p>
          <a:p>
            <a:pPr algn="ctr"/>
            <a:r>
              <a:rPr lang="en-US" i="1" u="sng" dirty="0">
                <a:solidFill>
                  <a:srgbClr val="0033CC"/>
                </a:solidFill>
                <a:latin typeface="Arial" pitchFamily="34" charset="0"/>
                <a:cs typeface="Arial" pitchFamily="34" charset="0"/>
              </a:rPr>
              <a:t>Airborne Instrumentation Research</a:t>
            </a:r>
          </a:p>
        </p:txBody>
      </p:sp>
    </p:spTree>
    <p:extLst>
      <p:ext uri="{BB962C8B-B14F-4D97-AF65-F5344CB8AC3E}">
        <p14:creationId xmlns:p14="http://schemas.microsoft.com/office/powerpoint/2010/main" val="4017408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628"/>
            <a:ext cx="8229600" cy="1252728"/>
          </a:xfrm>
        </p:spPr>
        <p:txBody>
          <a:bodyPr>
            <a:normAutofit fontScale="90000"/>
          </a:bodyPr>
          <a:lstStyle/>
          <a:p>
            <a:r>
              <a:rPr lang="en-US" dirty="0"/>
              <a:t>What is precision agriculture?</a:t>
            </a:r>
            <a:br>
              <a:rPr lang="en-US" dirty="0"/>
            </a:br>
            <a:r>
              <a:rPr lang="en-US" sz="2000" dirty="0"/>
              <a:t>Environmentally Conscious Precision Agriculture – A Platform for Active Learning and Community Engagement</a:t>
            </a:r>
            <a:endParaRPr lang="en-US" dirty="0"/>
          </a:p>
        </p:txBody>
      </p:sp>
      <p:sp>
        <p:nvSpPr>
          <p:cNvPr id="3" name="Content Placeholder 2"/>
          <p:cNvSpPr>
            <a:spLocks noGrp="1"/>
          </p:cNvSpPr>
          <p:nvPr>
            <p:ph idx="1"/>
          </p:nvPr>
        </p:nvSpPr>
        <p:spPr>
          <a:xfrm>
            <a:off x="24809" y="1371600"/>
            <a:ext cx="4038600" cy="5486399"/>
          </a:xfrm>
        </p:spPr>
        <p:txBody>
          <a:bodyPr>
            <a:normAutofit fontScale="32500" lnSpcReduction="20000"/>
          </a:bodyPr>
          <a:lstStyle/>
          <a:p>
            <a:r>
              <a:rPr lang="en-US" sz="6200" dirty="0"/>
              <a:t>Precision Agriculture involves optimizing inputs and monitoring outputs of an agricultural system at as high a spatial resolution as possible to improve profits and minimize environmental impact.</a:t>
            </a:r>
          </a:p>
          <a:p>
            <a:pPr marL="118872" indent="0">
              <a:buNone/>
            </a:pPr>
            <a:endParaRPr lang="en-US" sz="5900" dirty="0"/>
          </a:p>
          <a:p>
            <a:pPr lvl="0">
              <a:buClr>
                <a:srgbClr val="F0AD00"/>
              </a:buClr>
            </a:pPr>
            <a:r>
              <a:rPr lang="en-US" sz="5900" dirty="0">
                <a:solidFill>
                  <a:prstClr val="black"/>
                </a:solidFill>
              </a:rPr>
              <a:t>Also called</a:t>
            </a:r>
          </a:p>
          <a:p>
            <a:pPr lvl="1">
              <a:buClr>
                <a:srgbClr val="60B5CC"/>
              </a:buClr>
            </a:pPr>
            <a:r>
              <a:rPr lang="en-US" sz="5500" dirty="0">
                <a:solidFill>
                  <a:prstClr val="black"/>
                </a:solidFill>
              </a:rPr>
              <a:t>Site Specific </a:t>
            </a:r>
            <a:br>
              <a:rPr lang="en-US" sz="5500" dirty="0">
                <a:solidFill>
                  <a:prstClr val="black"/>
                </a:solidFill>
              </a:rPr>
            </a:br>
            <a:r>
              <a:rPr lang="en-US" sz="5500" dirty="0">
                <a:solidFill>
                  <a:prstClr val="black"/>
                </a:solidFill>
              </a:rPr>
              <a:t>Management (SSM)</a:t>
            </a:r>
          </a:p>
          <a:p>
            <a:pPr lvl="1">
              <a:buClr>
                <a:srgbClr val="60B5CC"/>
              </a:buClr>
            </a:pPr>
            <a:r>
              <a:rPr lang="en-US" sz="5500" dirty="0">
                <a:solidFill>
                  <a:prstClr val="black"/>
                </a:solidFill>
              </a:rPr>
              <a:t>Precision Farming (PF) </a:t>
            </a:r>
          </a:p>
          <a:p>
            <a:pPr lvl="1">
              <a:buClr>
                <a:srgbClr val="60B5CC"/>
              </a:buClr>
            </a:pPr>
            <a:r>
              <a:rPr lang="en-US" sz="5500" dirty="0">
                <a:solidFill>
                  <a:prstClr val="black"/>
                </a:solidFill>
              </a:rPr>
              <a:t>Precision Crop </a:t>
            </a:r>
            <a:br>
              <a:rPr lang="en-US" sz="5500" dirty="0">
                <a:solidFill>
                  <a:prstClr val="black"/>
                </a:solidFill>
              </a:rPr>
            </a:br>
            <a:r>
              <a:rPr lang="en-US" sz="5500" dirty="0">
                <a:solidFill>
                  <a:prstClr val="black"/>
                </a:solidFill>
              </a:rPr>
              <a:t>Management (PCM) </a:t>
            </a:r>
          </a:p>
          <a:p>
            <a:endParaRPr lang="en-US" sz="3700" dirty="0"/>
          </a:p>
          <a:p>
            <a:endParaRPr lang="en-US" sz="3400" dirty="0"/>
          </a:p>
          <a:p>
            <a:pPr marL="118872" indent="0">
              <a:buNone/>
            </a:pPr>
            <a:endParaRPr lang="en-US" sz="3000" dirty="0"/>
          </a:p>
          <a:p>
            <a:r>
              <a:rPr lang="en-US" sz="6000" dirty="0"/>
              <a:t>Simple definition</a:t>
            </a:r>
          </a:p>
          <a:p>
            <a:pPr lvl="1"/>
            <a:r>
              <a:rPr lang="en-US" sz="6000" dirty="0"/>
              <a:t>Right </a:t>
            </a:r>
            <a:r>
              <a:rPr lang="en-US" sz="6000" u="sng" dirty="0"/>
              <a:t>Input</a:t>
            </a:r>
          </a:p>
          <a:p>
            <a:pPr lvl="1"/>
            <a:r>
              <a:rPr lang="en-US" sz="6000" dirty="0"/>
              <a:t>Right </a:t>
            </a:r>
            <a:r>
              <a:rPr lang="en-US" sz="6000" u="sng" dirty="0"/>
              <a:t>product</a:t>
            </a:r>
          </a:p>
          <a:p>
            <a:pPr lvl="1"/>
            <a:r>
              <a:rPr lang="en-US" sz="6000" dirty="0"/>
              <a:t>Right </a:t>
            </a:r>
            <a:r>
              <a:rPr lang="en-US" sz="6000" u="sng" dirty="0"/>
              <a:t>time</a:t>
            </a:r>
          </a:p>
          <a:p>
            <a:pPr lvl="1"/>
            <a:r>
              <a:rPr lang="en-US" sz="6000" dirty="0"/>
              <a:t>Right </a:t>
            </a:r>
            <a:r>
              <a:rPr lang="en-US" sz="6000" u="sng" dirty="0"/>
              <a:t>place</a:t>
            </a:r>
            <a:endParaRPr lang="en-US" sz="6000" dirty="0"/>
          </a:p>
        </p:txBody>
      </p:sp>
      <p:pic>
        <p:nvPicPr>
          <p:cNvPr id="2050" name="Picture 2" descr="http://4.bp.blogspot.com/-03D6nlKmgAU/T8tXhlqeNpI/AAAAAAAAACs/BNBorA9AB9U/s1600/o_Precision%2520Farming%2520Most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86200" y="1524000"/>
            <a:ext cx="5257800" cy="5334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86201" y="6442501"/>
            <a:ext cx="5257799" cy="276999"/>
          </a:xfrm>
          <a:prstGeom prst="rect">
            <a:avLst/>
          </a:prstGeom>
        </p:spPr>
        <p:txBody>
          <a:bodyPr wrap="square">
            <a:spAutoFit/>
          </a:bodyPr>
          <a:lstStyle/>
          <a:p>
            <a:r>
              <a:rPr lang="en-US" sz="1200" dirty="0">
                <a:solidFill>
                  <a:srgbClr val="FFC000"/>
                </a:solidFill>
              </a:rPr>
              <a:t>http://blog.farmorganix.com/wpcontent/uploads/2013/01/Precision_Farming.jpg</a:t>
            </a:r>
          </a:p>
        </p:txBody>
      </p:sp>
    </p:spTree>
    <p:extLst>
      <p:ext uri="{BB962C8B-B14F-4D97-AF65-F5344CB8AC3E}">
        <p14:creationId xmlns:p14="http://schemas.microsoft.com/office/powerpoint/2010/main" val="1745980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4" descr="072507-TerraHawk_Flight 005"/>
          <p:cNvPicPr>
            <a:picLocks noChangeAspect="1" noChangeArrowheads="1"/>
          </p:cNvPicPr>
          <p:nvPr/>
        </p:nvPicPr>
        <p:blipFill>
          <a:blip r:embed="rId2" cstate="screen">
            <a:lum bright="30000" contrast="-20000"/>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Down Arrow 49"/>
          <p:cNvSpPr>
            <a:spLocks noChangeArrowheads="1"/>
          </p:cNvSpPr>
          <p:nvPr/>
        </p:nvSpPr>
        <p:spPr bwMode="auto">
          <a:xfrm>
            <a:off x="4628697" y="1373270"/>
            <a:ext cx="381000" cy="4191000"/>
          </a:xfrm>
          <a:prstGeom prst="downArrow">
            <a:avLst>
              <a:gd name="adj1" fmla="val 50000"/>
              <a:gd name="adj2" fmla="val 50009"/>
            </a:avLst>
          </a:prstGeom>
          <a:gradFill rotWithShape="0">
            <a:gsLst>
              <a:gs pos="0">
                <a:srgbClr val="DDEBCF"/>
              </a:gs>
              <a:gs pos="50000">
                <a:srgbClr val="9CB86E"/>
              </a:gs>
              <a:gs pos="100000">
                <a:srgbClr val="156B13"/>
              </a:gs>
            </a:gsLst>
            <a:lin ang="5400000"/>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solidFill>
                <a:prstClr val="black"/>
              </a:solidFill>
            </a:endParaRPr>
          </a:p>
        </p:txBody>
      </p:sp>
      <p:grpSp>
        <p:nvGrpSpPr>
          <p:cNvPr id="4" name="Group 48"/>
          <p:cNvGrpSpPr>
            <a:grpSpLocks/>
          </p:cNvGrpSpPr>
          <p:nvPr/>
        </p:nvGrpSpPr>
        <p:grpSpPr bwMode="auto">
          <a:xfrm>
            <a:off x="482600" y="695965"/>
            <a:ext cx="8382000" cy="4366568"/>
            <a:chOff x="533400" y="1447800"/>
            <a:chExt cx="8382000" cy="4366568"/>
          </a:xfrm>
        </p:grpSpPr>
        <p:grpSp>
          <p:nvGrpSpPr>
            <p:cNvPr id="5" name="Group 46"/>
            <p:cNvGrpSpPr>
              <a:grpSpLocks/>
            </p:cNvGrpSpPr>
            <p:nvPr/>
          </p:nvGrpSpPr>
          <p:grpSpPr bwMode="auto">
            <a:xfrm>
              <a:off x="533400" y="1447800"/>
              <a:ext cx="8382000" cy="4241799"/>
              <a:chOff x="314325" y="1447800"/>
              <a:chExt cx="8382000" cy="4241799"/>
            </a:xfrm>
          </p:grpSpPr>
          <p:grpSp>
            <p:nvGrpSpPr>
              <p:cNvPr id="7" name="Group 36"/>
              <p:cNvGrpSpPr>
                <a:grpSpLocks/>
              </p:cNvGrpSpPr>
              <p:nvPr/>
            </p:nvGrpSpPr>
            <p:grpSpPr bwMode="auto">
              <a:xfrm>
                <a:off x="2133600" y="1529937"/>
                <a:ext cx="5191742" cy="4159662"/>
                <a:chOff x="1759527" y="1613770"/>
                <a:chExt cx="5401511" cy="4360166"/>
              </a:xfrm>
            </p:grpSpPr>
            <p:grpSp>
              <p:nvGrpSpPr>
                <p:cNvPr id="12" name="Group 13"/>
                <p:cNvGrpSpPr>
                  <a:grpSpLocks/>
                </p:cNvGrpSpPr>
                <p:nvPr/>
              </p:nvGrpSpPr>
              <p:grpSpPr bwMode="auto">
                <a:xfrm>
                  <a:off x="2372995" y="2155133"/>
                  <a:ext cx="4245610" cy="2759489"/>
                  <a:chOff x="2792" y="2569"/>
                  <a:chExt cx="6686" cy="4346"/>
                </a:xfrm>
              </p:grpSpPr>
              <p:sp>
                <p:nvSpPr>
                  <p:cNvPr id="22" name="Line 26"/>
                  <p:cNvSpPr>
                    <a:spLocks noChangeShapeType="1"/>
                  </p:cNvSpPr>
                  <p:nvPr/>
                </p:nvSpPr>
                <p:spPr bwMode="auto">
                  <a:xfrm>
                    <a:off x="2792" y="2569"/>
                    <a:ext cx="668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3" name="Line 25"/>
                  <p:cNvSpPr>
                    <a:spLocks noChangeShapeType="1"/>
                  </p:cNvSpPr>
                  <p:nvPr/>
                </p:nvSpPr>
                <p:spPr bwMode="auto">
                  <a:xfrm>
                    <a:off x="2792" y="2569"/>
                    <a:ext cx="0" cy="33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4" name="Line 24"/>
                  <p:cNvSpPr>
                    <a:spLocks noChangeShapeType="1"/>
                  </p:cNvSpPr>
                  <p:nvPr/>
                </p:nvSpPr>
                <p:spPr bwMode="auto">
                  <a:xfrm>
                    <a:off x="9478" y="2569"/>
                    <a:ext cx="0" cy="33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5" name="Line 22"/>
                  <p:cNvSpPr>
                    <a:spLocks noChangeShapeType="1"/>
                  </p:cNvSpPr>
                  <p:nvPr/>
                </p:nvSpPr>
                <p:spPr bwMode="auto">
                  <a:xfrm>
                    <a:off x="2792" y="4129"/>
                    <a:ext cx="0" cy="2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6" name="Line 21"/>
                  <p:cNvSpPr>
                    <a:spLocks noChangeShapeType="1"/>
                  </p:cNvSpPr>
                  <p:nvPr/>
                </p:nvSpPr>
                <p:spPr bwMode="auto">
                  <a:xfrm>
                    <a:off x="9478" y="4129"/>
                    <a:ext cx="0" cy="2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7" name="Line 20"/>
                  <p:cNvSpPr>
                    <a:spLocks noChangeShapeType="1"/>
                  </p:cNvSpPr>
                  <p:nvPr/>
                </p:nvSpPr>
                <p:spPr bwMode="auto">
                  <a:xfrm>
                    <a:off x="2792" y="4352"/>
                    <a:ext cx="668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8" name="Line 19"/>
                  <p:cNvSpPr>
                    <a:spLocks noChangeShapeType="1"/>
                  </p:cNvSpPr>
                  <p:nvPr/>
                </p:nvSpPr>
                <p:spPr bwMode="auto">
                  <a:xfrm flipV="1">
                    <a:off x="4464" y="5356"/>
                    <a:ext cx="0" cy="33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9" name="Line 18"/>
                  <p:cNvSpPr>
                    <a:spLocks noChangeShapeType="1"/>
                  </p:cNvSpPr>
                  <p:nvPr/>
                </p:nvSpPr>
                <p:spPr bwMode="auto">
                  <a:xfrm>
                    <a:off x="4464" y="5356"/>
                    <a:ext cx="334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0" name="Line 17"/>
                  <p:cNvSpPr>
                    <a:spLocks noChangeShapeType="1"/>
                  </p:cNvSpPr>
                  <p:nvPr/>
                </p:nvSpPr>
                <p:spPr bwMode="auto">
                  <a:xfrm>
                    <a:off x="7807" y="5356"/>
                    <a:ext cx="0" cy="33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1" name="Line 16"/>
                  <p:cNvSpPr>
                    <a:spLocks noChangeShapeType="1"/>
                  </p:cNvSpPr>
                  <p:nvPr/>
                </p:nvSpPr>
                <p:spPr bwMode="auto">
                  <a:xfrm>
                    <a:off x="4464" y="6582"/>
                    <a:ext cx="0" cy="3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2" name="Line 15"/>
                  <p:cNvSpPr>
                    <a:spLocks noChangeShapeType="1"/>
                  </p:cNvSpPr>
                  <p:nvPr/>
                </p:nvSpPr>
                <p:spPr bwMode="auto">
                  <a:xfrm>
                    <a:off x="4464" y="6915"/>
                    <a:ext cx="334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3" name="Line 14"/>
                  <p:cNvSpPr>
                    <a:spLocks noChangeShapeType="1"/>
                  </p:cNvSpPr>
                  <p:nvPr/>
                </p:nvSpPr>
                <p:spPr bwMode="auto">
                  <a:xfrm flipV="1">
                    <a:off x="7807" y="6582"/>
                    <a:ext cx="0" cy="3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13" name="Text Box 12"/>
                <p:cNvSpPr txBox="1">
                  <a:spLocks noChangeArrowheads="1"/>
                </p:cNvSpPr>
                <p:nvPr/>
              </p:nvSpPr>
              <p:spPr bwMode="auto">
                <a:xfrm>
                  <a:off x="3352800" y="1613770"/>
                  <a:ext cx="2285999" cy="335253"/>
                </a:xfrm>
                <a:prstGeom prst="rect">
                  <a:avLst/>
                </a:prstGeom>
                <a:solidFill>
                  <a:srgbClr val="FFFF99"/>
                </a:solidFill>
                <a:ln w="9525">
                  <a:solidFill>
                    <a:srgbClr val="000000"/>
                  </a:solidFill>
                  <a:miter lim="800000"/>
                  <a:headEnd/>
                  <a:tailEnd/>
                </a:ln>
              </p:spPr>
              <p:txBody>
                <a:bodyPr lIns="85039" tIns="42520" rIns="85039" bIns="4252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1600" b="1" dirty="0">
                      <a:solidFill>
                        <a:srgbClr val="000000"/>
                      </a:solidFill>
                      <a:cs typeface="Times New Roman" pitchFamily="18" charset="0"/>
                    </a:rPr>
                    <a:t>Ground Based Data</a:t>
                  </a:r>
                  <a:endParaRPr lang="en-US" dirty="0">
                    <a:solidFill>
                      <a:prstClr val="black"/>
                    </a:solidFill>
                  </a:endParaRPr>
                </a:p>
              </p:txBody>
            </p:sp>
            <p:sp>
              <p:nvSpPr>
                <p:cNvPr id="14" name="Text Box 11"/>
                <p:cNvSpPr txBox="1">
                  <a:spLocks noChangeArrowheads="1"/>
                </p:cNvSpPr>
                <p:nvPr/>
              </p:nvSpPr>
              <p:spPr bwMode="auto">
                <a:xfrm>
                  <a:off x="1759527" y="2367207"/>
                  <a:ext cx="1675187" cy="598182"/>
                </a:xfrm>
                <a:prstGeom prst="rect">
                  <a:avLst/>
                </a:prstGeom>
                <a:solidFill>
                  <a:srgbClr val="CCFFCC"/>
                </a:solidFill>
                <a:ln w="9525">
                  <a:solidFill>
                    <a:srgbClr val="000000"/>
                  </a:solidFill>
                  <a:miter lim="800000"/>
                  <a:headEnd/>
                  <a:tailEnd/>
                </a:ln>
              </p:spPr>
              <p:txBody>
                <a:bodyPr lIns="85039" tIns="42520" rIns="85039" bIns="4252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1500" b="1" dirty="0">
                      <a:solidFill>
                        <a:srgbClr val="000000"/>
                      </a:solidFill>
                      <a:cs typeface="Times New Roman" pitchFamily="18" charset="0"/>
                    </a:rPr>
                    <a:t>Leaf Area Index LAI2000</a:t>
                  </a:r>
                  <a:endParaRPr lang="en-US" dirty="0">
                    <a:solidFill>
                      <a:prstClr val="black"/>
                    </a:solidFill>
                  </a:endParaRPr>
                </a:p>
              </p:txBody>
            </p:sp>
            <p:sp>
              <p:nvSpPr>
                <p:cNvPr id="15" name="Text Box 10"/>
                <p:cNvSpPr txBox="1">
                  <a:spLocks noChangeArrowheads="1"/>
                </p:cNvSpPr>
                <p:nvPr/>
              </p:nvSpPr>
              <p:spPr bwMode="auto">
                <a:xfrm>
                  <a:off x="3646805" y="2367841"/>
                  <a:ext cx="1697990" cy="313665"/>
                </a:xfrm>
                <a:prstGeom prst="rect">
                  <a:avLst/>
                </a:prstGeom>
                <a:solidFill>
                  <a:srgbClr val="CCFFCC"/>
                </a:solidFill>
                <a:ln w="9525">
                  <a:solidFill>
                    <a:srgbClr val="000000"/>
                  </a:solidFill>
                  <a:miter lim="800000"/>
                  <a:headEnd/>
                  <a:tailEnd/>
                </a:ln>
              </p:spPr>
              <p:txBody>
                <a:bodyPr lIns="85039" tIns="42520" rIns="85039" bIns="4252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1500" b="1">
                      <a:solidFill>
                        <a:srgbClr val="000000"/>
                      </a:solidFill>
                      <a:cs typeface="Times New Roman" pitchFamily="18" charset="0"/>
                    </a:rPr>
                    <a:t>Average height</a:t>
                  </a:r>
                  <a:endParaRPr lang="en-US">
                    <a:solidFill>
                      <a:prstClr val="black"/>
                    </a:solidFill>
                  </a:endParaRPr>
                </a:p>
              </p:txBody>
            </p:sp>
            <p:sp>
              <p:nvSpPr>
                <p:cNvPr id="16" name="Text Box 9"/>
                <p:cNvSpPr txBox="1">
                  <a:spLocks noChangeArrowheads="1"/>
                </p:cNvSpPr>
                <p:nvPr/>
              </p:nvSpPr>
              <p:spPr bwMode="auto">
                <a:xfrm>
                  <a:off x="5488160" y="2367842"/>
                  <a:ext cx="1672878" cy="597545"/>
                </a:xfrm>
                <a:prstGeom prst="rect">
                  <a:avLst/>
                </a:prstGeom>
                <a:solidFill>
                  <a:srgbClr val="CCFFCC"/>
                </a:solidFill>
                <a:ln w="9525">
                  <a:solidFill>
                    <a:srgbClr val="000000"/>
                  </a:solidFill>
                  <a:miter lim="800000"/>
                  <a:headEnd/>
                  <a:tailEnd/>
                </a:ln>
              </p:spPr>
              <p:txBody>
                <a:bodyPr lIns="85039" tIns="42520" rIns="85039" bIns="4252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1200" b="1" dirty="0">
                      <a:solidFill>
                        <a:srgbClr val="000000"/>
                      </a:solidFill>
                      <a:cs typeface="Times New Roman" pitchFamily="18" charset="0"/>
                    </a:rPr>
                    <a:t>NDVI/ </a:t>
                  </a:r>
                  <a:r>
                    <a:rPr lang="en-US" sz="1200" b="1" dirty="0" err="1">
                      <a:solidFill>
                        <a:srgbClr val="000000"/>
                      </a:solidFill>
                      <a:cs typeface="Times New Roman" pitchFamily="18" charset="0"/>
                    </a:rPr>
                    <a:t>Greenseeker</a:t>
                  </a:r>
                  <a:r>
                    <a:rPr lang="en-US" sz="1200" b="1" dirty="0">
                      <a:solidFill>
                        <a:srgbClr val="000000"/>
                      </a:solidFill>
                      <a:cs typeface="Times New Roman" pitchFamily="18" charset="0"/>
                    </a:rPr>
                    <a:t> Chlorophyll contentSPAD502</a:t>
                  </a:r>
                  <a:endParaRPr lang="en-US" sz="1400" dirty="0">
                    <a:solidFill>
                      <a:prstClr val="black"/>
                    </a:solidFill>
                  </a:endParaRPr>
                </a:p>
              </p:txBody>
            </p:sp>
            <p:sp>
              <p:nvSpPr>
                <p:cNvPr id="17" name="Text Box 8"/>
                <p:cNvSpPr txBox="1">
                  <a:spLocks noChangeArrowheads="1"/>
                </p:cNvSpPr>
                <p:nvPr/>
              </p:nvSpPr>
              <p:spPr bwMode="auto">
                <a:xfrm>
                  <a:off x="3210406" y="3428841"/>
                  <a:ext cx="2536920" cy="348161"/>
                </a:xfrm>
                <a:prstGeom prst="rect">
                  <a:avLst/>
                </a:prstGeom>
                <a:solidFill>
                  <a:srgbClr val="FFFF99"/>
                </a:solidFill>
                <a:ln w="9525">
                  <a:solidFill>
                    <a:srgbClr val="000000"/>
                  </a:solidFill>
                  <a:miter lim="800000"/>
                  <a:headEnd/>
                  <a:tailEnd/>
                </a:ln>
              </p:spPr>
              <p:txBody>
                <a:bodyPr lIns="85039" tIns="42520" rIns="85039" bIns="4252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1600" b="1">
                      <a:solidFill>
                        <a:srgbClr val="000000"/>
                      </a:solidFill>
                      <a:cs typeface="Times New Roman" pitchFamily="18" charset="0"/>
                    </a:rPr>
                    <a:t>Remotely Sensed Data</a:t>
                  </a:r>
                  <a:endParaRPr lang="en-US">
                    <a:solidFill>
                      <a:prstClr val="black"/>
                    </a:solidFill>
                  </a:endParaRPr>
                </a:p>
              </p:txBody>
            </p:sp>
            <p:sp>
              <p:nvSpPr>
                <p:cNvPr id="18" name="Text Box 7"/>
                <p:cNvSpPr txBox="1">
                  <a:spLocks noChangeArrowheads="1"/>
                </p:cNvSpPr>
                <p:nvPr/>
              </p:nvSpPr>
              <p:spPr bwMode="auto">
                <a:xfrm>
                  <a:off x="2520622" y="4146052"/>
                  <a:ext cx="1435561" cy="541667"/>
                </a:xfrm>
                <a:prstGeom prst="rect">
                  <a:avLst/>
                </a:prstGeom>
                <a:solidFill>
                  <a:srgbClr val="CCFFCC"/>
                </a:solidFill>
                <a:ln w="9525">
                  <a:solidFill>
                    <a:srgbClr val="000000"/>
                  </a:solidFill>
                  <a:miter lim="800000"/>
                  <a:headEnd/>
                  <a:tailEnd/>
                </a:ln>
              </p:spPr>
              <p:txBody>
                <a:bodyPr wrap="square" lIns="85039" tIns="42520" rIns="85039" bIns="4252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1400" b="1" dirty="0">
                      <a:solidFill>
                        <a:srgbClr val="000000"/>
                      </a:solidFill>
                      <a:cs typeface="Times New Roman" pitchFamily="18" charset="0"/>
                    </a:rPr>
                    <a:t>Terra Hawk aerial imaging</a:t>
                  </a:r>
                  <a:endParaRPr lang="en-US" sz="1400" dirty="0">
                    <a:solidFill>
                      <a:prstClr val="black"/>
                    </a:solidFill>
                  </a:endParaRPr>
                </a:p>
              </p:txBody>
            </p:sp>
            <p:sp>
              <p:nvSpPr>
                <p:cNvPr id="19" name="Text Box 6"/>
                <p:cNvSpPr txBox="1">
                  <a:spLocks noChangeArrowheads="1"/>
                </p:cNvSpPr>
                <p:nvPr/>
              </p:nvSpPr>
              <p:spPr bwMode="auto">
                <a:xfrm>
                  <a:off x="5344795" y="4149986"/>
                  <a:ext cx="1090815" cy="541667"/>
                </a:xfrm>
                <a:prstGeom prst="rect">
                  <a:avLst/>
                </a:prstGeom>
                <a:solidFill>
                  <a:srgbClr val="CCFFCC"/>
                </a:solidFill>
                <a:ln w="9525">
                  <a:solidFill>
                    <a:srgbClr val="000000"/>
                  </a:solidFill>
                  <a:miter lim="800000"/>
                  <a:headEnd/>
                  <a:tailEnd/>
                </a:ln>
              </p:spPr>
              <p:txBody>
                <a:bodyPr wrap="square" lIns="85039" tIns="42520" rIns="85039" bIns="4252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1400" b="1" dirty="0">
                      <a:solidFill>
                        <a:srgbClr val="000000"/>
                      </a:solidFill>
                      <a:cs typeface="Times New Roman" pitchFamily="18" charset="0"/>
                    </a:rPr>
                    <a:t>Kite aerial imaging</a:t>
                  </a:r>
                  <a:endParaRPr lang="en-US" sz="1400" dirty="0">
                    <a:solidFill>
                      <a:prstClr val="black"/>
                    </a:solidFill>
                  </a:endParaRPr>
                </a:p>
              </p:txBody>
            </p:sp>
            <p:sp>
              <p:nvSpPr>
                <p:cNvPr id="20" name="Text Box 31"/>
                <p:cNvSpPr txBox="1">
                  <a:spLocks noChangeArrowheads="1"/>
                </p:cNvSpPr>
                <p:nvPr/>
              </p:nvSpPr>
              <p:spPr bwMode="auto">
                <a:xfrm>
                  <a:off x="2667000" y="5638800"/>
                  <a:ext cx="3657600" cy="335136"/>
                </a:xfrm>
                <a:prstGeom prst="rect">
                  <a:avLst/>
                </a:prstGeom>
                <a:solidFill>
                  <a:srgbClr val="CC99FF"/>
                </a:solidFill>
                <a:ln w="9525">
                  <a:solidFill>
                    <a:srgbClr val="000000"/>
                  </a:solidFill>
                  <a:miter lim="800000"/>
                  <a:headEnd/>
                  <a:tailEnd/>
                </a:ln>
              </p:spPr>
              <p:txBody>
                <a:bodyPr lIns="85039" tIns="42520" rIns="85039" bIns="4252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1600" b="1">
                      <a:solidFill>
                        <a:srgbClr val="000000"/>
                      </a:solidFill>
                      <a:cs typeface="Times New Roman" pitchFamily="18" charset="0"/>
                    </a:rPr>
                    <a:t>Final harvest via Yield Monitoring</a:t>
                  </a:r>
                  <a:endParaRPr lang="en-US">
                    <a:solidFill>
                      <a:prstClr val="black"/>
                    </a:solidFill>
                  </a:endParaRPr>
                </a:p>
              </p:txBody>
            </p:sp>
            <p:sp>
              <p:nvSpPr>
                <p:cNvPr id="21" name="Text Box 30"/>
                <p:cNvSpPr txBox="1">
                  <a:spLocks noChangeArrowheads="1"/>
                </p:cNvSpPr>
                <p:nvPr/>
              </p:nvSpPr>
              <p:spPr bwMode="auto">
                <a:xfrm>
                  <a:off x="3368964" y="5105400"/>
                  <a:ext cx="2299085" cy="348161"/>
                </a:xfrm>
                <a:prstGeom prst="rect">
                  <a:avLst/>
                </a:prstGeom>
                <a:solidFill>
                  <a:srgbClr val="FFC000"/>
                </a:solidFill>
                <a:ln w="9525">
                  <a:solidFill>
                    <a:srgbClr val="000000"/>
                  </a:solidFill>
                  <a:miter lim="800000"/>
                  <a:headEnd/>
                  <a:tailEnd/>
                </a:ln>
              </p:spPr>
              <p:txBody>
                <a:bodyPr lIns="85039" tIns="42520" rIns="85039" bIns="4252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1600" b="1">
                      <a:solidFill>
                        <a:srgbClr val="000000"/>
                      </a:solidFill>
                      <a:cs typeface="Times New Roman" pitchFamily="18" charset="0"/>
                    </a:rPr>
                    <a:t>Plant density count</a:t>
                  </a:r>
                  <a:endParaRPr lang="en-US">
                    <a:solidFill>
                      <a:prstClr val="black"/>
                    </a:solidFill>
                  </a:endParaRPr>
                </a:p>
              </p:txBody>
            </p:sp>
          </p:grpSp>
          <p:pic>
            <p:nvPicPr>
              <p:cNvPr id="8"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l="19038" t="36072" r="15601" b="25330"/>
              <a:stretch>
                <a:fillRect/>
              </a:stretch>
            </p:blipFill>
            <p:spPr bwMode="auto">
              <a:xfrm>
                <a:off x="6710362" y="4168705"/>
                <a:ext cx="1914525" cy="9906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TERRAHAWK"/>
              <p:cNvPicPr>
                <a:picLocks noChangeAspect="1" noChangeArrowheads="1"/>
              </p:cNvPicPr>
              <p:nvPr/>
            </p:nvPicPr>
            <p:blipFill>
              <a:blip r:embed="rId4" cstate="screen">
                <a:lum contrast="14000"/>
                <a:extLst>
                  <a:ext uri="{28A0092B-C50C-407E-A947-70E740481C1C}">
                    <a14:useLocalDpi xmlns:a14="http://schemas.microsoft.com/office/drawing/2010/main"/>
                  </a:ext>
                </a:extLst>
              </a:blip>
              <a:srcRect/>
              <a:stretch>
                <a:fillRect/>
              </a:stretch>
            </p:blipFill>
            <p:spPr bwMode="auto">
              <a:xfrm>
                <a:off x="314325" y="3200400"/>
                <a:ext cx="2505075" cy="2286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0" descr="0501071546"/>
              <p:cNvPicPr>
                <a:picLocks noChangeAspect="1" noChangeArrowheads="1"/>
              </p:cNvPicPr>
              <p:nvPr/>
            </p:nvPicPr>
            <p:blipFill>
              <a:blip r:embed="rId5" cstate="screen">
                <a:lum bright="-6000" contrast="30000"/>
                <a:extLst>
                  <a:ext uri="{28A0092B-C50C-407E-A947-70E740481C1C}">
                    <a14:useLocalDpi xmlns:a14="http://schemas.microsoft.com/office/drawing/2010/main"/>
                  </a:ext>
                </a:extLst>
              </a:blip>
              <a:srcRect/>
              <a:stretch>
                <a:fillRect/>
              </a:stretch>
            </p:blipFill>
            <p:spPr bwMode="auto">
              <a:xfrm>
                <a:off x="7391400" y="1524000"/>
                <a:ext cx="1304925" cy="12954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1" descr="042007_Precision_Ag_Class 012"/>
              <p:cNvPicPr>
                <a:picLocks noChangeAspect="1" noChangeArrowheads="1"/>
              </p:cNvPicPr>
              <p:nvPr/>
            </p:nvPicPr>
            <p:blipFill>
              <a:blip r:embed="rId6" cstate="screen">
                <a:lum contrast="18000"/>
                <a:extLst>
                  <a:ext uri="{28A0092B-C50C-407E-A947-70E740481C1C}">
                    <a14:useLocalDpi xmlns:a14="http://schemas.microsoft.com/office/drawing/2010/main"/>
                  </a:ext>
                </a:extLst>
              </a:blip>
              <a:srcRect/>
              <a:stretch>
                <a:fillRect/>
              </a:stretch>
            </p:blipFill>
            <p:spPr bwMode="auto">
              <a:xfrm>
                <a:off x="390525" y="1447800"/>
                <a:ext cx="1666875" cy="1600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pic>
          <p:nvPicPr>
            <p:cNvPr id="6" name="Picture 18"/>
            <p:cNvPicPr>
              <a:picLocks noChangeAspect="1" noChangeArrowheads="1"/>
            </p:cNvPicPr>
            <p:nvPr/>
          </p:nvPicPr>
          <p:blipFill>
            <a:blip r:embed="rId7" cstate="screen">
              <a:lum bright="-8000" contrast="14000"/>
              <a:extLst>
                <a:ext uri="{28A0092B-C50C-407E-A947-70E740481C1C}">
                  <a14:useLocalDpi xmlns:a14="http://schemas.microsoft.com/office/drawing/2010/main"/>
                </a:ext>
              </a:extLst>
            </a:blip>
            <a:srcRect l="42134" t="12639" b="39571"/>
            <a:stretch>
              <a:fillRect/>
            </a:stretch>
          </p:blipFill>
          <p:spPr bwMode="auto">
            <a:xfrm>
              <a:off x="6934200" y="5039618"/>
              <a:ext cx="1905000" cy="7747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sp>
        <p:nvSpPr>
          <p:cNvPr id="36" name="TextBox 35"/>
          <p:cNvSpPr txBox="1"/>
          <p:nvPr/>
        </p:nvSpPr>
        <p:spPr>
          <a:xfrm>
            <a:off x="889453" y="377430"/>
            <a:ext cx="7772400" cy="400110"/>
          </a:xfrm>
          <a:prstGeom prst="rect">
            <a:avLst/>
          </a:prstGeom>
          <a:noFill/>
        </p:spPr>
        <p:txBody>
          <a:bodyPr wrap="square" rtlCol="0">
            <a:spAutoFit/>
          </a:bodyPr>
          <a:lstStyle/>
          <a:p>
            <a:pPr algn="ctr"/>
            <a:r>
              <a:rPr lang="en-US" sz="2000" b="1" dirty="0">
                <a:solidFill>
                  <a:prstClr val="black"/>
                </a:solidFill>
              </a:rPr>
              <a:t>Various  Aspects of Field Experiments ( General Overview)</a:t>
            </a:r>
          </a:p>
        </p:txBody>
      </p:sp>
      <p:sp>
        <p:nvSpPr>
          <p:cNvPr id="37" name="TextBox 36"/>
          <p:cNvSpPr txBox="1"/>
          <p:nvPr/>
        </p:nvSpPr>
        <p:spPr>
          <a:xfrm>
            <a:off x="0" y="0"/>
            <a:ext cx="9144000" cy="461665"/>
          </a:xfrm>
          <a:prstGeom prst="rect">
            <a:avLst/>
          </a:prstGeom>
          <a:solidFill>
            <a:schemeClr val="tx1"/>
          </a:solidFill>
        </p:spPr>
        <p:txBody>
          <a:bodyPr wrap="square" rtlCol="0">
            <a:spAutoFit/>
          </a:bodyPr>
          <a:lstStyle/>
          <a:p>
            <a:r>
              <a:rPr lang="en-US" sz="2400" dirty="0">
                <a:solidFill>
                  <a:srgbClr val="FFC000"/>
                </a:solidFill>
              </a:rPr>
              <a:t>      UMES  ECPA/ AIRSPACES  Projects  -  Pictorial Overview (2006-2011)</a:t>
            </a:r>
          </a:p>
        </p:txBody>
      </p:sp>
      <p:sp>
        <p:nvSpPr>
          <p:cNvPr id="2" name="Rectangle 1"/>
          <p:cNvSpPr/>
          <p:nvPr/>
        </p:nvSpPr>
        <p:spPr>
          <a:xfrm>
            <a:off x="4415916" y="3463733"/>
            <a:ext cx="1288946" cy="531512"/>
          </a:xfrm>
          <a:prstGeom prst="rect">
            <a:avLst/>
          </a:prstGeom>
          <a:solidFill>
            <a:srgbClr val="CC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R/C Models with Camera </a:t>
            </a:r>
          </a:p>
        </p:txBody>
      </p:sp>
      <p:pic>
        <p:nvPicPr>
          <p:cNvPr id="38" name="Picture 9" descr="YellowPlane 3b"/>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73267" y="2508583"/>
            <a:ext cx="1951523" cy="84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Mini PenCam 1.3 - Blue (Package Includes Free Cas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95048" y="2520363"/>
            <a:ext cx="422117" cy="47475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457200" y="6488668"/>
            <a:ext cx="8534400" cy="369332"/>
          </a:xfrm>
          <a:prstGeom prst="rect">
            <a:avLst/>
          </a:prstGeom>
        </p:spPr>
        <p:txBody>
          <a:bodyPr wrap="square">
            <a:spAutoFit/>
          </a:bodyPr>
          <a:lstStyle/>
          <a:p>
            <a:r>
              <a:rPr lang="en-US" dirty="0"/>
              <a:t>8</a:t>
            </a:r>
            <a:r>
              <a:rPr lang="en-US" baseline="30000" dirty="0"/>
              <a:t>th</a:t>
            </a:r>
            <a:r>
              <a:rPr lang="en-US" dirty="0"/>
              <a:t> International IPM Symposium | MARCH 23–26, 2015</a:t>
            </a:r>
            <a:r>
              <a:rPr lang="en-US" dirty="0">
                <a:solidFill>
                  <a:srgbClr val="534435"/>
                </a:solidFill>
                <a:latin typeface="BodyTextHeavy"/>
              </a:rPr>
              <a:t> | SALT LAKE CITY, UTAH</a:t>
            </a:r>
            <a:endParaRPr lang="en-US" dirty="0"/>
          </a:p>
        </p:txBody>
      </p:sp>
      <p:sp>
        <p:nvSpPr>
          <p:cNvPr id="3" name="Rectangle 2"/>
          <p:cNvSpPr/>
          <p:nvPr/>
        </p:nvSpPr>
        <p:spPr>
          <a:xfrm>
            <a:off x="0" y="5662114"/>
            <a:ext cx="9144000" cy="8356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15000"/>
              </a:lnSpc>
              <a:spcAft>
                <a:spcPts val="10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Henry, X., Nagchaudhuri, A., Mitra, M., and Marsh, L., 2013. “Using Variable Rate Seeding and Remote Sensing Technologies to Optimize Corn Yield and Profit on a Farm with Non-Uniform Productivity”, </a:t>
            </a:r>
            <a:r>
              <a:rPr lang="en-US" sz="1400" i="1" dirty="0">
                <a:latin typeface="Times New Roman" panose="02020603050405020304" pitchFamily="18" charset="0"/>
                <a:ea typeface="Calibri" panose="020F0502020204030204" pitchFamily="34" charset="0"/>
                <a:cs typeface="Times New Roman" panose="02020603050405020304" pitchFamily="18" charset="0"/>
              </a:rPr>
              <a:t>International Journal of Applied Agricultural Research</a:t>
            </a:r>
            <a:r>
              <a:rPr lang="en-US" sz="1400" dirty="0">
                <a:latin typeface="Times New Roman" panose="02020603050405020304" pitchFamily="18" charset="0"/>
                <a:ea typeface="Calibri" panose="020F0502020204030204" pitchFamily="34" charset="0"/>
                <a:cs typeface="Times New Roman" panose="02020603050405020304" pitchFamily="18" charset="0"/>
              </a:rPr>
              <a:t>, Vol. 8, No:2, 2013, pp. 187-200.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2875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073861" y="-18706"/>
            <a:ext cx="6782106" cy="584775"/>
          </a:xfrm>
          <a:prstGeom prst="rect">
            <a:avLst/>
          </a:prstGeom>
          <a:noFill/>
          <a:ln w="9525">
            <a:noFill/>
            <a:miter lim="800000"/>
            <a:headEnd/>
            <a:tailEnd/>
          </a:ln>
        </p:spPr>
        <p:txBody>
          <a:bodyPr wrap="square">
            <a:spAutoFit/>
          </a:bodyPr>
          <a:lstStyle/>
          <a:p>
            <a:pPr>
              <a:defRPr/>
            </a:pPr>
            <a:r>
              <a:rPr lang="en-US" sz="2400" b="1" dirty="0">
                <a:solidFill>
                  <a:srgbClr val="558ED5"/>
                </a:solidFill>
                <a:effectLst>
                  <a:outerShdw blurRad="38100" dist="38100" dir="2700000" algn="tl">
                    <a:srgbClr val="C0C0C0"/>
                  </a:outerShdw>
                </a:effectLst>
              </a:rPr>
              <a:t>       		</a:t>
            </a:r>
            <a:r>
              <a:rPr lang="en-US" sz="3200" b="1" dirty="0">
                <a:solidFill>
                  <a:srgbClr val="1F497D">
                    <a:lumMod val="60000"/>
                    <a:lumOff val="40000"/>
                  </a:srgbClr>
                </a:solidFill>
                <a:effectLst>
                  <a:outerShdw blurRad="38100" dist="38100" dir="2700000" algn="tl">
                    <a:srgbClr val="C0C0C0"/>
                  </a:outerShdw>
                </a:effectLst>
                <a:latin typeface="Times New Roman" pitchFamily="18" charset="0"/>
                <a:cs typeface="Times New Roman" pitchFamily="18" charset="0"/>
              </a:rPr>
              <a:t>AIRSPACES</a:t>
            </a:r>
            <a:r>
              <a:rPr lang="en-US" sz="3200" b="1" baseline="30000" dirty="0">
                <a:solidFill>
                  <a:srgbClr val="1F497D">
                    <a:lumMod val="60000"/>
                    <a:lumOff val="40000"/>
                  </a:srgbClr>
                </a:solidFill>
                <a:effectLst>
                  <a:outerShdw blurRad="38100" dist="38100" dir="2700000" algn="tl">
                    <a:srgbClr val="C0C0C0"/>
                  </a:outerShdw>
                </a:effectLst>
                <a:latin typeface="Times New Roman" pitchFamily="18" charset="0"/>
                <a:cs typeface="Times New Roman" pitchFamily="18" charset="0"/>
              </a:rPr>
              <a:t>2</a:t>
            </a:r>
          </a:p>
        </p:txBody>
      </p:sp>
      <p:pic>
        <p:nvPicPr>
          <p:cNvPr id="10246" name="Picture 7" descr="Kit 0057 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9578" y="2850637"/>
            <a:ext cx="2503022" cy="203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0" descr="Shrimp DrN Mohamad 8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473855" y="2871016"/>
            <a:ext cx="2222345" cy="201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6" name="Picture 66" descr="G:\New folder\12A 0171 c.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2887851"/>
            <a:ext cx="1478542" cy="20912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133341"/>
            <a:ext cx="9484422" cy="830997"/>
          </a:xfrm>
          <a:prstGeom prst="rect">
            <a:avLst/>
          </a:prstGeom>
          <a:noFill/>
        </p:spPr>
        <p:txBody>
          <a:bodyPr wrap="square" rtlCol="0">
            <a:spAutoFit/>
          </a:bodyPr>
          <a:lstStyle/>
          <a:p>
            <a:endParaRPr lang="en-US" sz="1600" dirty="0">
              <a:solidFill>
                <a:srgbClr val="9BBB59">
                  <a:lumMod val="50000"/>
                </a:srgbClr>
              </a:solidFill>
            </a:endParaRPr>
          </a:p>
          <a:p>
            <a:pPr marL="171450" indent="-171450">
              <a:buFont typeface="Arial" pitchFamily="34" charset="0"/>
              <a:buChar char="•"/>
            </a:pPr>
            <a:r>
              <a:rPr lang="en-US" sz="1600" dirty="0">
                <a:solidFill>
                  <a:srgbClr val="9BBB59">
                    <a:lumMod val="50000"/>
                  </a:srgbClr>
                </a:solidFill>
              </a:rPr>
              <a:t>Aerial Imaging and Remote Sensing for Precision Agriculture and Environmental Stewardship</a:t>
            </a:r>
          </a:p>
          <a:p>
            <a:pPr marL="171450" indent="-171450">
              <a:buFont typeface="Arial" pitchFamily="34" charset="0"/>
              <a:buChar char="•"/>
            </a:pPr>
            <a:r>
              <a:rPr lang="en-US" sz="1600" dirty="0">
                <a:solidFill>
                  <a:srgbClr val="9BBB59">
                    <a:lumMod val="50000"/>
                  </a:srgbClr>
                </a:solidFill>
              </a:rPr>
              <a:t>Air-propelled Instrumented Robotic Sensory Platform for Assateague Coastline Environmental Studies</a:t>
            </a:r>
          </a:p>
        </p:txBody>
      </p:sp>
      <p:pic>
        <p:nvPicPr>
          <p:cNvPr id="10309" name="Picture 6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88778" y="921866"/>
            <a:ext cx="1471150" cy="102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0" name="Picture 7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40313" y="1896187"/>
            <a:ext cx="1419615" cy="104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1" name="Picture 7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622" y="904524"/>
            <a:ext cx="2474022" cy="1983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438400" y="920283"/>
            <a:ext cx="2301913" cy="196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2610" y="4888688"/>
            <a:ext cx="3092188" cy="1969312"/>
          </a:xfrm>
          <a:prstGeom prst="rect">
            <a:avLst/>
          </a:prstGeom>
        </p:spPr>
      </p:pic>
      <p:pic>
        <p:nvPicPr>
          <p:cNvPr id="17" name="Picture 2" descr="061306_TerraHawk_Flight_011-LowRes"/>
          <p:cNvPicPr>
            <a:picLocks noChangeAspect="1" noChangeArrowheads="1"/>
          </p:cNvPicPr>
          <p:nvPr/>
        </p:nvPicPr>
        <p:blipFill>
          <a:blip r:embed="rId11" cstate="screen">
            <a:lum bright="-12000"/>
            <a:extLst>
              <a:ext uri="{28A0092B-C50C-407E-A947-70E740481C1C}">
                <a14:useLocalDpi xmlns:a14="http://schemas.microsoft.com/office/drawing/2010/main"/>
              </a:ext>
            </a:extLst>
          </a:blip>
          <a:srcRect/>
          <a:stretch>
            <a:fillRect/>
          </a:stretch>
        </p:blipFill>
        <p:spPr bwMode="auto">
          <a:xfrm>
            <a:off x="7391400" y="959080"/>
            <a:ext cx="1761459" cy="195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G:\Oct2_rel\UMES drone photo.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548729" y="4888688"/>
            <a:ext cx="2597042" cy="19693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500729" y="2816968"/>
            <a:ext cx="1647100" cy="207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35622" y="2850637"/>
            <a:ext cx="1536628" cy="203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descr="QuadPod (0151) 14 b.jpg"/>
          <p:cNvPicPr>
            <a:picLocks noChangeAspect="1"/>
          </p:cNvPicPr>
          <p:nvPr/>
        </p:nvPicPr>
        <p:blipFill>
          <a:blip r:embed="rId15" cstate="screen">
            <a:lum bright="10000" contrast="4000"/>
            <a:extLst>
              <a:ext uri="{28A0092B-C50C-407E-A947-70E740481C1C}">
                <a14:useLocalDpi xmlns:a14="http://schemas.microsoft.com/office/drawing/2010/main"/>
              </a:ext>
            </a:extLst>
          </a:blip>
          <a:srcRect/>
          <a:stretch>
            <a:fillRect/>
          </a:stretch>
        </p:blipFill>
        <p:spPr bwMode="auto">
          <a:xfrm>
            <a:off x="6159928" y="892167"/>
            <a:ext cx="1211979" cy="1935433"/>
          </a:xfrm>
          <a:prstGeom prst="rect">
            <a:avLst/>
          </a:prstGeom>
          <a:noFill/>
          <a:ln w="9525">
            <a:noFill/>
            <a:miter lim="800000"/>
            <a:headEnd/>
            <a:tailEnd/>
          </a:ln>
        </p:spPr>
      </p:pic>
      <p:pic>
        <p:nvPicPr>
          <p:cNvPr id="22" name="Picture 67" descr="G:\New folder\Dissolved Oxygen 8-2-12.JP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067759" y="4922357"/>
            <a:ext cx="1672554" cy="19356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717996" y="4922357"/>
            <a:ext cx="1830733" cy="193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616725"/>
      </p:ext>
    </p:extLst>
  </p:cSld>
  <p:clrMapOvr>
    <a:masterClrMapping/>
  </p:clrMapOvr>
  <p:timing>
    <p:tnLst>
      <p:par>
        <p:cTn id="1" dur="indefinite" restart="never" nodeType="tmRoot">
          <p:childTnLst>
            <p:par>
              <p:cTn id="2"/>
            </p:par>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072507-TerraHawk_Flight 005"/>
          <p:cNvPicPr>
            <a:picLocks noChangeAspect="1" noChangeArrowheads="1"/>
          </p:cNvPicPr>
          <p:nvPr/>
        </p:nvPicPr>
        <p:blipFill>
          <a:blip r:embed="rId2" cstate="screen">
            <a:lum bright="30000" contrast="-20000"/>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Rectangle 10"/>
          <p:cNvSpPr>
            <a:spLocks noChangeArrowheads="1"/>
          </p:cNvSpPr>
          <p:nvPr/>
        </p:nvSpPr>
        <p:spPr bwMode="auto">
          <a:xfrm>
            <a:off x="265469" y="-8221"/>
            <a:ext cx="8868785" cy="56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000" b="1" dirty="0">
                <a:latin typeface="Times New Roman" pitchFamily="18" charset="0"/>
              </a:rPr>
              <a:t>RC-UAVS-GEOREFERENCING and MOSAICKING ( Early Efforts)</a:t>
            </a:r>
          </a:p>
        </p:txBody>
      </p:sp>
      <p:pic>
        <p:nvPicPr>
          <p:cNvPr id="10251" name="Picture 1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2899415" y="3809376"/>
            <a:ext cx="3325678" cy="303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 Box 12"/>
          <p:cNvSpPr txBox="1">
            <a:spLocks noChangeArrowheads="1"/>
          </p:cNvSpPr>
          <p:nvPr/>
        </p:nvSpPr>
        <p:spPr bwMode="auto">
          <a:xfrm>
            <a:off x="-18994" y="407983"/>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Tx/>
              <a:buChar char="•"/>
            </a:pPr>
            <a:r>
              <a:rPr lang="en-US" b="1" dirty="0"/>
              <a:t>Software tools :   </a:t>
            </a:r>
            <a:r>
              <a:rPr lang="en-US" b="1" dirty="0" err="1"/>
              <a:t>Multispec</a:t>
            </a:r>
            <a:r>
              <a:rPr lang="en-US" b="1" dirty="0"/>
              <a:t>, ARCGIS,SMS, and MATLAB</a:t>
            </a:r>
          </a:p>
        </p:txBody>
      </p:sp>
      <p:pic>
        <p:nvPicPr>
          <p:cNvPr id="10253" name="Picture 13" descr="Bozman_Aerial_100205"/>
          <p:cNvPicPr>
            <a:picLocks noChangeAspect="1" noChangeArrowheads="1"/>
          </p:cNvPicPr>
          <p:nvPr/>
        </p:nvPicPr>
        <p:blipFill>
          <a:blip r:embed="rId4" cstate="screen">
            <a:extLst>
              <a:ext uri="{28A0092B-C50C-407E-A947-70E740481C1C}">
                <a14:useLocalDpi xmlns:a14="http://schemas.microsoft.com/office/drawing/2010/main"/>
              </a:ext>
            </a:extLst>
          </a:blip>
          <a:srcRect l="-816" t="-491" r="-322" b="-739"/>
          <a:stretch>
            <a:fillRect/>
          </a:stretch>
        </p:blipFill>
        <p:spPr bwMode="auto">
          <a:xfrm>
            <a:off x="0" y="3783974"/>
            <a:ext cx="2880421" cy="30613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3158" y="3809376"/>
            <a:ext cx="3069836" cy="301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https://lh5.googleusercontent.com/kwubpG_Nc19GwaZV-LOVWFPKuNSVGOFj9zL1N6LYH7bETKPI-8KgzYV2XDjx2IG3dlCG2VdCZSqjj1kSbcKbmk7kc2mgI4IwN6VBy6eZdrPbshAEMR2YDtNxoXU">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774" y="800096"/>
            <a:ext cx="2846648" cy="29838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12790" y="800096"/>
            <a:ext cx="6250204" cy="3009279"/>
          </a:xfrm>
          <a:prstGeom prst="rect">
            <a:avLst/>
          </a:prstGeom>
        </p:spPr>
      </p:pic>
    </p:spTree>
    <p:extLst>
      <p:ext uri="{BB962C8B-B14F-4D97-AF65-F5344CB8AC3E}">
        <p14:creationId xmlns:p14="http://schemas.microsoft.com/office/powerpoint/2010/main" val="1676807618"/>
      </p:ext>
    </p:extLst>
  </p:cSld>
  <p:clrMapOvr>
    <a:masterClrMapping/>
  </p:clrMapOvr>
  <p:transition advTm="41000"/>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1760</Words>
  <Application>Microsoft Macintosh PowerPoint</Application>
  <PresentationFormat>On-screen Show (4:3)</PresentationFormat>
  <Paragraphs>194</Paragraphs>
  <Slides>29</Slides>
  <Notes>14</Notes>
  <HiddenSlides>0</HiddenSlides>
  <MMClips>6</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3</vt:i4>
      </vt:variant>
      <vt:variant>
        <vt:lpstr>Slide Titles</vt:lpstr>
      </vt:variant>
      <vt:variant>
        <vt:i4>29</vt:i4>
      </vt:variant>
    </vt:vector>
  </HeadingPairs>
  <TitlesOfParts>
    <vt:vector size="46" baseType="lpstr">
      <vt:lpstr>Arial</vt:lpstr>
      <vt:lpstr>BodyTextHeavy</vt:lpstr>
      <vt:lpstr>Calibri</vt:lpstr>
      <vt:lpstr>Cambria Math</vt:lpstr>
      <vt:lpstr>Corbel</vt:lpstr>
      <vt:lpstr>Times</vt:lpstr>
      <vt:lpstr>Times New Roman</vt:lpstr>
      <vt:lpstr>Wingdings</vt:lpstr>
      <vt:lpstr>Wingdings 2</vt:lpstr>
      <vt:lpstr>Wingdings 3</vt:lpstr>
      <vt:lpstr>Default Design</vt:lpstr>
      <vt:lpstr>Module</vt:lpstr>
      <vt:lpstr>4_Office Theme</vt:lpstr>
      <vt:lpstr>5_Office Theme</vt:lpstr>
      <vt:lpstr>Picture</vt:lpstr>
      <vt:lpstr>Photo Editor Photo</vt:lpstr>
      <vt:lpstr>Slide</vt:lpstr>
      <vt:lpstr>PowerPoint Presentation</vt:lpstr>
      <vt:lpstr>PowerPoint Presentation</vt:lpstr>
      <vt:lpstr>PowerPoint Presentation</vt:lpstr>
      <vt:lpstr>PowerPoint Presentation</vt:lpstr>
      <vt:lpstr>PowerPoint Presentation</vt:lpstr>
      <vt:lpstr>What is precision agriculture? Environmentally Conscious Precision Agriculture – A Platform for Active Learning and Community Engagement</vt:lpstr>
      <vt:lpstr>PowerPoint Presentation</vt:lpstr>
      <vt:lpstr>PowerPoint Presentation</vt:lpstr>
      <vt:lpstr>PowerPoint Presentation</vt:lpstr>
      <vt:lpstr>PowerPoint Presentation</vt:lpstr>
      <vt:lpstr>Overview</vt:lpstr>
      <vt:lpstr>EMPHASIS ON DEFENSE (PEOPLE – PLANET- PROFIT) </vt:lpstr>
      <vt:lpstr>PowerPoint Presentation</vt:lpstr>
      <vt:lpstr>PowerPoint Presentation</vt:lpstr>
      <vt:lpstr>PowerPoint Presentation</vt:lpstr>
      <vt:lpstr>PowerPoint Presentation</vt:lpstr>
      <vt:lpstr>Applied Research Field Experiments utilizing Variable Rate Nitrogen Application, Remote and In Situ Sensing, and Drought Tolerant Corn Seeds (2012 -2015)  ( NIFA : CBG)</vt:lpstr>
      <vt:lpstr>Applied Research and Field Experiments utilizing Variable Rate Nitrogen Application, Remote and In Situ Sensing and Drought Tolerant Corn Seeds (2012-2015)</vt:lpstr>
      <vt:lpstr>PowerPoint Presentation</vt:lpstr>
      <vt:lpstr>“Not so Remote Sensing” Optical sensors – Crop Health- (CIR) Color InfraRed Digital Camera</vt:lpstr>
      <vt:lpstr>PowerPoint Presentation</vt:lpstr>
      <vt:lpstr>Applied Research and Field Experiments utilizing Variable Rate Nitrogen Application, Remote and In Situ Sensing and Drought Tolerant Corn Seeds(2012-2015)</vt:lpstr>
      <vt:lpstr>PowerPoint Presentation</vt:lpstr>
      <vt:lpstr>3DRobotics X8</vt:lpstr>
      <vt:lpstr>Mission Planner</vt:lpstr>
      <vt:lpstr>  Applied Research and Field Experiments utilizing Variable Rate Nitrogen Application, Remote and In Situ Sensing and Drought Tolerant Corn Seeds(2014)-  UAV Remote Sensing </vt:lpstr>
      <vt:lpstr>PowerPoint Presentation</vt:lpstr>
      <vt:lpstr>Acknowledgements</vt:lpstr>
      <vt:lpstr>        Questions/Comments/Suggestions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2015-05-12T13:42:28Z</dcterms:created>
  <dcterms:modified xsi:type="dcterms:W3CDTF">2023-09-22T20:04:15Z</dcterms:modified>
</cp:coreProperties>
</file>