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7" r:id="rId3"/>
    <p:sldId id="258" r:id="rId4"/>
    <p:sldId id="287" r:id="rId5"/>
    <p:sldId id="259" r:id="rId6"/>
    <p:sldId id="286" r:id="rId7"/>
    <p:sldId id="294" r:id="rId8"/>
    <p:sldId id="328" r:id="rId9"/>
    <p:sldId id="326" r:id="rId10"/>
    <p:sldId id="260" r:id="rId11"/>
    <p:sldId id="293" r:id="rId12"/>
    <p:sldId id="261" r:id="rId13"/>
    <p:sldId id="292" r:id="rId14"/>
    <p:sldId id="368" r:id="rId15"/>
    <p:sldId id="355" r:id="rId16"/>
    <p:sldId id="356" r:id="rId17"/>
    <p:sldId id="329" r:id="rId18"/>
    <p:sldId id="298" r:id="rId19"/>
    <p:sldId id="331" r:id="rId20"/>
    <p:sldId id="312" r:id="rId21"/>
    <p:sldId id="300" r:id="rId22"/>
    <p:sldId id="334" r:id="rId23"/>
    <p:sldId id="344" r:id="rId24"/>
    <p:sldId id="346" r:id="rId25"/>
    <p:sldId id="288" r:id="rId26"/>
    <p:sldId id="341" r:id="rId27"/>
    <p:sldId id="340" r:id="rId28"/>
    <p:sldId id="332" r:id="rId29"/>
    <p:sldId id="333" r:id="rId30"/>
    <p:sldId id="338" r:id="rId31"/>
    <p:sldId id="335" r:id="rId32"/>
    <p:sldId id="336" r:id="rId33"/>
    <p:sldId id="337" r:id="rId34"/>
    <p:sldId id="305" r:id="rId35"/>
    <p:sldId id="360" r:id="rId36"/>
    <p:sldId id="362" r:id="rId37"/>
    <p:sldId id="366" r:id="rId38"/>
    <p:sldId id="367" r:id="rId39"/>
    <p:sldId id="339" r:id="rId40"/>
    <p:sldId id="359" r:id="rId41"/>
    <p:sldId id="289" r:id="rId42"/>
    <p:sldId id="347" r:id="rId43"/>
    <p:sldId id="350" r:id="rId44"/>
    <p:sldId id="364" r:id="rId45"/>
    <p:sldId id="349" r:id="rId46"/>
    <p:sldId id="357" r:id="rId47"/>
    <p:sldId id="354" r:id="rId48"/>
    <p:sldId id="290" r:id="rId49"/>
    <p:sldId id="320" r:id="rId50"/>
    <p:sldId id="301" r:id="rId51"/>
    <p:sldId id="262" r:id="rId52"/>
    <p:sldId id="263" r:id="rId53"/>
    <p:sldId id="302" r:id="rId54"/>
    <p:sldId id="264" r:id="rId55"/>
    <p:sldId id="265" r:id="rId56"/>
    <p:sldId id="358" r:id="rId57"/>
    <p:sldId id="303" r:id="rId58"/>
    <p:sldId id="369" r:id="rId5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1193D"/>
    <a:srgbClr val="FF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4" autoAdjust="0"/>
    <p:restoredTop sz="94663" autoAdjust="0"/>
  </p:normalViewPr>
  <p:slideViewPr>
    <p:cSldViewPr>
      <p:cViewPr varScale="1">
        <p:scale>
          <a:sx n="107" d="100"/>
          <a:sy n="107" d="100"/>
        </p:scale>
        <p:origin x="-13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2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579A2CC-A873-4C5C-A9AD-9C112B3F4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939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E76BD-803A-4284-8BA7-4C9CF339B56B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41875-6CF8-4072-89F8-B85849AA9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1875-6CF8-4072-89F8-B85849AA90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1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1875-6CF8-4072-89F8-B85849AA90D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8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DFEB01-B23C-4205-89D2-8043A56F30A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6964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964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4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964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4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65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965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5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5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965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966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6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12000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E7E59-29A6-407F-ACF7-EAD8E2CCE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126020"/>
      </p:ext>
    </p:extLst>
  </p:cSld>
  <p:clrMapOvr>
    <a:masterClrMapping/>
  </p:clrMapOvr>
  <p:transition spd="slow" advTm="12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AE631-FA37-4B36-BBFF-56566B3674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25661"/>
      </p:ext>
    </p:extLst>
  </p:cSld>
  <p:clrMapOvr>
    <a:masterClrMapping/>
  </p:clrMapOvr>
  <p:transition spd="slow" advTm="12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3D7C26-8EF1-4C23-A663-414CA14C6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830531"/>
      </p:ext>
    </p:extLst>
  </p:cSld>
  <p:clrMapOvr>
    <a:masterClrMapping/>
  </p:clrMapOvr>
  <p:transition spd="slow" advTm="12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1C24B4B-87A6-4622-9DB1-F1B8D645F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496318"/>
      </p:ext>
    </p:extLst>
  </p:cSld>
  <p:clrMapOvr>
    <a:masterClrMapping/>
  </p:clrMapOvr>
  <p:transition spd="slow" advTm="12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1FBDC8-286D-4863-A9D4-D010D2C61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756432"/>
      </p:ext>
    </p:extLst>
  </p:cSld>
  <p:clrMapOvr>
    <a:masterClrMapping/>
  </p:clrMapOvr>
  <p:transition spd="slow" advTm="12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0BA8C8-D0AF-46DC-9BBF-C6584C20D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630624"/>
      </p:ext>
    </p:extLst>
  </p:cSld>
  <p:clrMapOvr>
    <a:masterClrMapping/>
  </p:clrMapOvr>
  <p:transition spd="slow" advTm="1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33699-0A78-4BAF-939A-90D80E9090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771162"/>
      </p:ext>
    </p:extLst>
  </p:cSld>
  <p:clrMapOvr>
    <a:masterClrMapping/>
  </p:clrMapOvr>
  <p:transition spd="slow" advTm="1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642E5-549E-4637-BB39-3CD9E303E9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182880"/>
      </p:ext>
    </p:extLst>
  </p:cSld>
  <p:clrMapOvr>
    <a:masterClrMapping/>
  </p:clrMapOvr>
  <p:transition spd="slow" advTm="1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A943D-AA5E-43BB-9A36-F2BB3C145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568060"/>
      </p:ext>
    </p:extLst>
  </p:cSld>
  <p:clrMapOvr>
    <a:masterClrMapping/>
  </p:clrMapOvr>
  <p:transition spd="slow" advTm="1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BFE51-3F6C-45B5-BE6C-ECD3096E3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374422"/>
      </p:ext>
    </p:extLst>
  </p:cSld>
  <p:clrMapOvr>
    <a:masterClrMapping/>
  </p:clrMapOvr>
  <p:transition spd="slow" advTm="1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59414-A3C3-4F85-89D5-359FFD600B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739596"/>
      </p:ext>
    </p:extLst>
  </p:cSld>
  <p:clrMapOvr>
    <a:masterClrMapping/>
  </p:clrMapOvr>
  <p:transition spd="slow" advTm="1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66288-7489-477E-92AB-901F98A8B2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851582"/>
      </p:ext>
    </p:extLst>
  </p:cSld>
  <p:clrMapOvr>
    <a:masterClrMapping/>
  </p:clrMapOvr>
  <p:transition spd="slow" advTm="12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62ECE-E453-48D8-996F-C757D20A05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393852"/>
      </p:ext>
    </p:extLst>
  </p:cSld>
  <p:clrMapOvr>
    <a:masterClrMapping/>
  </p:clrMapOvr>
  <p:transition spd="slow" advTm="12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72BF-C29F-447A-97E6-7874BE2C4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047811"/>
      </p:ext>
    </p:extLst>
  </p:cSld>
  <p:clrMapOvr>
    <a:masterClrMapping/>
  </p:clrMapOvr>
  <p:transition spd="slow" advTm="1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16DEBD2-D4EB-43FA-B7CB-B1C4FDCB1B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861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61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861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2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62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6862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863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3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3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863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863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863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3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3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4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4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4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4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4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864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864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64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6864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865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865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865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5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5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5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5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5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5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5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866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transition spd="slow" advTm="12000"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einfo\webdocs\Agric\IPM\seg1.wa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Ceinfo\webdocs\Agric\IPM\seg3.wa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\\Ceinfo\webdocs\Agric\IPM\Track5.mp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xtension.unh.edu/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Ceinfo\webdocs\Agric\IPM\seg12.wav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://extension.umaine.edu/" TargetMode="External"/><Relationship Id="rId4" Type="http://schemas.openxmlformats.org/officeDocument/2006/relationships/hyperlink" Target="http://www.uvm.edu/extensio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\\Ceinfo\webdocs\Agric\IPM\seg11.wav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\\Ceinfo\webdocs\Agric\IPM\seg10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\\Ceinfo\webdocs\Agric\IPM\seg6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Ceinfo\webdocs\Agric\IPM\segment%2007.mpg" TargetMode="Externa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\\Ceinfo\webdocs\Agric\IPM\BD18824_.wav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.pn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thinkfirstspraylast.org/schoolipm" TargetMode="Externa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einfo\webdocs\Agric\IPM\seg4.wav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Ceinfo\webdocs\Agric\IPM\seg2.wav" TargetMode="Externa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Ceinfo\webdocs\Agric\IPM\seg13.wav" TargetMode="Externa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extension.unh.edu/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838200" y="2438400"/>
            <a:ext cx="7620000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School IPM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143000" y="5305425"/>
            <a:ext cx="7162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Rachel Maccini, Pesticide Education Coordinator</a:t>
            </a:r>
          </a:p>
          <a:p>
            <a:pPr algn="ctr"/>
            <a:r>
              <a:rPr lang="en-US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</a:p>
          <a:p>
            <a:pPr algn="ctr"/>
            <a:r>
              <a:rPr lang="en-US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Faye Cragin, </a:t>
            </a:r>
            <a:r>
              <a:rPr lang="en-US" alt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Web </a:t>
            </a:r>
            <a:r>
              <a:rPr lang="en-US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Media Specialist</a:t>
            </a:r>
            <a:br>
              <a:rPr lang="en-US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4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1000"/>
            <a:ext cx="4267200" cy="1324677"/>
          </a:xfrm>
          <a:prstGeom prst="rect">
            <a:avLst/>
          </a:prstGeom>
        </p:spPr>
      </p:pic>
    </p:spTree>
  </p:cSld>
  <p:clrMapOvr>
    <a:masterClrMapping/>
  </p:clrMapOvr>
  <p:transition spd="slow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4800" y="1524000"/>
            <a:ext cx="8305800" cy="47244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9144000" cy="1600200"/>
          </a:xfrm>
        </p:spPr>
        <p:txBody>
          <a:bodyPr/>
          <a:lstStyle/>
          <a:p>
            <a:r>
              <a:rPr lang="en-US" altLang="en-US"/>
              <a:t>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a Pest?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7620000" cy="4038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3600"/>
              <a:t>An unwanted organism (animal, plant, bacteria, fungus, </a:t>
            </a:r>
          </a:p>
          <a:p>
            <a:pPr marL="0" indent="0">
              <a:buFontTx/>
              <a:buNone/>
            </a:pPr>
            <a:r>
              <a:rPr lang="en-US" altLang="en-US" sz="3600"/>
              <a:t>virus, etc.) that has</a:t>
            </a:r>
          </a:p>
          <a:p>
            <a:pPr marL="0" indent="0">
              <a:buFontTx/>
              <a:buNone/>
            </a:pPr>
            <a:r>
              <a:rPr lang="en-US" altLang="en-US" sz="3600"/>
              <a:t>a negative effect on </a:t>
            </a:r>
          </a:p>
          <a:p>
            <a:pPr marL="0" indent="0">
              <a:buFontTx/>
              <a:buNone/>
            </a:pPr>
            <a:r>
              <a:rPr lang="en-US" altLang="en-US" sz="3600"/>
              <a:t>humans.</a:t>
            </a:r>
          </a:p>
        </p:txBody>
      </p:sp>
      <p:pic>
        <p:nvPicPr>
          <p:cNvPr id="6149" name="Picture 5" descr="mous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895600"/>
            <a:ext cx="2586038" cy="2819400"/>
          </a:xfrm>
        </p:spPr>
      </p:pic>
    </p:spTree>
  </p:cSld>
  <p:clrMapOvr>
    <a:masterClrMapping/>
  </p:clrMapOvr>
  <p:transition spd="slow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81000" y="2057400"/>
            <a:ext cx="8382000" cy="41148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543800" cy="1371600"/>
          </a:xfrm>
        </p:spPr>
        <p:txBody>
          <a:bodyPr/>
          <a:lstStyle/>
          <a:p>
            <a:pPr marL="168275"/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Pests are integral parts of the Earth’s ecosystem, </a:t>
            </a:r>
            <a:b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too many can:</a:t>
            </a:r>
            <a:r>
              <a:rPr lang="en-US" altLang="en-US" sz="4000"/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772400" cy="37338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Reduce the availability, quality, or value of human resources such as food, feed, water, or space.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800"/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Injure humans, animals, crops, structures, and possessions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800"/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Spread or cause disease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800"/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Interfere with our activities by causing annoyance, discomfort, or inconvenience</a:t>
            </a:r>
          </a:p>
          <a:p>
            <a:endParaRPr lang="en-US" altLang="en-US" b="1"/>
          </a:p>
        </p:txBody>
      </p:sp>
    </p:spTree>
  </p:cSld>
  <p:clrMapOvr>
    <a:masterClrMapping/>
  </p:clrMapOvr>
  <p:transition spd="slow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96" decel="100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96" decel="100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96" decel="100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96" decel="100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600200"/>
          </a:xfrm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Pests most commonly found </a:t>
            </a:r>
            <a:b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or around schools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8153400" cy="3429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Insects: 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000"/>
              <a:t>Ants, cockroaches, flies, stinging insects (yellow jackets), pantry pests, lice, turf pests ( white grubs and Hairy Chinch bugs), mosquitoes</a:t>
            </a:r>
          </a:p>
          <a:p>
            <a:pPr>
              <a:lnSpc>
                <a:spcPct val="90000"/>
              </a:lnSpc>
            </a:pPr>
            <a:endParaRPr lang="en-US" altLang="en-US" sz="7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Rodents: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000"/>
              <a:t>Mice, rats, bats, moles</a:t>
            </a:r>
          </a:p>
          <a:p>
            <a:pPr lvl="1">
              <a:lnSpc>
                <a:spcPct val="90000"/>
              </a:lnSpc>
            </a:pPr>
            <a:endParaRPr lang="en-US" altLang="en-US" sz="7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Weeds: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000"/>
              <a:t>Dandelions, Poison Ivy,</a:t>
            </a:r>
          </a:p>
          <a:p>
            <a:pPr lvl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altLang="en-US" sz="2000"/>
              <a:t>   Annual grassy weeds, clover, etc.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04800" y="1981200"/>
            <a:ext cx="8382000" cy="45720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0" name="seg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28600" y="6096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611" y="3886200"/>
            <a:ext cx="2682189" cy="2598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00400"/>
            <a:ext cx="2642621" cy="1688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81" y="2740196"/>
            <a:ext cx="3242248" cy="2148799"/>
          </a:xfrm>
          <a:prstGeom prst="rect">
            <a:avLst/>
          </a:prstGeom>
        </p:spPr>
      </p:pic>
    </p:spTree>
  </p:cSld>
  <p:clrMapOvr>
    <a:masterClrMapping/>
  </p:clrMapOvr>
  <p:transition spd="slow" advTm="1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96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96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96" decel="100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96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96" decel="100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96" decel="100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96" decel="100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19195" fill="hold"/>
                                        <p:tgtEl>
                                          <p:spTgt spid="7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0"/>
                </p:tgtEl>
              </p:cMediaNode>
            </p:audio>
          </p:childTnLst>
        </p:cTn>
      </p:par>
    </p:tnLst>
    <p:bldLst>
      <p:bldP spid="7170" grpId="0"/>
      <p:bldP spid="717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04800" y="1828800"/>
            <a:ext cx="8382000" cy="38100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6002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Possible Health Risks </a:t>
            </a:r>
            <a:b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Humans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8001000" cy="35052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Cockroaches and Rodents-asthma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Stinging Insects- Life-threatening allergic reactions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Lice- rashes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Rodents- salmonella, hanta virus, plague and  more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Mosquitoes- West Nile Virus,                       encephalitis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Ticks- Lyme disease</a:t>
            </a:r>
          </a:p>
          <a:p>
            <a:pPr>
              <a:buFontTx/>
              <a:buNone/>
            </a:pPr>
            <a:endParaRPr lang="en-US" alt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366776"/>
            <a:ext cx="1810450" cy="1810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945186"/>
            <a:ext cx="1528302" cy="1387228"/>
          </a:xfrm>
          <a:prstGeom prst="rect">
            <a:avLst/>
          </a:prstGeom>
        </p:spPr>
      </p:pic>
    </p:spTree>
  </p:cSld>
  <p:clrMapOvr>
    <a:masterClrMapping/>
  </p:clrMapOvr>
  <p:transition spd="slow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96" decel="100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96" decel="100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96" decel="100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96" decel="100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98" decel="100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9200" y="3581400"/>
            <a:ext cx="7162800" cy="1600200"/>
          </a:xfrm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</a:rPr>
              <a:t>Integrated Pest Management vs</a:t>
            </a:r>
            <a:br>
              <a:rPr lang="en-US" altLang="en-US" sz="4000">
                <a:solidFill>
                  <a:schemeClr val="hlink"/>
                </a:solidFill>
              </a:rPr>
            </a:br>
            <a:r>
              <a:rPr lang="en-US" altLang="en-US" sz="4000">
                <a:solidFill>
                  <a:schemeClr val="hlink"/>
                </a:solidFill>
              </a:rPr>
              <a:t>Pest Control </a:t>
            </a:r>
            <a:br>
              <a:rPr lang="en-US" altLang="en-US" sz="4000">
                <a:solidFill>
                  <a:schemeClr val="hlink"/>
                </a:solidFill>
              </a:rPr>
            </a:br>
            <a:endParaRPr lang="en-US" altLang="en-US" sz="4000">
              <a:solidFill>
                <a:schemeClr val="hlink"/>
              </a:solidFill>
            </a:endParaRPr>
          </a:p>
        </p:txBody>
      </p:sp>
      <p:pic>
        <p:nvPicPr>
          <p:cNvPr id="217102" name="seg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304800" y="57912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Tm="1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29" fill="hold"/>
                                        <p:tgtEl>
                                          <p:spTgt spid="217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10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45" name="Rectangle 21"/>
          <p:cNvSpPr>
            <a:spLocks noChangeArrowheads="1"/>
          </p:cNvSpPr>
          <p:nvPr/>
        </p:nvSpPr>
        <p:spPr bwMode="auto">
          <a:xfrm>
            <a:off x="304800" y="1219200"/>
            <a:ext cx="8153400" cy="45720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457200" y="3048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Steps of IPM</a:t>
            </a: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1219200" y="1905000"/>
            <a:ext cx="6705600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8575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>
              <a:tabLst>
                <a:tab pos="28575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>
              <a:tabLst>
                <a:tab pos="28575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>
              <a:tabLst>
                <a:tab pos="28575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>
              <a:tabLst>
                <a:tab pos="28575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457200" indent="-457200">
              <a:spcBef>
                <a:spcPct val="50000"/>
              </a:spcBef>
              <a:buClr>
                <a:srgbClr val="CC0000"/>
              </a:buClr>
              <a:buSzPct val="120000"/>
              <a:buFont typeface="+mj-lt"/>
              <a:buAutoNum type="arabicPeriod"/>
            </a:pPr>
            <a:r>
              <a:rPr lang="en-US" altLang="en-US" sz="2400" dirty="0"/>
              <a:t> </a:t>
            </a:r>
            <a:r>
              <a:rPr lang="en-US" altLang="en-US" sz="2800" dirty="0"/>
              <a:t>Inspection, monitoring &amp; pest 	identification</a:t>
            </a:r>
          </a:p>
          <a:p>
            <a:pPr marL="514350" indent="-514350">
              <a:spcBef>
                <a:spcPct val="50000"/>
              </a:spcBef>
              <a:buClr>
                <a:srgbClr val="CC0000"/>
              </a:buClr>
              <a:buSzPct val="120000"/>
              <a:buFont typeface="+mj-lt"/>
              <a:buAutoNum type="arabicPeriod"/>
            </a:pPr>
            <a:r>
              <a:rPr lang="en-US" altLang="en-US" sz="2800" dirty="0"/>
              <a:t> Prevention</a:t>
            </a:r>
          </a:p>
          <a:p>
            <a:pPr marL="514350" indent="-514350">
              <a:spcBef>
                <a:spcPct val="50000"/>
              </a:spcBef>
              <a:buClr>
                <a:srgbClr val="CC0000"/>
              </a:buClr>
              <a:buSzPct val="120000"/>
              <a:buFont typeface="+mj-lt"/>
              <a:buAutoNum type="arabicPeriod"/>
            </a:pPr>
            <a:r>
              <a:rPr lang="en-US" altLang="en-US" sz="2800" dirty="0"/>
              <a:t> Intervention activities</a:t>
            </a:r>
          </a:p>
          <a:p>
            <a:pPr marL="514350" indent="-514350">
              <a:spcBef>
                <a:spcPct val="50000"/>
              </a:spcBef>
              <a:buClr>
                <a:srgbClr val="CC0000"/>
              </a:buClr>
              <a:buSzPct val="120000"/>
              <a:buFont typeface="+mj-lt"/>
              <a:buAutoNum type="arabicPeriod"/>
            </a:pPr>
            <a:r>
              <a:rPr lang="en-US" altLang="en-US" sz="2800" dirty="0"/>
              <a:t> Evaluation of effectiveness</a:t>
            </a:r>
          </a:p>
          <a:p>
            <a:pPr>
              <a:spcBef>
                <a:spcPct val="50000"/>
              </a:spcBef>
            </a:pPr>
            <a:endParaRPr lang="en-US" altLang="en-US" sz="2800" dirty="0"/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dirty="0"/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3200" dirty="0"/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3200" dirty="0"/>
          </a:p>
        </p:txBody>
      </p:sp>
    </p:spTree>
  </p:cSld>
  <p:clrMapOvr>
    <a:masterClrMapping/>
  </p:clrMapOvr>
  <p:transition spd="slow" advTm="1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0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0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0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80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80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80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80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5" name="Rectangle 17"/>
          <p:cNvSpPr>
            <a:spLocks noChangeArrowheads="1"/>
          </p:cNvSpPr>
          <p:nvPr/>
        </p:nvSpPr>
        <p:spPr bwMode="auto">
          <a:xfrm>
            <a:off x="304800" y="1600200"/>
            <a:ext cx="8534400" cy="49530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870700" cy="1600200"/>
          </a:xfrm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Inspection, Monitoring &amp; Pest Identification</a:t>
            </a:r>
            <a:b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2000">
              <a:solidFill>
                <a:schemeClr val="hlink"/>
              </a:solidFill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3200400" y="2057400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571500" y="2133600"/>
            <a:ext cx="8001000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575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defTabSz="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defTabSz="28575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defTabSz="28575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defTabSz="28575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defTabSz="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defTabSz="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defTabSz="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defTabSz="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en-US" altLang="en-US" sz="2400"/>
              <a:t> Pest identification</a:t>
            </a:r>
          </a:p>
          <a:p>
            <a:pPr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endParaRPr lang="en-US" altLang="en-US" sz="900"/>
          </a:p>
          <a:p>
            <a:pPr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en-US" altLang="en-US" sz="2400"/>
              <a:t> Determining potential location of pest entry</a:t>
            </a:r>
          </a:p>
          <a:p>
            <a:pPr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endParaRPr lang="en-US" altLang="en-US" sz="900"/>
          </a:p>
          <a:p>
            <a:pPr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en-US" altLang="en-US" sz="2400"/>
              <a:t> Looking for pest signs (rodent droppings, feeding 	damage etc.)</a:t>
            </a:r>
          </a:p>
          <a:p>
            <a:pPr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endParaRPr lang="en-US" altLang="en-US" sz="900"/>
          </a:p>
          <a:p>
            <a:pPr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en-US" altLang="en-US" sz="2400"/>
              <a:t> Inspections should locate active infestations and 	signs of activity.</a:t>
            </a:r>
          </a:p>
          <a:p>
            <a:pPr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endParaRPr lang="en-US" altLang="en-US" sz="900"/>
          </a:p>
          <a:p>
            <a:pPr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en-US" altLang="en-US" sz="2400"/>
              <a:t> Inspections should identify pest sites and sources of 	food and water.</a:t>
            </a:r>
          </a:p>
        </p:txBody>
      </p:sp>
      <p:sp>
        <p:nvSpPr>
          <p:cNvPr id="186388" name="Rectangle 20"/>
          <p:cNvSpPr>
            <a:spLocks noChangeArrowheads="1"/>
          </p:cNvSpPr>
          <p:nvPr/>
        </p:nvSpPr>
        <p:spPr bwMode="auto">
          <a:xfrm>
            <a:off x="457200" y="1524000"/>
            <a:ext cx="7613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</a:rPr>
              <a:t>*</a:t>
            </a:r>
            <a:r>
              <a:rPr lang="en-US" altLang="en-US" sz="2400" b="1">
                <a:solidFill>
                  <a:srgbClr val="006600"/>
                </a:solidFill>
              </a:rPr>
              <a:t>Inspections are critical for management of pests</a:t>
            </a:r>
          </a:p>
        </p:txBody>
      </p:sp>
      <p:pic>
        <p:nvPicPr>
          <p:cNvPr id="186391" name="Track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90" name="Rectangle 22"/>
          <p:cNvSpPr>
            <a:spLocks noChangeArrowheads="1"/>
          </p:cNvSpPr>
          <p:nvPr/>
        </p:nvSpPr>
        <p:spPr bwMode="auto">
          <a:xfrm>
            <a:off x="228600" y="533400"/>
            <a:ext cx="1219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Tm="1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8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8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6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6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6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6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6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6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6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6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63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63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530" fill="hold"/>
                                        <p:tgtEl>
                                          <p:spTgt spid="186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91"/>
                </p:tgtEl>
              </p:cMediaNode>
            </p:audio>
          </p:childTnLst>
        </p:cTn>
      </p:par>
    </p:tnLst>
    <p:bldLst>
      <p:bldP spid="1863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33" name="Picture 13" descr="j02899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96000" y="4343400"/>
            <a:ext cx="2438400" cy="1905000"/>
          </a:xfrm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372600" cy="9144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Pest Monitoring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609600" y="1371600"/>
            <a:ext cx="7924800" cy="47625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09700"/>
            <a:ext cx="77724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Inspect sites and identify pest populations for potential problems regularly.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1400"/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Helps determine if treatment is needed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1400"/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Helps determine where, when and what kind of treatments are needed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1400"/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Allows evaluation and fine tuning                          of treatments</a:t>
            </a:r>
          </a:p>
          <a:p>
            <a:pPr lvl="1">
              <a:lnSpc>
                <a:spcPct val="90000"/>
              </a:lnSpc>
            </a:pPr>
            <a:endParaRPr lang="en-US" altLang="en-US" sz="2000"/>
          </a:p>
        </p:txBody>
      </p:sp>
    </p:spTree>
  </p:cSld>
  <p:clrMapOvr>
    <a:masterClrMapping/>
  </p:clrMapOvr>
  <p:transition spd="slow" advTm="2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7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7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7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7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7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7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7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7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47700" y="1219200"/>
            <a:ext cx="8039100" cy="51054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Identifying Pests</a:t>
            </a:r>
            <a:r>
              <a:rPr lang="en-US" altLang="en-US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2590800"/>
            <a:ext cx="7391400" cy="3505200"/>
          </a:xfrm>
        </p:spPr>
        <p:txBody>
          <a:bodyPr/>
          <a:lstStyle/>
          <a:p>
            <a:pPr lvl="2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b="1" dirty="0"/>
              <a:t>New Hampshire: </a:t>
            </a:r>
          </a:p>
          <a:p>
            <a:pPr lvl="3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altLang="en-US" b="1" dirty="0"/>
              <a:t>UNHCE:	</a:t>
            </a:r>
            <a:r>
              <a:rPr lang="en-US" altLang="en-US" b="1" dirty="0" smtClean="0">
                <a:hlinkClick r:id="rId3"/>
              </a:rPr>
              <a:t>extension.unh.edu</a:t>
            </a:r>
            <a:endParaRPr lang="en-US" altLang="en-US" b="1" dirty="0"/>
          </a:p>
          <a:p>
            <a:pPr lvl="2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1800" b="1" dirty="0"/>
          </a:p>
          <a:p>
            <a:pPr lvl="2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b="1" dirty="0"/>
              <a:t>Vermont: </a:t>
            </a:r>
          </a:p>
          <a:p>
            <a:pPr lvl="3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altLang="en-US" b="1" dirty="0"/>
              <a:t>UVM:	</a:t>
            </a:r>
            <a:r>
              <a:rPr lang="en-US" altLang="en-US" b="1" dirty="0" smtClean="0">
                <a:hlinkClick r:id="rId4"/>
              </a:rPr>
              <a:t>uvm.edu/extension</a:t>
            </a:r>
            <a:endParaRPr lang="en-US" altLang="en-US" b="1" dirty="0"/>
          </a:p>
          <a:p>
            <a:pPr lvl="2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b="1" dirty="0"/>
          </a:p>
          <a:p>
            <a:pPr lvl="2"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b="1" dirty="0"/>
              <a:t>Maine: </a:t>
            </a:r>
          </a:p>
          <a:p>
            <a:pPr lvl="3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altLang="en-US" b="1" dirty="0"/>
              <a:t>UMEXT:	</a:t>
            </a:r>
            <a:r>
              <a:rPr lang="en-US" dirty="0" smtClean="0">
                <a:hlinkClick r:id="rId5"/>
              </a:rPr>
              <a:t>extension.umaine.edu</a:t>
            </a:r>
            <a:endParaRPr lang="en-US" altLang="en-US" b="1" dirty="0"/>
          </a:p>
          <a:p>
            <a:pPr lvl="2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altLang="en-US" dirty="0"/>
              <a:t>			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533400" y="1447800"/>
            <a:ext cx="807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en-US" sz="2400"/>
              <a:t>The first step in solving a pest problem </a:t>
            </a:r>
            <a:r>
              <a:rPr lang="en-US" altLang="en-US" sz="2400" b="1"/>
              <a:t>effectively</a:t>
            </a:r>
            <a:r>
              <a:rPr lang="en-US" altLang="en-US" sz="2400"/>
              <a:t> and </a:t>
            </a:r>
            <a:r>
              <a:rPr lang="en-US" altLang="en-US" sz="2400" b="1"/>
              <a:t>safely</a:t>
            </a:r>
            <a:r>
              <a:rPr lang="en-US" altLang="en-US" sz="2400"/>
              <a:t> is correct identification of the pest. </a:t>
            </a:r>
          </a:p>
          <a:p>
            <a:pPr lvl="1"/>
            <a:endParaRPr lang="en-US" altLang="en-US" sz="1200"/>
          </a:p>
          <a:p>
            <a:pPr lvl="2"/>
            <a:r>
              <a:rPr lang="en-US" altLang="en-US" sz="1200"/>
              <a:t>	</a:t>
            </a:r>
          </a:p>
        </p:txBody>
      </p:sp>
      <p:pic>
        <p:nvPicPr>
          <p:cNvPr id="49162" name="seg1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304800" y="3810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Tm="1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9895" fill="hold"/>
                                        <p:tgtEl>
                                          <p:spTgt spid="49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2"/>
                </p:tgtEl>
              </p:cMediaNode>
            </p:audio>
          </p:childTnLst>
        </p:cTn>
      </p:par>
    </p:tnLst>
    <p:bldLst>
      <p:bldP spid="49154" grpId="0"/>
      <p:bldP spid="49155" grpId="0" uiExpand="1" build="p"/>
      <p:bldP spid="491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304800" y="990600"/>
            <a:ext cx="8077200" cy="48768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B1193D"/>
              </a:buClr>
              <a:buFont typeface="Wingdings" pitchFamily="2" charset="2"/>
              <a:buChar char="§"/>
            </a:pPr>
            <a:endParaRPr lang="en-US" alt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33400"/>
            <a:ext cx="9144000" cy="16002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Inspecting “Indoors”</a:t>
            </a:r>
          </a:p>
        </p:txBody>
      </p:sp>
      <p:sp>
        <p:nvSpPr>
          <p:cNvPr id="11674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82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/>
              <a:t>Kitchen, Cafeteria &amp; Restrooms</a:t>
            </a:r>
            <a:r>
              <a:rPr lang="en-US" altLang="en-US"/>
              <a:t> 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/>
              <a:t>Inspect for cracks and crevices around pipe chases and seal.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/>
              <a:t>Inspect for condensation and leaks around pipes and repair. </a:t>
            </a:r>
          </a:p>
          <a:p>
            <a:pPr lvl="1">
              <a:buClr>
                <a:srgbClr val="B1193D"/>
              </a:buClr>
              <a:buFont typeface="Wingdings" pitchFamily="2" charset="2"/>
              <a:buChar char="ü"/>
            </a:pPr>
            <a:r>
              <a:rPr lang="en-US" altLang="en-US"/>
              <a:t>This will prevent pests from accessing food, water and shelter. </a:t>
            </a:r>
          </a:p>
        </p:txBody>
      </p:sp>
      <p:pic>
        <p:nvPicPr>
          <p:cNvPr id="116741" name="Picture 5" descr="pipe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4114800"/>
            <a:ext cx="2590800" cy="2386013"/>
          </a:xfrm>
          <a:noFill/>
          <a:ln/>
        </p:spPr>
      </p:pic>
      <p:sp>
        <p:nvSpPr>
          <p:cNvPr id="116752" name="Line 16"/>
          <p:cNvSpPr>
            <a:spLocks noChangeShapeType="1"/>
          </p:cNvSpPr>
          <p:nvPr/>
        </p:nvSpPr>
        <p:spPr bwMode="auto">
          <a:xfrm flipV="1">
            <a:off x="2286000" y="5334000"/>
            <a:ext cx="3886200" cy="228600"/>
          </a:xfrm>
          <a:prstGeom prst="line">
            <a:avLst/>
          </a:prstGeom>
          <a:noFill/>
          <a:ln w="117475">
            <a:solidFill>
              <a:schemeClr val="fol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 flipV="1">
            <a:off x="2286000" y="5029200"/>
            <a:ext cx="1981200" cy="609600"/>
          </a:xfrm>
          <a:prstGeom prst="line">
            <a:avLst/>
          </a:prstGeom>
          <a:noFill/>
          <a:ln w="117475">
            <a:solidFill>
              <a:schemeClr val="fol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116758" name="seg1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457200" y="3048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Tm="2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1" fill="hold"/>
                                        <p:tgtEl>
                                          <p:spTgt spid="1167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75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7200" y="1219200"/>
            <a:ext cx="8229600" cy="48768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/>
              <a:t>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IPM?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648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/>
              <a:t>   It is an environmentally sensitive three prong approach that helps to manage pest problems:</a:t>
            </a:r>
          </a:p>
          <a:p>
            <a:pPr marL="609600" indent="-609600">
              <a:buFontTx/>
              <a:buNone/>
            </a:pPr>
            <a:endParaRPr lang="en-US" altLang="en-US" sz="1200"/>
          </a:p>
          <a:p>
            <a:pPr marL="990600" lvl="1" indent="-533400"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b="1"/>
              <a:t>Pest Identification and Monitoring</a:t>
            </a:r>
          </a:p>
          <a:p>
            <a:pPr marL="990600" lvl="1" indent="-533400"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b="1"/>
              <a:t>Prevention</a:t>
            </a:r>
          </a:p>
          <a:p>
            <a:pPr marL="990600" lvl="1" indent="-533400"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b="1"/>
              <a:t>Combinations of low-risk actions when needed</a:t>
            </a:r>
          </a:p>
          <a:p>
            <a:pPr marL="990600" lvl="1" indent="-533400"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b="1"/>
              <a:t>Evaluate effectiveness</a:t>
            </a:r>
          </a:p>
          <a:p>
            <a:pPr marL="990600" lvl="1" indent="-533400">
              <a:buClr>
                <a:srgbClr val="CC0000"/>
              </a:buClr>
              <a:buFont typeface="Monotype Sorts" pitchFamily="2" charset="2"/>
              <a:buNone/>
            </a:pPr>
            <a:endParaRPr lang="en-US" altLang="en-US" b="1"/>
          </a:p>
        </p:txBody>
      </p:sp>
    </p:spTree>
  </p:cSld>
  <p:clrMapOvr>
    <a:masterClrMapping/>
  </p:clrMapOvr>
  <p:transition spd="slow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694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694" decel="100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694" decel="100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694" decel="100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419100" y="1143000"/>
            <a:ext cx="8305800" cy="52578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38" name="Picture 18" descr="drain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600200"/>
            <a:ext cx="3038475" cy="3810000"/>
          </a:xfrm>
          <a:noFill/>
          <a:ln/>
        </p:spPr>
      </p:pic>
      <p:sp>
        <p:nvSpPr>
          <p:cNvPr id="8192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6002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Inspecting “Indoors”</a:t>
            </a:r>
            <a:r>
              <a:rPr lang="en-US" altLang="en-US">
                <a:solidFill>
                  <a:schemeClr val="hlink"/>
                </a:solidFill>
              </a:rPr>
              <a:t/>
            </a:r>
            <a:br>
              <a:rPr lang="en-US" altLang="en-US">
                <a:solidFill>
                  <a:schemeClr val="hlink"/>
                </a:solidFill>
              </a:rPr>
            </a:br>
            <a:endParaRPr lang="en-US" altLang="en-US">
              <a:solidFill>
                <a:schemeClr val="hlink"/>
              </a:solidFill>
            </a:endParaRPr>
          </a:p>
        </p:txBody>
      </p:sp>
      <p:pic>
        <p:nvPicPr>
          <p:cNvPr id="81931" name="Picture 11" descr="trap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00200"/>
            <a:ext cx="4495800" cy="3771900"/>
          </a:xfrm>
        </p:spPr>
      </p:pic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1905000" y="5394325"/>
            <a:ext cx="59436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Dirty traps attract pests so drains should be cleaned with long handled brushes and appropriate cleaners and inspected regularly.</a:t>
            </a:r>
            <a:endParaRPr lang="en-US" altLang="en-US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81941" name="Rectangle 21"/>
          <p:cNvSpPr>
            <a:spLocks noChangeArrowheads="1"/>
          </p:cNvSpPr>
          <p:nvPr/>
        </p:nvSpPr>
        <p:spPr bwMode="auto">
          <a:xfrm>
            <a:off x="5257800" y="1676400"/>
            <a:ext cx="3352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Build up in pipe harbors drain flies, fruit flies and cockroach infestations.</a:t>
            </a:r>
          </a:p>
        </p:txBody>
      </p:sp>
      <p:pic>
        <p:nvPicPr>
          <p:cNvPr id="81945" name="seg1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304800" y="3810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Tm="5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1313" fill="hold"/>
                                        <p:tgtEl>
                                          <p:spTgt spid="819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5"/>
                </p:tgtEl>
              </p:cMediaNode>
            </p:audio>
          </p:childTnLst>
        </p:cTn>
      </p:par>
    </p:tnLst>
    <p:bldLst>
      <p:bldP spid="819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304800" y="838200"/>
            <a:ext cx="8534400" cy="55626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33400"/>
            <a:ext cx="9144000" cy="1295400"/>
          </a:xfrm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</a:rPr>
              <a:t>Inspecting “Indoors”</a:t>
            </a:r>
          </a:p>
        </p:txBody>
      </p:sp>
      <p:pic>
        <p:nvPicPr>
          <p:cNvPr id="59398" name="Picture 6" descr="rodentda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90600"/>
            <a:ext cx="4267200" cy="3124200"/>
          </a:xfrm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57200" y="1295400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59406" name="Picture 14" descr="boxtras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2743200"/>
            <a:ext cx="4876800" cy="3657600"/>
          </a:xfrm>
          <a:noFill/>
          <a:ln/>
        </p:spPr>
      </p:pic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4648200" y="990600"/>
            <a:ext cx="32766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altLang="en-US" b="1"/>
              <a:t>Check dry food containers to make sure they are pest proof, if not transfer to pest-proof containers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381000" y="4724400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Rooms should be cleaned daily, and trash removed</a:t>
            </a:r>
          </a:p>
        </p:txBody>
      </p:sp>
    </p:spTree>
  </p:cSld>
  <p:clrMapOvr>
    <a:masterClrMapping/>
  </p:clrMapOvr>
  <p:transition spd="slow" advTm="2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401" grpId="0"/>
      <p:bldP spid="594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705600" cy="7620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Inspecting “Indoors”</a:t>
            </a: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381000" y="990600"/>
            <a:ext cx="8153400" cy="54102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5172" name="Picture 4" descr="undrsink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066800"/>
            <a:ext cx="6172200" cy="4279900"/>
          </a:xfrm>
        </p:spPr>
      </p:pic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533400" y="17526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1905000" y="5394325"/>
            <a:ext cx="5638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Food should be kept in sealed containers or refrigerated: *Notice- wrap is loose, allowing insects easy access to food source.</a:t>
            </a:r>
          </a:p>
          <a:p>
            <a:pPr>
              <a:spcBef>
                <a:spcPct val="50000"/>
              </a:spcBef>
            </a:pPr>
            <a:endParaRPr lang="en-US" altLang="en-US" b="1"/>
          </a:p>
        </p:txBody>
      </p:sp>
    </p:spTree>
  </p:cSld>
  <p:clrMapOvr>
    <a:masterClrMapping/>
  </p:clrMapOvr>
  <p:transition spd="slow" advTm="1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  <p:bldP spid="1351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83" name="Rectangle 19"/>
          <p:cNvSpPr>
            <a:spLocks noChangeArrowheads="1"/>
          </p:cNvSpPr>
          <p:nvPr/>
        </p:nvSpPr>
        <p:spPr bwMode="auto">
          <a:xfrm>
            <a:off x="304800" y="1143000"/>
            <a:ext cx="8153400" cy="53340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5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6870700" cy="8382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Inspecting “Indoors”</a:t>
            </a:r>
          </a:p>
        </p:txBody>
      </p:sp>
      <p:pic>
        <p:nvPicPr>
          <p:cNvPr id="164880" name="Picture 16" descr="kitchen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971800"/>
            <a:ext cx="3124200" cy="2500313"/>
          </a:xfrm>
        </p:spPr>
      </p:pic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474955" y="1633210"/>
            <a:ext cx="739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All surfaces are cleaned and dried daily.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71800"/>
            <a:ext cx="3491709" cy="2494687"/>
          </a:xfrm>
          <a:prstGeom prst="rect">
            <a:avLst/>
          </a:prstGeom>
        </p:spPr>
      </p:pic>
    </p:spTree>
  </p:cSld>
  <p:clrMapOvr>
    <a:masterClrMapping/>
  </p:clrMapOvr>
  <p:transition spd="slow" advTm="8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Inspecting “Indoors”</a:t>
            </a: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381000" y="990600"/>
            <a:ext cx="8077200" cy="54864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9991" name="Picture 7" descr="schoolpj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43000"/>
            <a:ext cx="4800600" cy="3154363"/>
          </a:xfrm>
        </p:spPr>
      </p:pic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990600" y="4876800"/>
            <a:ext cx="7620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/>
              <a:t>Pasta used for classroom projects should be stored in sealed containers to discourage harboring pests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33" y="1295400"/>
            <a:ext cx="2390416" cy="3581400"/>
          </a:xfrm>
          <a:prstGeom prst="rect">
            <a:avLst/>
          </a:prstGeom>
        </p:spPr>
      </p:pic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81000" y="1219200"/>
            <a:ext cx="8077200" cy="49530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Inspecting “Indoors”</a:t>
            </a:r>
          </a:p>
        </p:txBody>
      </p:sp>
      <p:pic>
        <p:nvPicPr>
          <p:cNvPr id="35855" name="Picture 15" descr="loosecaulk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030413"/>
            <a:ext cx="4191000" cy="3482975"/>
          </a:xfrm>
        </p:spPr>
      </p:pic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733800" y="1219200"/>
            <a:ext cx="46482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Seal all backsplashes and fixtures attached to walls.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This keeps cockroaches and ants from harboring around countertops and away from food areas.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65" y="3124200"/>
            <a:ext cx="3583551" cy="3252762"/>
          </a:xfrm>
          <a:prstGeom prst="rect">
            <a:avLst/>
          </a:prstGeom>
        </p:spPr>
      </p:pic>
    </p:spTree>
  </p:cSld>
  <p:clrMapOvr>
    <a:masterClrMapping/>
  </p:clrMapOvr>
  <p:transition spd="slow" advTm="2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5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5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Inspecting “Indoors”</a:t>
            </a:r>
          </a:p>
        </p:txBody>
      </p:sp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533400" y="990600"/>
            <a:ext cx="8077200" cy="54864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779" name="Picture 11" descr="wi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143000"/>
            <a:ext cx="5105400" cy="3829050"/>
          </a:xfrm>
        </p:spPr>
      </p:pic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1981200" y="5105400"/>
            <a:ext cx="65532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Electrical cords and pipes are great runways for pests to access food, water and shelter. 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Seal pipe chases and other gaps and holes in walls, ceilings and floors.</a:t>
            </a:r>
          </a:p>
        </p:txBody>
      </p:sp>
    </p:spTree>
  </p:cSld>
  <p:clrMapOvr>
    <a:masterClrMapping/>
  </p:clrMapOvr>
  <p:transition spd="slow" advTm="1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/>
      <p:bldP spid="1607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304800" y="1143000"/>
            <a:ext cx="8382000" cy="50292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Inspecting “Indoors”</a:t>
            </a:r>
          </a:p>
        </p:txBody>
      </p:sp>
      <p:pic>
        <p:nvPicPr>
          <p:cNvPr id="157705" name="Picture 9" descr="mo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71600"/>
            <a:ext cx="3028950" cy="4038600"/>
          </a:xfrm>
        </p:spPr>
      </p:pic>
      <p:pic>
        <p:nvPicPr>
          <p:cNvPr id="157707" name="Picture 11" descr="mop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447800"/>
            <a:ext cx="3771900" cy="2828925"/>
          </a:xfrm>
        </p:spPr>
      </p:pic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3962400" y="4937125"/>
            <a:ext cx="480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Mops and mop buckets should be properly dried and stored (e.g. mops hung upside down, buckets emptied). 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</p:txBody>
      </p:sp>
      <p:pic>
        <p:nvPicPr>
          <p:cNvPr id="157714" name="seg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13" name="Rectangle 17"/>
          <p:cNvSpPr>
            <a:spLocks noChangeArrowheads="1"/>
          </p:cNvSpPr>
          <p:nvPr/>
        </p:nvSpPr>
        <p:spPr bwMode="auto">
          <a:xfrm>
            <a:off x="8458200" y="3048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Tm="2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2666" fill="hold"/>
                                        <p:tgtEl>
                                          <p:spTgt spid="1577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714"/>
                </p:tgtEl>
              </p:cMediaNode>
            </p:audio>
          </p:childTnLst>
        </p:cTn>
      </p:par>
    </p:tnLst>
    <p:bldLst>
      <p:bldP spid="157701" grpId="0"/>
      <p:bldP spid="1577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80" name="Rectangle 20"/>
          <p:cNvSpPr>
            <a:spLocks noChangeArrowheads="1"/>
          </p:cNvSpPr>
          <p:nvPr/>
        </p:nvSpPr>
        <p:spPr bwMode="auto">
          <a:xfrm>
            <a:off x="228600" y="990600"/>
            <a:ext cx="8382000" cy="54102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7774" name="Picture 14" descr="outle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295400"/>
            <a:ext cx="3694113" cy="3657600"/>
          </a:xfrm>
          <a:noFill/>
          <a:ln/>
        </p:spPr>
      </p:pic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457200" y="1219200"/>
            <a:ext cx="411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/>
              <a:t>Inspect openings around electrical conduits and seal.</a:t>
            </a:r>
            <a:endParaRPr lang="en-US" altLang="en-US"/>
          </a:p>
        </p:txBody>
      </p:sp>
      <p:pic>
        <p:nvPicPr>
          <p:cNvPr id="117776" name="Picture 16" descr="loc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09800"/>
            <a:ext cx="2495550" cy="3276600"/>
          </a:xfrm>
          <a:ln/>
        </p:spPr>
      </p:pic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3733800" y="5105400"/>
            <a:ext cx="502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altLang="en-US" b="1"/>
              <a:t>Remove trash from lockers and desks and clean out twice a year. They may contain leftover food, which will attract insects and rodents. </a:t>
            </a:r>
          </a:p>
        </p:txBody>
      </p:sp>
      <p:sp>
        <p:nvSpPr>
          <p:cNvPr id="117779" name="Rectangle 19"/>
          <p:cNvSpPr>
            <a:spLocks noChangeArrowheads="1"/>
          </p:cNvSpPr>
          <p:nvPr/>
        </p:nvSpPr>
        <p:spPr bwMode="auto">
          <a:xfrm>
            <a:off x="0" y="228600"/>
            <a:ext cx="89154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Inspecting “Indoors”</a:t>
            </a:r>
            <a:r>
              <a:rPr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endParaRPr lang="en-US" altLang="en-US" sz="12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altLang="en-US" sz="24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 advTm="1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5" grpId="0"/>
      <p:bldP spid="1177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533400"/>
            <a:ext cx="9144000" cy="16002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Inspecting “Indoors”</a:t>
            </a: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304800" y="1143000"/>
            <a:ext cx="8458200" cy="53340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2106" name="Picture 10" descr="foodt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4800600" cy="2855913"/>
          </a:xfrm>
        </p:spPr>
      </p:pic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1219200" y="4343400"/>
            <a:ext cx="3810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Food and Beverages should only be allowed in limited, designated areas and should be cleaned daily.</a:t>
            </a:r>
          </a:p>
        </p:txBody>
      </p:sp>
      <p:pic>
        <p:nvPicPr>
          <p:cNvPr id="132110" name="Picture 14" descr="cafateri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971800"/>
            <a:ext cx="3733800" cy="3200400"/>
          </a:xfrm>
          <a:noFill/>
          <a:ln/>
        </p:spPr>
      </p:pic>
    </p:spTree>
  </p:cSld>
  <p:clrMapOvr>
    <a:masterClrMapping/>
  </p:clrMapOvr>
  <p:transition spd="slow" advTm="1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914400" y="2057400"/>
            <a:ext cx="6553200" cy="28956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Does IPM do </a:t>
            </a:r>
            <a:b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Schools?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4100" y="4476750"/>
            <a:ext cx="5986463" cy="5540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10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000"/>
              <a:t>	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800"/>
          </a:p>
          <a:p>
            <a:pPr>
              <a:lnSpc>
                <a:spcPct val="80000"/>
              </a:lnSpc>
            </a:pPr>
            <a:endParaRPr lang="en-US" altLang="en-US" sz="90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667000" y="1752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47800" y="2133600"/>
            <a:ext cx="5791200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200"/>
              <a:t>Provides:</a:t>
            </a:r>
          </a:p>
          <a:p>
            <a:pPr eaLnBrk="1" hangingPunct="1"/>
            <a:endParaRPr lang="en-US" altLang="en-US" sz="320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3200"/>
              <a:t> Health Benefits</a:t>
            </a:r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3200"/>
          </a:p>
          <a:p>
            <a:pPr eaLnBrk="1" hangingPunct="1"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3200"/>
              <a:t> Economic Benefits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200" b="1"/>
          </a:p>
        </p:txBody>
      </p:sp>
    </p:spTree>
  </p:cSld>
  <p:clrMapOvr>
    <a:masterClrMapping/>
  </p:clrMapOvr>
  <p:transition spd="slow" advTm="1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228600" y="1600200"/>
            <a:ext cx="8534400" cy="49530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Waste Management is </a:t>
            </a:r>
            <a:b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Critical IPM Component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05000"/>
            <a:ext cx="80772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/>
              <a:t>Food waste is especially attractive to pests. Keep</a:t>
            </a:r>
          </a:p>
          <a:p>
            <a:pPr>
              <a:buFontTx/>
              <a:buNone/>
            </a:pPr>
            <a:r>
              <a:rPr lang="en-US" altLang="en-US" sz="2400" dirty="0"/>
              <a:t>all waste bins and dumpsters clean, well maintained,</a:t>
            </a:r>
          </a:p>
          <a:p>
            <a:pPr>
              <a:buFontTx/>
              <a:buNone/>
            </a:pPr>
            <a:r>
              <a:rPr lang="en-US" altLang="en-US" sz="2400" dirty="0"/>
              <a:t>and empty often. Place on impermeable surfaces</a:t>
            </a:r>
          </a:p>
          <a:p>
            <a:pPr>
              <a:buFontTx/>
              <a:buNone/>
            </a:pPr>
            <a:r>
              <a:rPr lang="en-US" altLang="en-US" sz="2400" dirty="0"/>
              <a:t>as far from building as possible (minimum 50’).</a:t>
            </a:r>
          </a:p>
        </p:txBody>
      </p:sp>
      <p:pic>
        <p:nvPicPr>
          <p:cNvPr id="143365" name="Picture 5" descr="dumps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4038600"/>
            <a:ext cx="3048000" cy="1954213"/>
          </a:xfrm>
        </p:spPr>
      </p:pic>
      <p:pic>
        <p:nvPicPr>
          <p:cNvPr id="143369" name="segment 07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352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1" fill="hold"/>
                                        <p:tgtEl>
                                          <p:spTgt spid="1433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6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33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69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28600" y="838200"/>
            <a:ext cx="8382000" cy="55626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800100"/>
            <a:ext cx="9144000" cy="16002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Inspecting “Outdoors”</a:t>
            </a:r>
          </a:p>
        </p:txBody>
      </p:sp>
      <p:pic>
        <p:nvPicPr>
          <p:cNvPr id="138246" name="Picture 6" descr="dump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/>
          <a:stretch>
            <a:fillRect/>
          </a:stretch>
        </p:blipFill>
        <p:spPr>
          <a:xfrm>
            <a:off x="3810000" y="1371600"/>
            <a:ext cx="4191000" cy="3703638"/>
          </a:xfrm>
        </p:spPr>
      </p:pic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5943600" y="25908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38250" name="Picture 10" descr="rod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111" b="7407"/>
          <a:stretch>
            <a:fillRect/>
          </a:stretch>
        </p:blipFill>
        <p:spPr>
          <a:xfrm>
            <a:off x="381000" y="838200"/>
            <a:ext cx="3062288" cy="4267200"/>
          </a:xfrm>
        </p:spPr>
      </p:pic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905000" y="5334000"/>
            <a:ext cx="5943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Garbage containers, compactors, and garbage storage should be placed 50 feet away from building entrances and lids should fit tight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5410200" y="4038600"/>
            <a:ext cx="31242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Dumpster is too close to the door entrance</a:t>
            </a:r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 rot="16200000" flipH="1">
            <a:off x="4610100" y="3162300"/>
            <a:ext cx="381000" cy="4572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762000" y="990600"/>
            <a:ext cx="25908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Lid should fit tight</a:t>
            </a:r>
          </a:p>
        </p:txBody>
      </p:sp>
    </p:spTree>
  </p:cSld>
  <p:clrMapOvr>
    <a:masterClrMapping/>
  </p:clrMapOvr>
  <p:transition spd="slow" advTm="12000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457200" y="1066800"/>
            <a:ext cx="8153400" cy="54864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Inspecting “Outdoors”</a:t>
            </a:r>
          </a:p>
        </p:txBody>
      </p:sp>
      <p:pic>
        <p:nvPicPr>
          <p:cNvPr id="139275" name="Picture 11" descr="windowcrac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314450"/>
            <a:ext cx="5638800" cy="4229100"/>
          </a:xfrm>
        </p:spPr>
      </p:pic>
      <p:sp>
        <p:nvSpPr>
          <p:cNvPr id="13927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4800600"/>
            <a:ext cx="74676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/>
              <a:t>Look for signs of deteriorating paint: scrape and sand the surface &amp; repaint (prevents wood rot, carpenter ants and mold).</a:t>
            </a:r>
          </a:p>
        </p:txBody>
      </p:sp>
    </p:spTree>
  </p:cSld>
  <p:clrMapOvr>
    <a:masterClrMapping/>
  </p:clrMapOvr>
  <p:transition spd="slow" advTm="1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304800" y="1219200"/>
            <a:ext cx="8534400" cy="53340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533400"/>
            <a:ext cx="9144000" cy="16002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Inspecting “Outdoors”</a:t>
            </a:r>
          </a:p>
        </p:txBody>
      </p:sp>
      <p:pic>
        <p:nvPicPr>
          <p:cNvPr id="140303" name="Picture 15" descr="play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3038475"/>
            <a:ext cx="5257800" cy="3394075"/>
          </a:xfrm>
        </p:spPr>
      </p:pic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723900" y="1447800"/>
            <a:ext cx="7696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Building perimeters and playgrounds should be inspected at least every other week during warm weather months to find and destroy wasp nests.</a:t>
            </a:r>
          </a:p>
        </p:txBody>
      </p:sp>
      <p:pic>
        <p:nvPicPr>
          <p:cNvPr id="140320" name="BD18824_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319" name="Rectangle 31"/>
          <p:cNvSpPr>
            <a:spLocks noChangeArrowheads="1"/>
          </p:cNvSpPr>
          <p:nvPr/>
        </p:nvSpPr>
        <p:spPr bwMode="auto">
          <a:xfrm>
            <a:off x="304800" y="2286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84" y="3124200"/>
            <a:ext cx="2027216" cy="3048000"/>
          </a:xfrm>
          <a:prstGeom prst="rect">
            <a:avLst/>
          </a:prstGeom>
        </p:spPr>
      </p:pic>
    </p:spTree>
  </p:cSld>
  <p:clrMapOvr>
    <a:masterClrMapping/>
  </p:clrMapOvr>
  <p:transition spd="slow" advTm="1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40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0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320"/>
                </p:tgtEl>
              </p:cMediaNode>
            </p:audio>
          </p:childTnLst>
        </p:cTn>
      </p:par>
    </p:tnLst>
    <p:bldLst>
      <p:bldP spid="14029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609600" y="914400"/>
            <a:ext cx="7924800" cy="54864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algn="ctr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Inspecting “Outdoors”</a:t>
            </a:r>
          </a:p>
        </p:txBody>
      </p:sp>
      <p:pic>
        <p:nvPicPr>
          <p:cNvPr id="73737" name="Picture 9" descr="doorop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752600"/>
            <a:ext cx="2228850" cy="2971800"/>
          </a:xfrm>
        </p:spPr>
      </p:pic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4191000" y="2133600"/>
            <a:ext cx="3429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Weather stripping and door sweeps should be present and in good repair to prevent pest entry.</a:t>
            </a:r>
          </a:p>
        </p:txBody>
      </p:sp>
    </p:spTree>
  </p:cSld>
  <p:clrMapOvr>
    <a:masterClrMapping/>
  </p:clrMapOvr>
  <p:transition spd="slow" advTm="10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10" name="Rectangle 26"/>
          <p:cNvSpPr>
            <a:spLocks noChangeArrowheads="1"/>
          </p:cNvSpPr>
          <p:nvPr/>
        </p:nvSpPr>
        <p:spPr bwMode="auto">
          <a:xfrm>
            <a:off x="304800" y="990600"/>
            <a:ext cx="8534400" cy="55626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Inspecting “Outdoors”</a:t>
            </a:r>
          </a:p>
          <a:p>
            <a:r>
              <a:rPr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pic>
        <p:nvPicPr>
          <p:cNvPr id="195589" name="Picture 5" descr="schoo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3733800" cy="2514600"/>
          </a:xfrm>
        </p:spPr>
      </p:pic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1066800" y="4572000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195605" name="Text Box 21"/>
          <p:cNvSpPr txBox="1">
            <a:spLocks noChangeArrowheads="1"/>
          </p:cNvSpPr>
          <p:nvPr/>
        </p:nvSpPr>
        <p:spPr bwMode="auto">
          <a:xfrm>
            <a:off x="5029200" y="25908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195606" name="Rectangle 22"/>
          <p:cNvSpPr>
            <a:spLocks noChangeArrowheads="1"/>
          </p:cNvSpPr>
          <p:nvPr/>
        </p:nvSpPr>
        <p:spPr bwMode="auto">
          <a:xfrm>
            <a:off x="4572000" y="2133600"/>
            <a:ext cx="4191000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2860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defTabSz="22860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defTabSz="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defTabSz="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defTabSz="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defTabSz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defTabSz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defTabSz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defTabSz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 Are weeds present in high  	concentrations on athletic 	fields?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900"/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 Are the soils compacted ?</a:t>
            </a:r>
          </a:p>
          <a:p>
            <a:pPr>
              <a:buClr>
                <a:srgbClr val="CC0000"/>
              </a:buClr>
              <a:buFont typeface="Wingdings" pitchFamily="2" charset="2"/>
              <a:buNone/>
            </a:pPr>
            <a:r>
              <a:rPr lang="en-US" altLang="en-US" sz="900"/>
              <a:t>	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 Is the appropriate grass 	species planted?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900"/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 Are the grounds 	irrigated?</a:t>
            </a:r>
          </a:p>
        </p:txBody>
      </p:sp>
      <p:sp>
        <p:nvSpPr>
          <p:cNvPr id="195608" name="Line 24"/>
          <p:cNvSpPr>
            <a:spLocks noChangeShapeType="1"/>
          </p:cNvSpPr>
          <p:nvPr/>
        </p:nvSpPr>
        <p:spPr bwMode="auto">
          <a:xfrm flipV="1">
            <a:off x="2971800" y="3200400"/>
            <a:ext cx="152400" cy="15240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195611" name="Group 27"/>
          <p:cNvGrpSpPr>
            <a:grpSpLocks/>
          </p:cNvGrpSpPr>
          <p:nvPr/>
        </p:nvGrpSpPr>
        <p:grpSpPr bwMode="auto">
          <a:xfrm>
            <a:off x="1371600" y="4495800"/>
            <a:ext cx="2514600" cy="1844675"/>
            <a:chOff x="864" y="2832"/>
            <a:chExt cx="1584" cy="1162"/>
          </a:xfrm>
        </p:grpSpPr>
        <p:pic>
          <p:nvPicPr>
            <p:cNvPr id="195596" name="Picture 12" descr="j030956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25" r="17021"/>
            <a:stretch>
              <a:fillRect/>
            </a:stretch>
          </p:blipFill>
          <p:spPr bwMode="auto">
            <a:xfrm>
              <a:off x="864" y="2832"/>
              <a:ext cx="1584" cy="1139"/>
            </a:xfrm>
            <a:prstGeom prst="rect">
              <a:avLst/>
            </a:prstGeom>
          </p:spPr>
        </p:pic>
        <p:sp>
          <p:nvSpPr>
            <p:cNvPr id="195609" name="Text Box 25"/>
            <p:cNvSpPr txBox="1">
              <a:spLocks noChangeArrowheads="1"/>
            </p:cNvSpPr>
            <p:nvPr/>
          </p:nvSpPr>
          <p:spPr bwMode="auto">
            <a:xfrm>
              <a:off x="864" y="3744"/>
              <a:ext cx="1344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Healthy grass</a:t>
              </a:r>
            </a:p>
          </p:txBody>
        </p:sp>
      </p:grpSp>
    </p:spTree>
  </p:cSld>
  <p:clrMapOvr>
    <a:masterClrMapping/>
  </p:clrMapOvr>
  <p:transition spd="slow" advTm="1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9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9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9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9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9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9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9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9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0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304800" y="1447800"/>
            <a:ext cx="8305800" cy="50292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0"/>
            <a:ext cx="8001000" cy="25908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800" dirty="0"/>
              <a:t>A thorough monitoring checklist for school facilities is available </a:t>
            </a:r>
            <a:r>
              <a:rPr lang="en-US" altLang="en-US" sz="2800" dirty="0" smtClean="0"/>
              <a:t>at:</a:t>
            </a:r>
            <a:endParaRPr lang="en-US" altLang="en-US" sz="2800" dirty="0"/>
          </a:p>
          <a:p>
            <a:endParaRPr lang="en-US" altLang="en-US" sz="2800" dirty="0"/>
          </a:p>
          <a:p>
            <a:pPr lvl="1">
              <a:buClr>
                <a:schemeClr val="tx2"/>
              </a:buClr>
            </a:pPr>
            <a:r>
              <a:rPr lang="en-US" altLang="en-US" sz="2400" dirty="0" smtClean="0">
                <a:hlinkClick r:id="rId2"/>
              </a:rPr>
              <a:t>thinkfirstspraylast.org/</a:t>
            </a:r>
            <a:r>
              <a:rPr lang="en-US" altLang="en-US" sz="2400" dirty="0" err="1" smtClean="0">
                <a:hlinkClick r:id="rId2"/>
              </a:rPr>
              <a:t>schoolipm</a:t>
            </a:r>
            <a:endParaRPr lang="en-US" altLang="en-US" sz="2400" dirty="0"/>
          </a:p>
          <a:p>
            <a:pPr lvl="1">
              <a:buFontTx/>
              <a:buNone/>
            </a:pPr>
            <a:endParaRPr lang="en-US" altLang="en-US" sz="2400" dirty="0"/>
          </a:p>
          <a:p>
            <a:pPr lvl="1"/>
            <a:endParaRPr lang="en-US" altLang="en-US" sz="2400" dirty="0"/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1447800" y="533400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Inspection &amp; Monitoring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6298">
            <a:off x="6307122" y="3794644"/>
            <a:ext cx="1957607" cy="2761019"/>
          </a:xfrm>
          <a:prstGeom prst="rect">
            <a:avLst/>
          </a:prstGeom>
        </p:spPr>
      </p:pic>
    </p:spTree>
  </p:cSld>
  <p:clrMapOvr>
    <a:masterClrMapping/>
  </p:clrMapOvr>
  <p:transition spd="slow" advTm="1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152400" y="1371600"/>
            <a:ext cx="8610600" cy="50292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0100" y="1905000"/>
            <a:ext cx="7543800" cy="36576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/>
              <a:t>Record keeping functions as the memory of the IPM program.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</a:pPr>
            <a:endParaRPr lang="en-US" altLang="en-US" sz="1000"/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Teaches you about the pests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Helps you keep track of controls that have worked or not worked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Helps with communications between employees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Helps form the basis for making decisions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Information is not lost when employees leave or retire</a:t>
            </a:r>
          </a:p>
          <a:p>
            <a:pPr lvl="1">
              <a:lnSpc>
                <a:spcPct val="80000"/>
              </a:lnSpc>
              <a:buClr>
                <a:srgbClr val="B1193D"/>
              </a:buClr>
            </a:pPr>
            <a:endParaRPr lang="en-US" altLang="en-US" sz="2400"/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Record Keeping</a:t>
            </a:r>
          </a:p>
        </p:txBody>
      </p:sp>
      <p:pic>
        <p:nvPicPr>
          <p:cNvPr id="211980" name="seg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8" name="Rectangle 10"/>
          <p:cNvSpPr>
            <a:spLocks noChangeArrowheads="1"/>
          </p:cNvSpPr>
          <p:nvPr/>
        </p:nvSpPr>
        <p:spPr bwMode="auto">
          <a:xfrm>
            <a:off x="8382000" y="3048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Tm="9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90" fill="hold"/>
                                        <p:tgtEl>
                                          <p:spTgt spid="2119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1980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381000" y="1447800"/>
            <a:ext cx="8229600" cy="50292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981200"/>
            <a:ext cx="5334000" cy="36576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 Records should show: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2400"/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 b="1"/>
              <a:t>Who is doing the monitoring.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2400" b="1"/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 b="1"/>
              <a:t>What you are monitoring.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2400" b="1"/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 b="1"/>
              <a:t>Where you are monitoring.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2400" b="1"/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 b="1"/>
              <a:t>When you are monitoring.</a:t>
            </a:r>
          </a:p>
          <a:p>
            <a:pPr lvl="1">
              <a:lnSpc>
                <a:spcPct val="90000"/>
              </a:lnSpc>
              <a:buClr>
                <a:srgbClr val="B1193D"/>
              </a:buClr>
            </a:pPr>
            <a:endParaRPr lang="en-US" altLang="en-US" sz="2400" b="1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685800" y="228600"/>
            <a:ext cx="723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Record Keeping</a:t>
            </a:r>
          </a:p>
          <a:p>
            <a:pPr algn="ctr"/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Who, What, Where &amp; When</a:t>
            </a:r>
          </a:p>
        </p:txBody>
      </p:sp>
    </p:spTree>
  </p:cSld>
  <p:clrMapOvr>
    <a:masterClrMapping/>
  </p:clrMapOvr>
  <p:transition spd="slow" advTm="1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0"/>
            <a:ext cx="7543800" cy="16002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Evaluate Course </a:t>
            </a:r>
            <a:b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Action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647700" y="1371600"/>
            <a:ext cx="7848600" cy="50292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696200" cy="38100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/>
              <a:t>Are numbers excessive for type of pest (ants)?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/>
              <a:t>Can pests get out of control (mice, cockroaches)?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/>
              <a:t>Are pests tolerable (grubs)?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/>
              <a:t>Are pests an immediate danger to people (stinging pests)?</a:t>
            </a:r>
          </a:p>
        </p:txBody>
      </p:sp>
    </p:spTree>
  </p:cSld>
  <p:clrMapOvr>
    <a:masterClrMapping/>
  </p:clrMapOvr>
  <p:transition spd="slow" advTm="1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81000" y="2209800"/>
            <a:ext cx="8229600" cy="33528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Health Benefits: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800600"/>
          </a:xfrm>
        </p:spPr>
        <p:txBody>
          <a:bodyPr/>
          <a:lstStyle/>
          <a:p>
            <a:endParaRPr lang="en-US" altLang="en-US"/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/>
              <a:t>Prevents/minimizes environmental risks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1200"/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/>
              <a:t>Reduces risks of human exposure to pests and pesticides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1200"/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/>
              <a:t>Suppresses pests that may carry allergens or disease pathogens</a:t>
            </a:r>
          </a:p>
          <a:p>
            <a:endParaRPr lang="en-US" altLang="en-US"/>
          </a:p>
        </p:txBody>
      </p:sp>
    </p:spTree>
  </p:cSld>
  <p:clrMapOvr>
    <a:masterClrMapping/>
  </p:clrMapOvr>
  <p:transition spd="slow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96" decel="100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96" decel="100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96" decel="100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50" name="Rectangle 10"/>
          <p:cNvSpPr>
            <a:spLocks noChangeArrowheads="1"/>
          </p:cNvSpPr>
          <p:nvPr/>
        </p:nvSpPr>
        <p:spPr bwMode="auto">
          <a:xfrm>
            <a:off x="152400" y="1371600"/>
            <a:ext cx="8610600" cy="50292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Prevention</a:t>
            </a:r>
            <a:br>
              <a:rPr lang="en-US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44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3733800" y="1600200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1219200" y="1752600"/>
            <a:ext cx="7239000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575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defTabSz="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defTabSz="28575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defTabSz="28575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defTabSz="28575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defTabSz="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defTabSz="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defTabSz="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defTabSz="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800"/>
              <a:t> Practice a high level, of sanitation.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800"/>
              <a:t> Limit areas where food is eaten.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800"/>
              <a:t> Store food properly.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800"/>
              <a:t> Eliminate points of entry.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800"/>
              <a:t> Modify the pest’s environment don’t 	provide them food, water or harborage 	for survival.</a:t>
            </a:r>
          </a:p>
        </p:txBody>
      </p:sp>
    </p:spTree>
  </p:cSld>
  <p:clrMapOvr>
    <a:masterClrMapping/>
  </p:clrMapOvr>
  <p:transition spd="slow" advTm="1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9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9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89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89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9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9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89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89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89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89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81000" y="1371600"/>
            <a:ext cx="8229600" cy="48006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Pest</a:t>
            </a:r>
            <a:r>
              <a:rPr lang="en-US" altLang="en-US"/>
              <a:t>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Suppression Tactics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1534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	</a:t>
            </a:r>
            <a:endParaRPr lang="en-US" altLang="en-US" sz="1600"/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/>
              <a:t>Sometimes despite good sanitation and facilities management pests will become more numerous than can be tolerated.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endParaRPr lang="en-US" altLang="en-US"/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/>
              <a:t>Tolerance limits, called pest thresholds or action thresholds, can vary from one school or situation to another.</a:t>
            </a:r>
          </a:p>
          <a:p>
            <a:pPr lvl="1">
              <a:buClr>
                <a:srgbClr val="CC0000"/>
              </a:buClr>
            </a:pPr>
            <a:endParaRPr lang="en-US" altLang="en-US"/>
          </a:p>
        </p:txBody>
      </p:sp>
    </p:spTree>
  </p:cSld>
  <p:clrMapOvr>
    <a:masterClrMapping/>
  </p:clrMapOvr>
  <p:transition spd="slow" advTm="1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96" decel="100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266700" y="1219200"/>
            <a:ext cx="8610600" cy="50292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Pest</a:t>
            </a:r>
            <a:r>
              <a:rPr lang="en-US" altLang="en-US" sz="4400"/>
              <a:t> </a:t>
            </a:r>
            <a:r>
              <a:rPr lang="en-US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Suppression Tactics</a:t>
            </a:r>
          </a:p>
        </p:txBody>
      </p:sp>
      <p:sp>
        <p:nvSpPr>
          <p:cNvPr id="1720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19100" y="1524000"/>
            <a:ext cx="8305800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dirty="0"/>
              <a:t>Communicate with school staff, students and administrators to establish thresholds for anticipated pests, taking into consideration comfort, risks, opportunities for effective low risk interventions.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2000" dirty="0"/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dirty="0"/>
              <a:t>When pest monitoring indicates that pests are near or above the threshold, intervention may be called for.</a:t>
            </a:r>
          </a:p>
        </p:txBody>
      </p:sp>
    </p:spTree>
  </p:cSld>
  <p:clrMapOvr>
    <a:masterClrMapping/>
  </p:clrMapOvr>
  <p:transition spd="slow" advTm="1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2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72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/>
      <p:bldP spid="172040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685800" y="1371600"/>
            <a:ext cx="8077200" cy="50292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Pest</a:t>
            </a:r>
            <a:r>
              <a:rPr lang="en-US" altLang="en-US" sz="4400"/>
              <a:t> </a:t>
            </a:r>
            <a:r>
              <a:rPr lang="en-US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Posing Health Risks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lvl="1" indent="0" defTabSz="742950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dirty="0"/>
              <a:t> Cockroaches, stinging pests, and rodents 	require a very low threshold. </a:t>
            </a:r>
          </a:p>
          <a:p>
            <a:pPr marL="457200" lvl="1" indent="0" defTabSz="742950"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2000" dirty="0"/>
          </a:p>
          <a:p>
            <a:pPr marL="457200" lvl="1" indent="0" defTabSz="742950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dirty="0"/>
              <a:t> Nuisance pests such as pavement ants 	don’t constitute an urgent threat, 	therefore more measured approaches and 	a threshold that allows for a little 	tolerance are sensible. </a:t>
            </a:r>
          </a:p>
        </p:txBody>
      </p:sp>
      <p:pic>
        <p:nvPicPr>
          <p:cNvPr id="175112" name="seg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8534400" y="304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847794"/>
            <a:ext cx="2617870" cy="1723647"/>
          </a:xfrm>
          <a:prstGeom prst="rect">
            <a:avLst/>
          </a:prstGeom>
        </p:spPr>
      </p:pic>
    </p:spTree>
  </p:cSld>
  <p:clrMapOvr>
    <a:masterClrMapping/>
  </p:clrMapOvr>
  <p:transition spd="slow" advTm="108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9208" fill="hold"/>
                                        <p:tgtEl>
                                          <p:spTgt spid="175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5112"/>
                </p:tgtEl>
              </p:cMediaNode>
            </p:audio>
          </p:childTnLst>
        </p:cTn>
      </p:par>
    </p:tnLst>
    <p:bldLst>
      <p:bldP spid="17510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91" name="Rectangle 15"/>
          <p:cNvSpPr>
            <a:spLocks noChangeArrowheads="1"/>
          </p:cNvSpPr>
          <p:nvPr/>
        </p:nvSpPr>
        <p:spPr bwMode="auto">
          <a:xfrm>
            <a:off x="685800" y="1600200"/>
            <a:ext cx="7696200" cy="42672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7620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Action Thresholds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209800"/>
            <a:ext cx="7848600" cy="41148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/>
              <a:t>Defines the point above which specific pests cannot be tolerated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180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/>
              <a:t>May be based on different criteria;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en-US" sz="2400"/>
              <a:t>Potential health risks associated with pests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en-US" sz="2400"/>
              <a:t>Pest damage resulting in monetary losses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en-US" sz="2400"/>
              <a:t>Aesthetic damage to plants or buildings</a:t>
            </a:r>
          </a:p>
        </p:txBody>
      </p:sp>
    </p:spTree>
  </p:cSld>
  <p:clrMapOvr>
    <a:masterClrMapping/>
  </p:clrMapOvr>
  <p:transition spd="slow" advTm="1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152400" y="1371600"/>
            <a:ext cx="8610600" cy="50292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696200" cy="23622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800" dirty="0"/>
              <a:t>Cockroaches- 1 or more caught on a sticky trap in the school kitchen is too many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2000" dirty="0"/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800" dirty="0"/>
              <a:t>Mice – 1 found in any room of the school is too many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0" y="533400"/>
            <a:ext cx="891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Examples: Action Thresholds 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838200" y="4495800"/>
            <a:ext cx="50987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28575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defTabSz="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defTabSz="28575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defTabSz="28575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defTabSz="28575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defTabSz="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defTabSz="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defTabSz="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defTabSz="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B1193D"/>
                </a:solidFill>
              </a:rPr>
              <a:t>**</a:t>
            </a:r>
            <a:r>
              <a:rPr lang="en-US" altLang="en-US" b="1" dirty="0"/>
              <a:t>This pest action threshold is for </a:t>
            </a:r>
            <a:r>
              <a:rPr lang="en-US" altLang="en-US" b="1" dirty="0" smtClean="0"/>
              <a:t>	example </a:t>
            </a:r>
            <a:r>
              <a:rPr lang="en-US" altLang="en-US" b="1" dirty="0"/>
              <a:t>only. </a:t>
            </a:r>
            <a:r>
              <a:rPr lang="en-US" altLang="en-US" b="1" dirty="0" smtClean="0"/>
              <a:t>Schools </a:t>
            </a:r>
            <a:r>
              <a:rPr lang="en-US" altLang="en-US" b="1" dirty="0"/>
              <a:t>are urged to </a:t>
            </a:r>
            <a:r>
              <a:rPr lang="en-US" altLang="en-US" b="1" dirty="0" smtClean="0"/>
              <a:t>	develop </a:t>
            </a:r>
            <a:r>
              <a:rPr lang="en-US" altLang="en-US" b="1" dirty="0"/>
              <a:t>their own.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438400"/>
            <a:ext cx="1528302" cy="1387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84237"/>
            <a:ext cx="1810450" cy="1810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267200"/>
            <a:ext cx="4013489" cy="2743200"/>
          </a:xfrm>
          <a:prstGeom prst="rect">
            <a:avLst/>
          </a:prstGeom>
        </p:spPr>
      </p:pic>
    </p:spTree>
  </p:cSld>
  <p:clrMapOvr>
    <a:masterClrMapping/>
  </p:clrMapOvr>
  <p:transition spd="slow" advTm="1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266700" y="1219200"/>
            <a:ext cx="8610600" cy="50292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Intervention activities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3336925" y="4572000"/>
            <a:ext cx="481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87406" name="Text Box 14"/>
          <p:cNvSpPr txBox="1">
            <a:spLocks noChangeArrowheads="1"/>
          </p:cNvSpPr>
          <p:nvPr/>
        </p:nvSpPr>
        <p:spPr bwMode="auto">
          <a:xfrm>
            <a:off x="601663" y="1600200"/>
            <a:ext cx="794067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2860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defTabSz="22860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defTabSz="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defTabSz="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defTabSz="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defTabSz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defTabSz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defTabSz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defTabSz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en-US" altLang="en-US"/>
              <a:t> </a:t>
            </a:r>
            <a:r>
              <a:rPr lang="en-US" altLang="en-US" sz="2400"/>
              <a:t>Thoroughly clean all floors, surfaces, drains, 	cupboards, closets to remove all food residues and 	crumbs.</a:t>
            </a:r>
          </a:p>
          <a:p>
            <a:pPr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endParaRPr lang="en-US" altLang="en-US" sz="1600"/>
          </a:p>
          <a:p>
            <a:pPr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en-US" altLang="en-US" sz="2400"/>
              <a:t> Deny rodent access to buildings, sealing small 	holes 	with steel or copper wool or caulk, sealing 	gaps 	around exterior doors with weather 	stripping, 	screening openings in all vents and 	louvers.</a:t>
            </a:r>
          </a:p>
          <a:p>
            <a:pPr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endParaRPr lang="en-US" altLang="en-US" sz="1600"/>
          </a:p>
          <a:p>
            <a:pPr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r>
              <a:rPr lang="en-US" altLang="en-US" sz="2400"/>
              <a:t> Reduce stress on lawns by employing good 	horticultural practices</a:t>
            </a:r>
          </a:p>
          <a:p>
            <a:pPr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endParaRPr lang="en-US" altLang="en-US" sz="2400"/>
          </a:p>
          <a:p>
            <a:pPr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endParaRPr lang="en-US" altLang="en-US" sz="2400"/>
          </a:p>
          <a:p>
            <a:pPr>
              <a:buClr>
                <a:srgbClr val="CC0000"/>
              </a:buClr>
              <a:buSzPct val="120000"/>
              <a:buFont typeface="Wingdings" pitchFamily="2" charset="2"/>
              <a:buChar char="§"/>
            </a:pPr>
            <a:endParaRPr lang="en-US" altLang="en-US" sz="2400"/>
          </a:p>
        </p:txBody>
      </p:sp>
    </p:spTree>
  </p:cSld>
  <p:clrMapOvr>
    <a:masterClrMapping/>
  </p:clrMapOvr>
  <p:transition spd="slow" advTm="1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87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87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7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7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87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87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304800" y="1981200"/>
            <a:ext cx="8229600" cy="44958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title"/>
          </p:nvPr>
        </p:nvSpPr>
        <p:spPr>
          <a:xfrm>
            <a:off x="571500" y="304800"/>
            <a:ext cx="8001000" cy="2286000"/>
          </a:xfrm>
        </p:spPr>
        <p:txBody>
          <a:bodyPr/>
          <a:lstStyle/>
          <a:p>
            <a:r>
              <a:rPr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IPM Relies on Combinations </a:t>
            </a:r>
            <a:br>
              <a:rPr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Different Pest </a:t>
            </a:r>
            <a:br>
              <a:rPr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Intervention Approaches</a:t>
            </a:r>
            <a:br>
              <a:rPr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3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0" y="2590800"/>
            <a:ext cx="4495800" cy="36576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800"/>
              <a:t>Cultural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160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800"/>
              <a:t>Physical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160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800"/>
              <a:t>Biological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1600"/>
          </a:p>
          <a:p>
            <a:pPr lvl="1"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000" b="1"/>
              <a:t>And as a last resort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800"/>
              <a:t>Chemical</a:t>
            </a:r>
          </a:p>
        </p:txBody>
      </p:sp>
    </p:spTree>
  </p:cSld>
  <p:clrMapOvr>
    <a:masterClrMapping/>
  </p:clrMapOvr>
  <p:transition spd="slow" advTm="1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9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79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79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79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79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79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79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79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19100" y="1333500"/>
            <a:ext cx="8420100" cy="50673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650" y="0"/>
            <a:ext cx="6870700" cy="1143000"/>
          </a:xfrm>
        </p:spPr>
        <p:txBody>
          <a:bodyPr/>
          <a:lstStyle/>
          <a:p>
            <a:r>
              <a:rPr lang="en-US" altLang="en-US"/>
              <a:t>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Cultural Control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7162800" cy="3657600"/>
          </a:xfrm>
          <a:noFill/>
        </p:spPr>
        <p:txBody>
          <a:bodyPr lIns="0" tIns="0" rIns="0" bIns="0"/>
          <a:lstStyle/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Indoors: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b="1"/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Clean under and behind equipment daily.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2400"/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Clean all areas daily where ever food is eaten and stored.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2400"/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 Keep kitchens clean and dry.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2400"/>
          </a:p>
          <a:p>
            <a:pPr lvl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 Keep trashcans in clean and good condition.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00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</p:txBody>
      </p:sp>
    </p:spTree>
  </p:cSld>
  <p:clrMapOvr>
    <a:masterClrMapping/>
  </p:clrMapOvr>
  <p:transition spd="slow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96" decel="100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96" decel="100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96" decel="100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96" decel="100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0" y="914400"/>
            <a:ext cx="8610600" cy="56388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838200"/>
            <a:ext cx="815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Outdoors </a:t>
            </a:r>
            <a:r>
              <a:rPr lang="en-US" altLang="en-US" sz="2400" b="1"/>
              <a:t>Horticultural:</a:t>
            </a:r>
          </a:p>
          <a:p>
            <a:pPr lvl="1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/>
              <a:t>Landscape and turf- a map should be made to indicate all the trees, shrubs, garden and fields.</a:t>
            </a:r>
          </a:p>
          <a:p>
            <a:pPr lvl="1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/>
              <a:t>Keep plants healthy in the landscape, proper planting, watering, fertilizing and pruning.</a:t>
            </a:r>
            <a:endParaRPr lang="en-US" altLang="en-US" sz="1200"/>
          </a:p>
          <a:p>
            <a:pPr lvl="1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/>
              <a:t>Develop a plan for </a:t>
            </a:r>
          </a:p>
          <a:p>
            <a:pPr lvl="1"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/>
              <a:t>	regularly monitoring those</a:t>
            </a:r>
          </a:p>
          <a:p>
            <a:pPr lvl="1"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/>
              <a:t>	potential problem pests.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   </a:t>
            </a:r>
          </a:p>
          <a:p>
            <a:pPr lvl="1" eaLnBrk="1" hangingPunct="1">
              <a:buFontTx/>
              <a:buNone/>
            </a:pPr>
            <a:endParaRPr lang="en-US" altLang="en-US" sz="2400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0" y="228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Cultural Control</a:t>
            </a:r>
          </a:p>
        </p:txBody>
      </p:sp>
      <p:pic>
        <p:nvPicPr>
          <p:cNvPr id="90122" name="j00797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74904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7772400" y="5791200"/>
            <a:ext cx="609600" cy="5334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119" name="Picture 7" descr="mowla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327660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96" decel="100000" fill="hold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96" decel="100000" fill="hold"/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96" decel="100000" fill="hold"/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0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0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96" decel="100000" fill="hold"/>
                                        <p:tgtEl>
                                          <p:spTgt spid="90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0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0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96" decel="100000" fill="hold"/>
                                        <p:tgtEl>
                                          <p:spTgt spid="90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750" fill="hold"/>
                                        <p:tgtEl>
                                          <p:spTgt spid="90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2"/>
                </p:tgtEl>
              </p:cMediaNode>
            </p:audio>
          </p:childTnLst>
        </p:cTn>
      </p:par>
    </p:tnLst>
    <p:bldLst>
      <p:bldP spid="9011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3400" y="1447800"/>
            <a:ext cx="8153400" cy="42672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749300"/>
          </a:xfrm>
        </p:spPr>
        <p:txBody>
          <a:bodyPr/>
          <a:lstStyle/>
          <a:p>
            <a:r>
              <a:rPr lang="en-US" altLang="en-US"/>
              <a:t>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Economic Benefits: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525963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/>
              <a:t>Reduces pest damage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900"/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/>
              <a:t>Eliminates unnecessary pesticide applications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900"/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/>
              <a:t>Minimizes emergency repairs 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900"/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/>
              <a:t>Fits well with regular maintenance and sanitation routines</a:t>
            </a:r>
          </a:p>
          <a:p>
            <a:endParaRPr lang="en-US" altLang="en-US" b="1"/>
          </a:p>
          <a:p>
            <a:endParaRPr lang="en-US" altLang="en-US"/>
          </a:p>
        </p:txBody>
      </p:sp>
    </p:spTree>
  </p:cSld>
  <p:clrMapOvr>
    <a:masterClrMapping/>
  </p:clrMapOvr>
  <p:transition spd="slow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96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96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96" decel="100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96" decel="100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66700" y="1028700"/>
            <a:ext cx="8572500" cy="53721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791200" cy="914400"/>
          </a:xfrm>
        </p:spPr>
        <p:txBody>
          <a:bodyPr/>
          <a:lstStyle/>
          <a:p>
            <a:r>
              <a:rPr lang="en-US" altLang="en-US"/>
              <a:t>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Physical Control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620000" cy="4953000"/>
          </a:xfrm>
        </p:spPr>
        <p:txBody>
          <a:bodyPr/>
          <a:lstStyle/>
          <a:p>
            <a:pPr lvl="1">
              <a:spcBef>
                <a:spcPct val="0"/>
              </a:spcBef>
              <a:buFontTx/>
              <a:buNone/>
            </a:pPr>
            <a:r>
              <a:rPr lang="en-US" altLang="en-US" b="1"/>
              <a:t>Indoors:</a:t>
            </a:r>
            <a:endParaRPr lang="en-US" altLang="en-US"/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Create barriers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Modify conditions such as temperature, light and humidity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Trapping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en-US" sz="2000" b="1"/>
              <a:t>Use snap traps for rodents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en-US" sz="2000" b="1"/>
              <a:t>Sticky traps for roaches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2000" b="1"/>
          </a:p>
          <a:p>
            <a:pPr lvl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Seal pipe chases and other gaps and holes in walls, ceilings and floors with steel wool or screening material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Storage in tight containers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endParaRPr lang="en-US" altLang="en-US" sz="2400"/>
          </a:p>
        </p:txBody>
      </p:sp>
    </p:spTree>
  </p:cSld>
  <p:clrMapOvr>
    <a:masterClrMapping/>
  </p:clrMapOvr>
  <p:transition spd="slow" advTm="2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8600" y="1371600"/>
            <a:ext cx="8610600" cy="51816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66800"/>
          </a:xfrm>
          <a:noFill/>
        </p:spPr>
        <p:txBody>
          <a:bodyPr wrap="none"/>
          <a:lstStyle/>
          <a:p>
            <a:r>
              <a:rPr lang="en-US" altLang="en-US"/>
              <a:t>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Physical Control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Outdoors:</a:t>
            </a:r>
          </a:p>
          <a:p>
            <a:pPr lvl="1">
              <a:buFontTx/>
              <a:buNone/>
            </a:pPr>
            <a:r>
              <a:rPr lang="en-US" altLang="en-US" sz="2400" b="1" dirty="0"/>
              <a:t>Habitat Modification: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dirty="0"/>
              <a:t>Removing dense vegetation near buildings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dirty="0"/>
              <a:t>Eliminating standing water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dirty="0"/>
              <a:t>Removing secondary plant hosts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dirty="0"/>
              <a:t>Planting pest resistant varieties </a:t>
            </a:r>
          </a:p>
          <a:p>
            <a:pPr lvl="1">
              <a:buClr>
                <a:srgbClr val="CC0000"/>
              </a:buClr>
            </a:pPr>
            <a:endParaRPr lang="en-US" altLang="en-US" sz="1400" dirty="0"/>
          </a:p>
          <a:p>
            <a:pPr lvl="1">
              <a:buFontTx/>
              <a:buNone/>
            </a:pPr>
            <a:r>
              <a:rPr lang="en-US" altLang="en-US" sz="2400" b="1" dirty="0"/>
              <a:t>Barriers: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dirty="0"/>
              <a:t>Window screens, landscape fabric</a:t>
            </a:r>
          </a:p>
          <a:p>
            <a:pPr lvl="1">
              <a:buFontTx/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  <p:transition spd="slow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96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96" decel="100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96" decel="100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96" decel="100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96" decel="100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96" decel="100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96" decel="100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04800" y="1295400"/>
            <a:ext cx="8382000" cy="52578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172200" cy="7620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Biological Control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4495800"/>
            <a:ext cx="4572000" cy="1066800"/>
          </a:xfrm>
        </p:spPr>
        <p:txBody>
          <a:bodyPr/>
          <a:lstStyle/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Introduce insect predators and parasites.</a:t>
            </a:r>
          </a:p>
          <a:p>
            <a:endParaRPr lang="en-US" altLang="en-US" sz="24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04800" y="1371600"/>
            <a:ext cx="81534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This type of control targets specific pests and once established can provide long term, or even permanent control.</a:t>
            </a:r>
          </a:p>
          <a:p>
            <a:endParaRPr lang="en-US" altLang="en-US" sz="1800"/>
          </a:p>
          <a:p>
            <a:r>
              <a:rPr lang="en-US" altLang="en-US" sz="2400">
                <a:solidFill>
                  <a:schemeClr val="hlink"/>
                </a:solidFill>
              </a:rPr>
              <a:t>**</a:t>
            </a:r>
            <a:r>
              <a:rPr lang="en-US" altLang="en-US" sz="2400"/>
              <a:t>Allowing mother nature to work by restricting the use of pesticides, good bugs thrive and help to keep pests under control.</a:t>
            </a:r>
          </a:p>
          <a:p>
            <a:endParaRPr lang="en-US" altLang="en-US" sz="2400"/>
          </a:p>
        </p:txBody>
      </p:sp>
      <p:pic>
        <p:nvPicPr>
          <p:cNvPr id="9222" name="Picture 6" descr="ladybu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4114800"/>
            <a:ext cx="3276600" cy="2200275"/>
          </a:xfrm>
        </p:spPr>
      </p:pic>
    </p:spTree>
  </p:cSld>
  <p:clrMapOvr>
    <a:masterClrMapping/>
  </p:clrMapOvr>
  <p:transition spd="slow" advTm="2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96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04800" y="1143000"/>
            <a:ext cx="8458200" cy="54102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/>
              <a:t> 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 Control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7750" y="1676400"/>
            <a:ext cx="70485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**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Chemical control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 is used as a last resort after other methods have not given adequate control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Or</a:t>
            </a:r>
          </a:p>
          <a:p>
            <a:pPr algn="ctr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when the pest poses an immediate risk 	such as with stinging insects.</a:t>
            </a:r>
          </a:p>
        </p:txBody>
      </p:sp>
      <p:pic>
        <p:nvPicPr>
          <p:cNvPr id="61448" name="Picture 8" descr="sto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4800600"/>
            <a:ext cx="2743200" cy="1851025"/>
          </a:xfrm>
        </p:spPr>
      </p:pic>
      <p:pic>
        <p:nvPicPr>
          <p:cNvPr id="61453" name="seg1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381000" y="3810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Tm="1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127" fill="hold"/>
                                        <p:tgtEl>
                                          <p:spTgt spid="614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53"/>
                </p:tgtEl>
              </p:cMediaNode>
            </p:audio>
          </p:childTnLst>
        </p:cTn>
      </p:par>
    </p:tnLst>
    <p:bldLst>
      <p:bldP spid="61442" grpId="1"/>
      <p:bldP spid="6144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04800" y="1219200"/>
            <a:ext cx="8610600" cy="53340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 Control</a:t>
            </a:r>
            <a:r>
              <a:rPr lang="en-US" altLang="en-US" sz="4000"/>
              <a:t/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7467600" cy="3657600"/>
          </a:xfrm>
        </p:spPr>
        <p:txBody>
          <a:bodyPr/>
          <a:lstStyle/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800"/>
              <a:t>Use a licensed applicator for application  in school buildings or on school grounds</a:t>
            </a: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1000"/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800"/>
              <a:t>Always select the least risky material</a:t>
            </a:r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1000"/>
          </a:p>
          <a:p>
            <a:pPr marL="457200" indent="-457200"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800"/>
              <a:t>Always follow the </a:t>
            </a:r>
          </a:p>
          <a:p>
            <a:pPr marL="457200" indent="-457200"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800"/>
              <a:t>    directions on the   </a:t>
            </a:r>
          </a:p>
          <a:p>
            <a:pPr marL="457200" indent="-457200"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800"/>
              <a:t>    LABEL</a:t>
            </a:r>
          </a:p>
        </p:txBody>
      </p:sp>
      <p:pic>
        <p:nvPicPr>
          <p:cNvPr id="10246" name="Picture 6" descr="lab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124200"/>
            <a:ext cx="3771900" cy="3111500"/>
          </a:xfrm>
        </p:spPr>
      </p:pic>
    </p:spTree>
  </p:cSld>
  <p:clrMapOvr>
    <a:masterClrMapping/>
  </p:clrMapOvr>
  <p:transition spd="slow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905000"/>
            <a:ext cx="8610600" cy="41148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524000" y="4495800"/>
            <a:ext cx="6096000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altLang="en-US"/>
              <a:t>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Poison Control Center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8763000" cy="44196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	</a:t>
            </a:r>
            <a:r>
              <a:rPr lang="en-US" altLang="en-US" sz="3600"/>
              <a:t>To reach a poison control center from anywhere in the United States, call:</a:t>
            </a:r>
          </a:p>
          <a:p>
            <a:pPr algn="ctr">
              <a:buFontTx/>
              <a:buNone/>
            </a:pPr>
            <a:endParaRPr lang="en-US" altLang="en-US" sz="3600" b="1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  </a:t>
            </a:r>
          </a:p>
          <a:p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981200" y="4724400"/>
            <a:ext cx="4962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1-800-222-1222</a:t>
            </a:r>
          </a:p>
        </p:txBody>
      </p:sp>
    </p:spTree>
  </p:cSld>
  <p:clrMapOvr>
    <a:masterClrMapping/>
  </p:clrMapOvr>
  <p:transition spd="slow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6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4" name="Rectangle 8"/>
          <p:cNvSpPr>
            <a:spLocks noChangeArrowheads="1"/>
          </p:cNvSpPr>
          <p:nvPr/>
        </p:nvSpPr>
        <p:spPr bwMode="auto">
          <a:xfrm>
            <a:off x="152400" y="1371600"/>
            <a:ext cx="8610600" cy="50292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56500" cy="10668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Evaluation of effectiveness</a:t>
            </a: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8001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2860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defTabSz="22860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defTabSz="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defTabSz="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defTabSz="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defTabSz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defTabSz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defTabSz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defTabSz="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 Were all the necessary components to the program 	actually developed?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 Were the right people involved in the integration of 	the components into a whole program?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 Was the pest population adequately suppressed?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 Was the pest population suppressed in a timely 	manner?</a:t>
            </a:r>
          </a:p>
          <a:p>
            <a:pPr>
              <a:spcBef>
                <a:spcPct val="50000"/>
              </a:spcBef>
            </a:pPr>
            <a:endParaRPr lang="en-US" altLang="en-US" sz="2400"/>
          </a:p>
        </p:txBody>
      </p:sp>
    </p:spTree>
  </p:cSld>
  <p:clrMapOvr>
    <a:masterClrMapping/>
  </p:clrMapOvr>
  <p:transition spd="slow" advTm="1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8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8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8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8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8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8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8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76400" y="2209800"/>
            <a:ext cx="6400800" cy="15875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For more information</a:t>
            </a:r>
            <a:br>
              <a:rPr lang="en-US" altLang="en-US">
                <a:solidFill>
                  <a:schemeClr val="hlink"/>
                </a:solidFill>
              </a:rPr>
            </a:br>
            <a:r>
              <a:rPr lang="en-US" altLang="en-US">
                <a:solidFill>
                  <a:schemeClr val="hlink"/>
                </a:solidFill>
              </a:rPr>
              <a:t>go to: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77200" cy="1003300"/>
          </a:xfrm>
        </p:spPr>
        <p:txBody>
          <a:bodyPr/>
          <a:lstStyle/>
          <a:p>
            <a:r>
              <a:rPr lang="en-US" altLang="en-US" sz="3200" dirty="0" smtClean="0">
                <a:hlinkClick r:id="rId2"/>
              </a:rPr>
              <a:t>extension.unh.edu</a:t>
            </a:r>
            <a:endParaRPr lang="en-US" altLang="en-US" sz="3200" dirty="0"/>
          </a:p>
        </p:txBody>
      </p:sp>
    </p:spTree>
  </p:cSld>
  <p:clrMapOvr>
    <a:masterClrMapping/>
  </p:clrMapOvr>
  <p:transition spd="slow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9144000" cy="16002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Acknowledgements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CC"/>
          </a:solidFill>
        </p:spPr>
        <p:txBody>
          <a:bodyPr/>
          <a:lstStyle/>
          <a:p>
            <a:pPr>
              <a:lnSpc>
                <a:spcPct val="80000"/>
              </a:lnSpc>
              <a:buClr>
                <a:srgbClr val="B1193D"/>
              </a:buClr>
            </a:pPr>
            <a:r>
              <a:rPr lang="en-US" altLang="en-US" sz="2800" dirty="0"/>
              <a:t>A special thank you to:</a:t>
            </a:r>
          </a:p>
          <a:p>
            <a:pPr>
              <a:lnSpc>
                <a:spcPct val="80000"/>
              </a:lnSpc>
              <a:buClr>
                <a:srgbClr val="B1193D"/>
              </a:buClr>
              <a:buFontTx/>
              <a:buNone/>
            </a:pPr>
            <a:r>
              <a:rPr lang="en-US" altLang="en-US" sz="2800" dirty="0"/>
              <a:t>	Dr. Robert Corrigan-RMC Pest Management Consulting- Richmond, Indiana </a:t>
            </a:r>
          </a:p>
          <a:p>
            <a:pPr>
              <a:lnSpc>
                <a:spcPct val="80000"/>
              </a:lnSpc>
              <a:buClr>
                <a:srgbClr val="B1193D"/>
              </a:buClr>
            </a:pPr>
            <a:endParaRPr lang="en-US" altLang="en-US" sz="2800" dirty="0"/>
          </a:p>
          <a:p>
            <a:pPr>
              <a:lnSpc>
                <a:spcPct val="80000"/>
              </a:lnSpc>
              <a:buClr>
                <a:srgbClr val="B1193D"/>
              </a:buClr>
            </a:pPr>
            <a:r>
              <a:rPr lang="en-US" altLang="en-US" sz="2800" dirty="0"/>
              <a:t>Design: Rachel L. Maccini, Faye </a:t>
            </a:r>
            <a:r>
              <a:rPr lang="en-US" altLang="en-US" sz="2800" dirty="0" smtClean="0"/>
              <a:t>Cragin</a:t>
            </a:r>
          </a:p>
          <a:p>
            <a:pPr marL="0" indent="0">
              <a:lnSpc>
                <a:spcPct val="80000"/>
              </a:lnSpc>
              <a:buClr>
                <a:srgbClr val="B1193D"/>
              </a:buClr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UNH </a:t>
            </a:r>
            <a:r>
              <a:rPr lang="en-US" altLang="en-US" sz="2800" dirty="0"/>
              <a:t>Cooperative </a:t>
            </a:r>
            <a:r>
              <a:rPr lang="en-US" altLang="en-US" sz="2800" dirty="0" smtClean="0"/>
              <a:t>Extension</a:t>
            </a:r>
            <a:endParaRPr lang="en-US" altLang="en-US" sz="2800" dirty="0"/>
          </a:p>
          <a:p>
            <a:pPr>
              <a:lnSpc>
                <a:spcPct val="80000"/>
              </a:lnSpc>
              <a:buClr>
                <a:srgbClr val="B1193D"/>
              </a:buClr>
            </a:pPr>
            <a:endParaRPr lang="en-US" altLang="en-US" sz="2800" dirty="0"/>
          </a:p>
          <a:p>
            <a:pPr>
              <a:lnSpc>
                <a:spcPct val="80000"/>
              </a:lnSpc>
              <a:buClr>
                <a:srgbClr val="B1193D"/>
              </a:buClr>
            </a:pPr>
            <a:endParaRPr lang="en-US" altLang="en-US" sz="2800" dirty="0"/>
          </a:p>
          <a:p>
            <a:pPr>
              <a:lnSpc>
                <a:spcPct val="80000"/>
              </a:lnSpc>
              <a:buClr>
                <a:srgbClr val="B1193D"/>
              </a:buClr>
            </a:pPr>
            <a:endParaRPr lang="en-US" altLang="en-US" sz="2800" dirty="0"/>
          </a:p>
          <a:p>
            <a:pPr>
              <a:lnSpc>
                <a:spcPct val="80000"/>
              </a:lnSpc>
              <a:buClr>
                <a:srgbClr val="B1193D"/>
              </a:buClr>
            </a:pPr>
            <a:endParaRPr lang="en-US" altLang="en-US" sz="2800" dirty="0"/>
          </a:p>
        </p:txBody>
      </p:sp>
    </p:spTree>
  </p:cSld>
  <p:clrMapOvr>
    <a:masterClrMapping/>
  </p:clrMapOvr>
  <p:transition spd="slow" advTm="12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85800" y="1371600"/>
            <a:ext cx="7620000" cy="47244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Implement IPM?</a:t>
            </a: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239000" cy="48006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Improves indoor air quality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2400"/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Eliminates unnecessary pesticide use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2400"/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Reduces human health risks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2400"/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Improves property management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2400"/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Saves money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endParaRPr lang="en-US" altLang="en-US" sz="2400"/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Prevents pest related emergencies</a:t>
            </a:r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2400"/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endParaRPr lang="en-US" altLang="en-US" sz="2400"/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2400"/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2400"/>
          </a:p>
          <a:p>
            <a:pPr>
              <a:lnSpc>
                <a:spcPct val="8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altLang="en-US" sz="2400"/>
              <a:t>	</a:t>
            </a:r>
          </a:p>
        </p:txBody>
      </p:sp>
    </p:spTree>
  </p:cSld>
  <p:clrMapOvr>
    <a:masterClrMapping/>
  </p:clrMapOvr>
  <p:transition spd="slow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96" decel="100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96" decel="100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96" decel="100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96" decel="1000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96" decel="1000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96" decel="100000" fill="hold"/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04800" y="1600200"/>
            <a:ext cx="8153400" cy="47244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Steps to Implement </a:t>
            </a:r>
            <a:b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IPM in Schools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438400"/>
            <a:ext cx="6934200" cy="3048000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Establish an IPM Policy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Designate Pest Management roles- training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Annually inspect – establish a regular pest monitoring program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Use sanitation and exclusion tactics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r>
              <a:rPr lang="en-US" altLang="en-US" sz="2400"/>
              <a:t>Evaluate program effectiveness and keep records</a:t>
            </a:r>
          </a:p>
          <a:p>
            <a:pPr>
              <a:buClr>
                <a:srgbClr val="CC0000"/>
              </a:buClr>
              <a:buFont typeface="Wingdings" pitchFamily="2" charset="2"/>
              <a:buChar char="§"/>
            </a:pPr>
            <a:endParaRPr lang="en-US" altLang="en-US" sz="700"/>
          </a:p>
        </p:txBody>
      </p:sp>
    </p:spTree>
  </p:cSld>
  <p:clrMapOvr>
    <a:masterClrMapping/>
  </p:clrMapOvr>
  <p:transition spd="slow" advTm="2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96" decel="100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96" decel="100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96" decel="100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96" decel="100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96" decel="100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1796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6946900" cy="1905000"/>
          </a:xfrm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IPM Policies for School Boards and Administration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381000" y="1752600"/>
            <a:ext cx="8153400" cy="47244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2209800"/>
            <a:ext cx="7696200" cy="3657600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/>
              <a:t>Write an IPM policy statement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en-US"/>
              <a:t>Emphasize the importance of IPM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en-US"/>
              <a:t>Reasons for adopting IPM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en-US"/>
              <a:t>Objectives of the program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ü"/>
            </a:pPr>
            <a:r>
              <a:rPr lang="en-US" altLang="en-US"/>
              <a:t>Include guidelines for pest management issues and decision-making</a:t>
            </a:r>
          </a:p>
          <a:p>
            <a:endParaRPr lang="en-US" altLang="en-US"/>
          </a:p>
        </p:txBody>
      </p:sp>
    </p:spTree>
  </p:cSld>
  <p:clrMapOvr>
    <a:masterClrMapping/>
  </p:clrMapOvr>
  <p:transition spd="slow" advTm="1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533400" y="1676400"/>
            <a:ext cx="8077200" cy="4343400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077200" cy="38862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800"/>
              <a:t>Who? 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Staff (custodial, cafeteria, athletic, maintenance and grounds, health), students, pest managers, parents and the public</a:t>
            </a:r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en-US" altLang="en-US" sz="2800"/>
          </a:p>
          <a:p>
            <a:pPr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800"/>
              <a:t>About?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potential school pest problems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IPM policies and procedures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en-US" sz="2400"/>
              <a:t>roles for achieving set goals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381000"/>
            <a:ext cx="4584700" cy="838200"/>
          </a:xfrm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Train and Educate</a:t>
            </a:r>
          </a:p>
        </p:txBody>
      </p:sp>
    </p:spTree>
  </p:cSld>
  <p:clrMapOvr>
    <a:masterClrMapping/>
  </p:clrMapOvr>
  <p:transition spd="slow" advTm="1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4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4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4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4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4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4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04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4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04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04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3220</TotalTime>
  <Words>1667</Words>
  <Application>Microsoft Office PowerPoint</Application>
  <PresentationFormat>On-screen Show (4:3)</PresentationFormat>
  <Paragraphs>351</Paragraphs>
  <Slides>58</Slides>
  <Notes>2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Crayons</vt:lpstr>
      <vt:lpstr>PowerPoint Presentation</vt:lpstr>
      <vt:lpstr> What is IPM?</vt:lpstr>
      <vt:lpstr>What Does IPM do  for Schools?</vt:lpstr>
      <vt:lpstr>Health Benefits:</vt:lpstr>
      <vt:lpstr> Economic Benefits:</vt:lpstr>
      <vt:lpstr>Why Implement IPM? </vt:lpstr>
      <vt:lpstr>Steps to Implement  IPM in Schools</vt:lpstr>
      <vt:lpstr>IPM Policies for School Boards and Administration</vt:lpstr>
      <vt:lpstr>Train and Educate</vt:lpstr>
      <vt:lpstr> What is a Pest?</vt:lpstr>
      <vt:lpstr>Most Pests are integral parts of the Earth’s ecosystem,  but too many can: </vt:lpstr>
      <vt:lpstr>Pests most commonly found  in or around schools</vt:lpstr>
      <vt:lpstr>Possible Health Risks  to Humans</vt:lpstr>
      <vt:lpstr>Integrated Pest Management vs Pest Control  </vt:lpstr>
      <vt:lpstr>PowerPoint Presentation</vt:lpstr>
      <vt:lpstr>Inspection, Monitoring &amp; Pest Identification </vt:lpstr>
      <vt:lpstr>Pest Monitoring</vt:lpstr>
      <vt:lpstr>Identifying Pests </vt:lpstr>
      <vt:lpstr>Inspecting “Indoors”</vt:lpstr>
      <vt:lpstr>Inspecting “Indoors” </vt:lpstr>
      <vt:lpstr>Inspecting “Indoors”</vt:lpstr>
      <vt:lpstr>Inspecting “Indoors”</vt:lpstr>
      <vt:lpstr>Inspecting “Indoors”</vt:lpstr>
      <vt:lpstr>Inspecting “Indoors”</vt:lpstr>
      <vt:lpstr>PowerPoint Presentation</vt:lpstr>
      <vt:lpstr>Inspecting “Indoors”</vt:lpstr>
      <vt:lpstr>PowerPoint Presentation</vt:lpstr>
      <vt:lpstr>PowerPoint Presentation</vt:lpstr>
      <vt:lpstr>Inspecting “Indoors”</vt:lpstr>
      <vt:lpstr>Waste Management is  a Critical IPM Component</vt:lpstr>
      <vt:lpstr>Inspecting “Outdoors”</vt:lpstr>
      <vt:lpstr>Inspecting “Outdoors”</vt:lpstr>
      <vt:lpstr>Inspecting “Outdoors”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Evaluate Course  of Action</vt:lpstr>
      <vt:lpstr>PowerPoint Presentation</vt:lpstr>
      <vt:lpstr>Pest Suppression Tactics</vt:lpstr>
      <vt:lpstr>PowerPoint Presentation</vt:lpstr>
      <vt:lpstr>PowerPoint Presentation</vt:lpstr>
      <vt:lpstr>Action Thresholds</vt:lpstr>
      <vt:lpstr>PowerPoint Presentation</vt:lpstr>
      <vt:lpstr>Intervention activities</vt:lpstr>
      <vt:lpstr>IPM Relies on Combinations  of Different Pest  Intervention Approaches </vt:lpstr>
      <vt:lpstr> Cultural Control</vt:lpstr>
      <vt:lpstr>PowerPoint Presentation</vt:lpstr>
      <vt:lpstr> Physical Control</vt:lpstr>
      <vt:lpstr> Physical Control</vt:lpstr>
      <vt:lpstr>Biological Control</vt:lpstr>
      <vt:lpstr>  Chemical Control</vt:lpstr>
      <vt:lpstr>Chemical Control </vt:lpstr>
      <vt:lpstr> Poison Control Center</vt:lpstr>
      <vt:lpstr>Evaluation of effectiveness</vt:lpstr>
      <vt:lpstr>For more information go to:</vt:lpstr>
      <vt:lpstr>Acknowledgements</vt:lpstr>
    </vt:vector>
  </TitlesOfParts>
  <Company>UNH Cooperative Extension</Company>
  <LinksUpToDate>false</LinksUpToDate>
  <SharedDoc>false</SharedDoc>
  <HyperlinkBase>http://www.ceinfo.unh.edu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IPM</dc:title>
  <dc:creator>UNHCE User</dc:creator>
  <cp:lastModifiedBy>Cragin, Faye</cp:lastModifiedBy>
  <cp:revision>248</cp:revision>
  <dcterms:created xsi:type="dcterms:W3CDTF">2003-12-18T14:30:33Z</dcterms:created>
  <dcterms:modified xsi:type="dcterms:W3CDTF">2014-02-24T16:53:05Z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Mail">
    <vt:lpwstr>faye.cragin@unh.edu</vt:lpwstr>
  </property>
  <property fmtid="{D5CDD505-2E9C-101B-9397-08002B2CF9AE}" pid="3" name="Copyright">
    <vt:lpwstr>2004</vt:lpwstr>
  </property>
</Properties>
</file>