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tags/tag1.xml" ContentType="application/vnd.openxmlformats-officedocument.presentationml.tags+xml"/>
  <Override PartName="/ppt/notesSlides/notesSlide5.xml" ContentType="application/vnd.openxmlformats-officedocument.presentationml.notesSlide+xml"/>
  <Override PartName="/ppt/tags/tag2.xml" ContentType="application/vnd.openxmlformats-officedocument.presentationml.tags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notesMasterIdLst>
    <p:notesMasterId r:id="rId24"/>
  </p:notesMasterIdLst>
  <p:handoutMasterIdLst>
    <p:handoutMasterId r:id="rId25"/>
  </p:handoutMasterIdLst>
  <p:sldIdLst>
    <p:sldId id="256" r:id="rId2"/>
    <p:sldId id="258" r:id="rId3"/>
    <p:sldId id="292" r:id="rId4"/>
    <p:sldId id="304" r:id="rId5"/>
    <p:sldId id="288" r:id="rId6"/>
    <p:sldId id="294" r:id="rId7"/>
    <p:sldId id="266" r:id="rId8"/>
    <p:sldId id="264" r:id="rId9"/>
    <p:sldId id="307" r:id="rId10"/>
    <p:sldId id="310" r:id="rId11"/>
    <p:sldId id="312" r:id="rId12"/>
    <p:sldId id="303" r:id="rId13"/>
    <p:sldId id="309" r:id="rId14"/>
    <p:sldId id="313" r:id="rId15"/>
    <p:sldId id="271" r:id="rId16"/>
    <p:sldId id="302" r:id="rId17"/>
    <p:sldId id="293" r:id="rId18"/>
    <p:sldId id="298" r:id="rId19"/>
    <p:sldId id="300" r:id="rId20"/>
    <p:sldId id="314" r:id="rId21"/>
    <p:sldId id="311" r:id="rId22"/>
    <p:sldId id="316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15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44" autoAdjust="0"/>
    <p:restoredTop sz="91538" autoAdjust="0"/>
  </p:normalViewPr>
  <p:slideViewPr>
    <p:cSldViewPr snapToGrid="0">
      <p:cViewPr varScale="1">
        <p:scale>
          <a:sx n="86" d="100"/>
          <a:sy n="86" d="100"/>
        </p:scale>
        <p:origin x="-78" y="-16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howGuides="1">
      <p:cViewPr varScale="1">
        <p:scale>
          <a:sx n="69" d="100"/>
          <a:sy n="69" d="100"/>
        </p:scale>
        <p:origin x="-2790" y="-10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C4164FE-D0E0-42BB-BF71-86567787B99C}" type="datetimeFigureOut">
              <a:rPr lang="en-GB" smtClean="0"/>
              <a:pPr/>
              <a:t>23/07/2015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40F3B2-048B-4EE8-8EF7-F9AB3F8F8A6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1241470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779B53B-CE27-4497-898E-C67EB5E49168}" type="datetimeFigureOut">
              <a:rPr lang="en-GB" smtClean="0"/>
              <a:pPr/>
              <a:t>23/07/2015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7D5935-E6EB-4FB6-B163-DAFCC7C60A75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109694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7D5935-E6EB-4FB6-B163-DAFCC7C60A75}" type="slidenum">
              <a:rPr lang="en-GB" smtClean="0"/>
              <a:pPr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5524642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570FC87-7BB4-4E33-96DC-B12D85ECD825}" type="slidenum">
              <a:rPr lang="en-GB" smtClean="0">
                <a:latin typeface="Arial" pitchFamily="34" charset="0"/>
              </a:rPr>
              <a:pPr/>
              <a:t>10</a:t>
            </a:fld>
            <a:endParaRPr lang="en-GB" smtClean="0">
              <a:latin typeface="Arial" pitchFamily="34" charset="0"/>
            </a:endParaRPr>
          </a:p>
        </p:txBody>
      </p:sp>
      <p:sp>
        <p:nvSpPr>
          <p:cNvPr id="552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0488" y="744538"/>
            <a:ext cx="6616700" cy="3722687"/>
          </a:xfrm>
          <a:ln/>
        </p:spPr>
      </p:sp>
      <p:sp>
        <p:nvSpPr>
          <p:cNvPr id="553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545112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570FC87-7BB4-4E33-96DC-B12D85ECD825}" type="slidenum">
              <a:rPr lang="en-GB" smtClean="0">
                <a:latin typeface="Arial" pitchFamily="34" charset="0"/>
              </a:rPr>
              <a:pPr/>
              <a:t>11</a:t>
            </a:fld>
            <a:endParaRPr lang="en-GB" smtClean="0">
              <a:latin typeface="Arial" pitchFamily="34" charset="0"/>
            </a:endParaRPr>
          </a:p>
        </p:txBody>
      </p:sp>
      <p:sp>
        <p:nvSpPr>
          <p:cNvPr id="552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0488" y="744538"/>
            <a:ext cx="6616700" cy="3722687"/>
          </a:xfrm>
          <a:ln/>
        </p:spPr>
      </p:sp>
      <p:sp>
        <p:nvSpPr>
          <p:cNvPr id="553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153682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570FC87-7BB4-4E33-96DC-B12D85ECD825}" type="slidenum">
              <a:rPr lang="en-GB" smtClean="0">
                <a:latin typeface="Arial" pitchFamily="34" charset="0"/>
              </a:rPr>
              <a:pPr/>
              <a:t>12</a:t>
            </a:fld>
            <a:endParaRPr lang="en-GB" smtClean="0">
              <a:latin typeface="Arial" pitchFamily="34" charset="0"/>
            </a:endParaRPr>
          </a:p>
        </p:txBody>
      </p:sp>
      <p:sp>
        <p:nvSpPr>
          <p:cNvPr id="552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0488" y="744538"/>
            <a:ext cx="6616700" cy="3722687"/>
          </a:xfrm>
          <a:ln/>
        </p:spPr>
      </p:sp>
      <p:sp>
        <p:nvSpPr>
          <p:cNvPr id="553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800379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570FC87-7BB4-4E33-96DC-B12D85ECD825}" type="slidenum">
              <a:rPr lang="en-GB" smtClean="0">
                <a:latin typeface="Arial" pitchFamily="34" charset="0"/>
              </a:rPr>
              <a:pPr/>
              <a:t>13</a:t>
            </a:fld>
            <a:endParaRPr lang="en-GB" smtClean="0">
              <a:latin typeface="Arial" pitchFamily="34" charset="0"/>
            </a:endParaRPr>
          </a:p>
        </p:txBody>
      </p:sp>
      <p:sp>
        <p:nvSpPr>
          <p:cNvPr id="552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0488" y="744538"/>
            <a:ext cx="6616700" cy="3722687"/>
          </a:xfrm>
          <a:ln/>
        </p:spPr>
      </p:sp>
      <p:sp>
        <p:nvSpPr>
          <p:cNvPr id="553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29651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570FC87-7BB4-4E33-96DC-B12D85ECD825}" type="slidenum">
              <a:rPr lang="en-GB" smtClean="0">
                <a:latin typeface="Arial" pitchFamily="34" charset="0"/>
              </a:rPr>
              <a:pPr/>
              <a:t>14</a:t>
            </a:fld>
            <a:endParaRPr lang="en-GB" smtClean="0">
              <a:latin typeface="Arial" pitchFamily="34" charset="0"/>
            </a:endParaRPr>
          </a:p>
        </p:txBody>
      </p:sp>
      <p:sp>
        <p:nvSpPr>
          <p:cNvPr id="552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0488" y="744538"/>
            <a:ext cx="6616700" cy="3722687"/>
          </a:xfrm>
          <a:ln/>
        </p:spPr>
      </p:sp>
      <p:sp>
        <p:nvSpPr>
          <p:cNvPr id="553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659013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8E5B5C7-8EC5-4921-A78C-8FF18E135277}" type="slidenum">
              <a:rPr lang="en-GB" smtClean="0">
                <a:latin typeface="Arial" pitchFamily="34" charset="0"/>
              </a:rPr>
              <a:pPr/>
              <a:t>15</a:t>
            </a:fld>
            <a:endParaRPr lang="en-GB" smtClean="0">
              <a:latin typeface="Arial" pitchFamily="34" charset="0"/>
            </a:endParaRPr>
          </a:p>
        </p:txBody>
      </p:sp>
      <p:sp>
        <p:nvSpPr>
          <p:cNvPr id="655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0488" y="744538"/>
            <a:ext cx="6616700" cy="3722687"/>
          </a:xfrm>
          <a:ln/>
        </p:spPr>
      </p:sp>
      <p:sp>
        <p:nvSpPr>
          <p:cNvPr id="655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815652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570FC87-7BB4-4E33-96DC-B12D85ECD825}" type="slidenum">
              <a:rPr lang="en-GB" smtClean="0">
                <a:latin typeface="Arial" pitchFamily="34" charset="0"/>
              </a:rPr>
              <a:pPr/>
              <a:t>16</a:t>
            </a:fld>
            <a:endParaRPr lang="en-GB" smtClean="0">
              <a:latin typeface="Arial" pitchFamily="34" charset="0"/>
            </a:endParaRPr>
          </a:p>
        </p:txBody>
      </p:sp>
      <p:sp>
        <p:nvSpPr>
          <p:cNvPr id="552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0488" y="744538"/>
            <a:ext cx="6616700" cy="3722687"/>
          </a:xfrm>
          <a:ln/>
        </p:spPr>
      </p:sp>
      <p:sp>
        <p:nvSpPr>
          <p:cNvPr id="553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498441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7D5935-E6EB-4FB6-B163-DAFCC7C60A75}" type="slidenum">
              <a:rPr lang="en-GB" smtClean="0"/>
              <a:pPr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5328715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570FC87-7BB4-4E33-96DC-B12D85ECD825}" type="slidenum">
              <a:rPr lang="en-GB" smtClean="0">
                <a:latin typeface="Arial" pitchFamily="34" charset="0"/>
              </a:rPr>
              <a:pPr/>
              <a:t>18</a:t>
            </a:fld>
            <a:endParaRPr lang="en-GB" smtClean="0">
              <a:latin typeface="Arial" pitchFamily="34" charset="0"/>
            </a:endParaRPr>
          </a:p>
        </p:txBody>
      </p:sp>
      <p:sp>
        <p:nvSpPr>
          <p:cNvPr id="552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0488" y="744538"/>
            <a:ext cx="6616700" cy="3722687"/>
          </a:xfrm>
          <a:ln/>
        </p:spPr>
      </p:sp>
      <p:sp>
        <p:nvSpPr>
          <p:cNvPr id="553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824429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570FC87-7BB4-4E33-96DC-B12D85ECD825}" type="slidenum">
              <a:rPr lang="en-GB" smtClean="0">
                <a:latin typeface="Arial" pitchFamily="34" charset="0"/>
              </a:rPr>
              <a:pPr/>
              <a:t>19</a:t>
            </a:fld>
            <a:endParaRPr lang="en-GB" smtClean="0">
              <a:latin typeface="Arial" pitchFamily="34" charset="0"/>
            </a:endParaRPr>
          </a:p>
        </p:txBody>
      </p:sp>
      <p:sp>
        <p:nvSpPr>
          <p:cNvPr id="552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0488" y="744538"/>
            <a:ext cx="6616700" cy="3722687"/>
          </a:xfrm>
          <a:ln/>
        </p:spPr>
      </p:sp>
      <p:sp>
        <p:nvSpPr>
          <p:cNvPr id="553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24406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83D877B-0F5F-4BE7-BF43-33A117CCDA0A}" type="slidenum">
              <a:rPr lang="en-GB" smtClean="0">
                <a:latin typeface="Arial" pitchFamily="34" charset="0"/>
              </a:rPr>
              <a:pPr/>
              <a:t>2</a:t>
            </a:fld>
            <a:endParaRPr lang="en-GB" smtClean="0">
              <a:latin typeface="Arial" pitchFamily="34" charset="0"/>
            </a:endParaRPr>
          </a:p>
        </p:txBody>
      </p:sp>
      <p:sp>
        <p:nvSpPr>
          <p:cNvPr id="532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075" y="744538"/>
            <a:ext cx="6615113" cy="3722687"/>
          </a:xfrm>
          <a:ln/>
        </p:spPr>
      </p:sp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buFontTx/>
              <a:buChar char="•"/>
            </a:pPr>
            <a:endParaRPr lang="en-US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111301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570FC87-7BB4-4E33-96DC-B12D85ECD825}" type="slidenum">
              <a:rPr lang="en-GB" smtClean="0">
                <a:latin typeface="Arial" pitchFamily="34" charset="0"/>
              </a:rPr>
              <a:pPr/>
              <a:t>20</a:t>
            </a:fld>
            <a:endParaRPr lang="en-GB" smtClean="0">
              <a:latin typeface="Arial" pitchFamily="34" charset="0"/>
            </a:endParaRPr>
          </a:p>
        </p:txBody>
      </p:sp>
      <p:sp>
        <p:nvSpPr>
          <p:cNvPr id="552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0488" y="744538"/>
            <a:ext cx="6616700" cy="3722687"/>
          </a:xfrm>
          <a:ln/>
        </p:spPr>
      </p:sp>
      <p:sp>
        <p:nvSpPr>
          <p:cNvPr id="553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250005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570FC87-7BB4-4E33-96DC-B12D85ECD825}" type="slidenum">
              <a:rPr lang="en-GB" smtClean="0">
                <a:latin typeface="Arial" pitchFamily="34" charset="0"/>
              </a:rPr>
              <a:pPr/>
              <a:t>21</a:t>
            </a:fld>
            <a:endParaRPr lang="en-GB" smtClean="0">
              <a:latin typeface="Arial" pitchFamily="34" charset="0"/>
            </a:endParaRPr>
          </a:p>
        </p:txBody>
      </p:sp>
      <p:sp>
        <p:nvSpPr>
          <p:cNvPr id="552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0488" y="744538"/>
            <a:ext cx="6616700" cy="3722687"/>
          </a:xfrm>
          <a:ln/>
        </p:spPr>
      </p:sp>
      <p:sp>
        <p:nvSpPr>
          <p:cNvPr id="553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829351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570FC87-7BB4-4E33-96DC-B12D85ECD825}" type="slidenum">
              <a:rPr lang="en-GB" smtClean="0">
                <a:latin typeface="Arial" pitchFamily="34" charset="0"/>
              </a:rPr>
              <a:pPr/>
              <a:t>22</a:t>
            </a:fld>
            <a:endParaRPr lang="en-GB" smtClean="0">
              <a:latin typeface="Arial" pitchFamily="34" charset="0"/>
            </a:endParaRPr>
          </a:p>
        </p:txBody>
      </p:sp>
      <p:sp>
        <p:nvSpPr>
          <p:cNvPr id="552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0488" y="744538"/>
            <a:ext cx="6616700" cy="3722687"/>
          </a:xfrm>
          <a:ln/>
        </p:spPr>
      </p:sp>
      <p:sp>
        <p:nvSpPr>
          <p:cNvPr id="553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815658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7D5935-E6EB-4FB6-B163-DAFCC7C60A75}" type="slidenum">
              <a:rPr lang="en-GB" smtClean="0"/>
              <a:pPr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4626306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570FC87-7BB4-4E33-96DC-B12D85ECD825}" type="slidenum">
              <a:rPr lang="en-GB" smtClean="0">
                <a:latin typeface="Arial" pitchFamily="34" charset="0"/>
              </a:rPr>
              <a:pPr/>
              <a:t>4</a:t>
            </a:fld>
            <a:endParaRPr lang="en-GB" smtClean="0">
              <a:latin typeface="Arial" pitchFamily="34" charset="0"/>
            </a:endParaRPr>
          </a:p>
        </p:txBody>
      </p:sp>
      <p:sp>
        <p:nvSpPr>
          <p:cNvPr id="552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0488" y="744538"/>
            <a:ext cx="6616700" cy="3722687"/>
          </a:xfrm>
          <a:ln/>
        </p:spPr>
      </p:sp>
      <p:sp>
        <p:nvSpPr>
          <p:cNvPr id="553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367701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9FCDC45-24CF-4622-90EB-37A0973ADA98}" type="slidenum">
              <a:rPr lang="en-US" smtClean="0">
                <a:solidFill>
                  <a:srgbClr val="000000"/>
                </a:solidFill>
                <a:latin typeface="Arial" pitchFamily="34" charset="0"/>
                <a:ea typeface="ＭＳ Ｐゴシック"/>
                <a:cs typeface="ＭＳ Ｐゴシック"/>
              </a:rPr>
              <a:pPr/>
              <a:t>5</a:t>
            </a:fld>
            <a:endParaRPr lang="en-US" smtClean="0">
              <a:solidFill>
                <a:srgbClr val="000000"/>
              </a:solidFill>
              <a:latin typeface="Arial" pitchFamily="34" charset="0"/>
              <a:ea typeface="ＭＳ Ｐゴシック"/>
              <a:cs typeface="ＭＳ Ｐゴシック"/>
            </a:endParaRPr>
          </a:p>
        </p:txBody>
      </p:sp>
      <p:sp>
        <p:nvSpPr>
          <p:cNvPr id="808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0488" y="744538"/>
            <a:ext cx="6616700" cy="3722687"/>
          </a:xfrm>
          <a:ln/>
        </p:spPr>
      </p:sp>
      <p:sp>
        <p:nvSpPr>
          <p:cNvPr id="8090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6463" y="4716463"/>
            <a:ext cx="4984750" cy="4467225"/>
          </a:xfrm>
          <a:noFill/>
          <a:ln/>
        </p:spPr>
        <p:txBody>
          <a:bodyPr/>
          <a:lstStyle/>
          <a:p>
            <a:pPr eaLnBrk="1" hangingPunct="1"/>
            <a:endParaRPr lang="nb-NO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16298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9FCDC45-24CF-4622-90EB-37A0973ADA98}" type="slidenum">
              <a:rPr lang="en-US" smtClean="0">
                <a:solidFill>
                  <a:srgbClr val="000000"/>
                </a:solidFill>
                <a:latin typeface="Arial" pitchFamily="34" charset="0"/>
                <a:ea typeface="ＭＳ Ｐゴシック"/>
                <a:cs typeface="ＭＳ Ｐゴシック"/>
              </a:rPr>
              <a:pPr/>
              <a:t>6</a:t>
            </a:fld>
            <a:endParaRPr lang="en-US" smtClean="0">
              <a:solidFill>
                <a:srgbClr val="000000"/>
              </a:solidFill>
              <a:latin typeface="Arial" pitchFamily="34" charset="0"/>
              <a:ea typeface="ＭＳ Ｐゴシック"/>
              <a:cs typeface="ＭＳ Ｐゴシック"/>
            </a:endParaRPr>
          </a:p>
        </p:txBody>
      </p:sp>
      <p:sp>
        <p:nvSpPr>
          <p:cNvPr id="808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0488" y="744538"/>
            <a:ext cx="6616700" cy="3722687"/>
          </a:xfrm>
          <a:ln/>
        </p:spPr>
      </p:sp>
      <p:sp>
        <p:nvSpPr>
          <p:cNvPr id="8090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6463" y="4716463"/>
            <a:ext cx="4984750" cy="4467225"/>
          </a:xfrm>
          <a:noFill/>
          <a:ln/>
        </p:spPr>
        <p:txBody>
          <a:bodyPr/>
          <a:lstStyle/>
          <a:p>
            <a:pPr eaLnBrk="1" hangingPunct="1"/>
            <a:endParaRPr lang="nb-NO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024281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9585CC7-B29B-4C49-9D8E-76AFF1F2D3EE}" type="slidenum">
              <a:rPr lang="en-GB" smtClean="0">
                <a:latin typeface="Arial" pitchFamily="34" charset="0"/>
              </a:rPr>
              <a:pPr/>
              <a:t>7</a:t>
            </a:fld>
            <a:endParaRPr lang="en-GB" smtClean="0">
              <a:latin typeface="Arial" pitchFamily="34" charset="0"/>
            </a:endParaRPr>
          </a:p>
        </p:txBody>
      </p:sp>
      <p:sp>
        <p:nvSpPr>
          <p:cNvPr id="665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075" y="744538"/>
            <a:ext cx="6615113" cy="3722687"/>
          </a:xfrm>
          <a:ln/>
        </p:spPr>
      </p:sp>
      <p:sp>
        <p:nvSpPr>
          <p:cNvPr id="665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>
                <a:solidFill>
                  <a:prstClr val="black"/>
                </a:solidFill>
              </a:rPr>
              <a:t>Six significant environmental aspects  are the foundation for our environmental strategy and actions. </a:t>
            </a:r>
          </a:p>
          <a:p>
            <a:endParaRPr lang="nb-NO" dirty="0" smtClean="0"/>
          </a:p>
          <a:p>
            <a:pPr marL="174625" indent="-174625">
              <a:lnSpc>
                <a:spcPct val="110000"/>
              </a:lnSpc>
              <a:buBlip>
                <a:blip r:embed="rId3"/>
              </a:buBlip>
            </a:pPr>
            <a:r>
              <a:rPr lang="en-GB" dirty="0" smtClean="0"/>
              <a:t>We incorporate the total company operations in our strategy.</a:t>
            </a:r>
          </a:p>
          <a:p>
            <a:pPr marL="174625" lvl="0" indent="-174625">
              <a:lnSpc>
                <a:spcPct val="110000"/>
              </a:lnSpc>
              <a:buBlip>
                <a:blip r:embed="rId3"/>
              </a:buBlip>
            </a:pPr>
            <a:r>
              <a:rPr lang="en-US" dirty="0" smtClean="0"/>
              <a:t>We drive continued reduction in environmental impact of our business.</a:t>
            </a:r>
            <a:endParaRPr lang="en-US" dirty="0" smtClean="0">
              <a:sym typeface="Gill Sans"/>
            </a:endParaRPr>
          </a:p>
          <a:p>
            <a:pPr marL="174625" indent="-174625">
              <a:lnSpc>
                <a:spcPct val="110000"/>
              </a:lnSpc>
              <a:buBlip>
                <a:blip r:embed="rId3"/>
              </a:buBlip>
            </a:pPr>
            <a:r>
              <a:rPr lang="en-US" dirty="0" smtClean="0"/>
              <a:t>We look for preventive solutions attacking the root cause of the problem.</a:t>
            </a:r>
            <a:endParaRPr lang="en-US" dirty="0" smtClean="0">
              <a:sym typeface="Gill Sans"/>
            </a:endParaRPr>
          </a:p>
          <a:p>
            <a:endParaRPr lang="en-US" dirty="0" smtClean="0"/>
          </a:p>
          <a:p>
            <a:pPr eaLnBrk="1" hangingPunct="1"/>
            <a:endParaRPr lang="en-US" dirty="0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125197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7DBC54-C708-401D-8876-BBFEB311880A}" type="slidenum">
              <a:rPr lang="en-GB" smtClean="0"/>
              <a:pPr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3136109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570FC87-7BB4-4E33-96DC-B12D85ECD825}" type="slidenum">
              <a:rPr lang="en-GB" smtClean="0">
                <a:latin typeface="Arial" pitchFamily="34" charset="0"/>
              </a:rPr>
              <a:pPr/>
              <a:t>9</a:t>
            </a:fld>
            <a:endParaRPr lang="en-GB" smtClean="0">
              <a:latin typeface="Arial" pitchFamily="34" charset="0"/>
            </a:endParaRPr>
          </a:p>
        </p:txBody>
      </p:sp>
      <p:sp>
        <p:nvSpPr>
          <p:cNvPr id="552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0488" y="744538"/>
            <a:ext cx="6616700" cy="3722687"/>
          </a:xfrm>
          <a:ln/>
        </p:spPr>
      </p:sp>
      <p:sp>
        <p:nvSpPr>
          <p:cNvPr id="553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4709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0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2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4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6.pn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759241" y="1436356"/>
            <a:ext cx="9021600" cy="6876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759241" y="2301456"/>
            <a:ext cx="9024771" cy="2387600"/>
          </a:xfrm>
        </p:spPr>
        <p:txBody>
          <a:bodyPr anchor="t" anchorCtr="0">
            <a:normAutofit/>
          </a:bodyPr>
          <a:lstStyle>
            <a:lvl1pPr algn="l">
              <a:defRPr sz="4500" b="1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18" name="Name of presenter"/>
          <p:cNvSpPr>
            <a:spLocks noGrp="1"/>
          </p:cNvSpPr>
          <p:nvPr>
            <p:ph type="body" sz="quarter" idx="13" hasCustomPrompt="1"/>
          </p:nvPr>
        </p:nvSpPr>
        <p:spPr>
          <a:xfrm>
            <a:off x="211139" y="1981203"/>
            <a:ext cx="2152800" cy="32025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Tx/>
              <a:buNone/>
              <a:defRPr sz="1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Insert name of presenter</a:t>
            </a:r>
          </a:p>
        </p:txBody>
      </p:sp>
      <p:sp>
        <p:nvSpPr>
          <p:cNvPr id="19" name="Date"/>
          <p:cNvSpPr>
            <a:spLocks noGrp="1"/>
          </p:cNvSpPr>
          <p:nvPr>
            <p:ph type="body" sz="quarter" idx="14" hasCustomPrompt="1"/>
          </p:nvPr>
        </p:nvSpPr>
        <p:spPr>
          <a:xfrm>
            <a:off x="211139" y="2322530"/>
            <a:ext cx="2152800" cy="32025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Tx/>
              <a:buNone/>
              <a:defRPr sz="1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Insert date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2759241" y="1780156"/>
            <a:ext cx="9021600" cy="19844"/>
          </a:xfrm>
          <a:prstGeom prst="line">
            <a:avLst/>
          </a:prstGeom>
          <a:ln w="6350">
            <a:solidFill>
              <a:srgbClr val="FFFF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 userDrawn="1"/>
        </p:nvCxnSpPr>
        <p:spPr>
          <a:xfrm>
            <a:off x="162237" y="1800000"/>
            <a:ext cx="2087529" cy="0"/>
          </a:xfrm>
          <a:prstGeom prst="line">
            <a:avLst/>
          </a:prstGeom>
          <a:ln w="635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Rectangle 19"/>
          <p:cNvSpPr/>
          <p:nvPr userDrawn="1"/>
        </p:nvSpPr>
        <p:spPr>
          <a:xfrm>
            <a:off x="-1" y="0"/>
            <a:ext cx="241200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>
            <a:outerShdw blurRad="84455" dist="25400" rotWithShape="0">
              <a:srgbClr val="000000">
                <a:alpha val="20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613" y="824960"/>
            <a:ext cx="1310771" cy="582133"/>
          </a:xfrm>
          <a:prstGeom prst="rect">
            <a:avLst/>
          </a:prstGeom>
        </p:spPr>
      </p:pic>
      <p:cxnSp>
        <p:nvCxnSpPr>
          <p:cNvPr id="10" name="Straight Connector 9"/>
          <p:cNvCxnSpPr/>
          <p:nvPr userDrawn="1"/>
        </p:nvCxnSpPr>
        <p:spPr>
          <a:xfrm>
            <a:off x="162237" y="432048"/>
            <a:ext cx="2087529" cy="0"/>
          </a:xfrm>
          <a:prstGeom prst="line">
            <a:avLst/>
          </a:prstGeom>
          <a:ln w="635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 userDrawn="1"/>
        </p:nvCxnSpPr>
        <p:spPr>
          <a:xfrm>
            <a:off x="162237" y="1800000"/>
            <a:ext cx="2087529" cy="0"/>
          </a:xfrm>
          <a:prstGeom prst="line">
            <a:avLst/>
          </a:prstGeom>
          <a:ln w="635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 userDrawn="1"/>
        </p:nvCxnSpPr>
        <p:spPr>
          <a:xfrm>
            <a:off x="162237" y="6310313"/>
            <a:ext cx="2087529" cy="0"/>
          </a:xfrm>
          <a:prstGeom prst="line">
            <a:avLst/>
          </a:prstGeom>
          <a:ln w="635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 userDrawn="1"/>
        </p:nvCxnSpPr>
        <p:spPr>
          <a:xfrm>
            <a:off x="2759241" y="6310313"/>
            <a:ext cx="9061200" cy="0"/>
          </a:xfrm>
          <a:prstGeom prst="line">
            <a:avLst/>
          </a:prstGeom>
          <a:ln w="6350">
            <a:solidFill>
              <a:srgbClr val="FFFF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95073941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 xmlns="">
        <p15:guide id="1" orient="horz" pos="2954" userDrawn="1">
          <p15:clr>
            <a:srgbClr val="000000"/>
          </p15:clr>
        </p15:guide>
        <p15:guide id="2" pos="1737" userDrawn="1">
          <p15:clr>
            <a:srgbClr val="000000"/>
          </p15:clr>
        </p15:guide>
        <p15:guide id="3" pos="7423" userDrawn="1">
          <p15:clr>
            <a:srgbClr val="000000"/>
          </p15:clr>
        </p15:guide>
        <p15:guide id="4" orient="horz" pos="903" userDrawn="1">
          <p15:clr>
            <a:srgbClr val="00000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10187" y="1620000"/>
            <a:ext cx="5400000" cy="45360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84012" y="1620000"/>
            <a:ext cx="5400000" cy="45360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410187" y="238144"/>
            <a:ext cx="4320000" cy="1800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Tx/>
              <a:buNone/>
              <a:defRPr sz="9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smtClean="0"/>
              <a:t>Chapter heading</a:t>
            </a:r>
            <a:endParaRPr lang="en-GB" dirty="0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B57A15B1-4EA5-49A3-ABCD-DDFEC5769B1C}" type="datetime1">
              <a:rPr lang="en-GB" smtClean="0"/>
              <a:pPr/>
              <a:t>23/07/2015</a:t>
            </a:fld>
            <a:endParaRPr lang="en-GB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9BE689D1-3526-445F-9642-9D0661F6D40A}" type="slidenum">
              <a:rPr lang="en-GB" smtClean="0"/>
              <a:pPr/>
              <a:t>‹#›</a:t>
            </a:fld>
            <a:endParaRPr lang="en-GB"/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417917" y="399964"/>
            <a:ext cx="11365200" cy="0"/>
          </a:xfrm>
          <a:prstGeom prst="line">
            <a:avLst/>
          </a:prstGeom>
          <a:ln w="6350">
            <a:solidFill>
              <a:srgbClr val="555555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410187" y="432000"/>
            <a:ext cx="11376000" cy="986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33070579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 xmlns="">
        <p15:guide id="1" orient="horz" pos="1017" userDrawn="1">
          <p15:clr>
            <a:srgbClr val="000000"/>
          </p15:clr>
        </p15:guide>
        <p15:guide id="2" pos="257" userDrawn="1">
          <p15:clr>
            <a:srgbClr val="000000"/>
          </p15:clr>
        </p15:guide>
        <p15:guide id="3" pos="7440" userDrawn="1">
          <p15:clr>
            <a:srgbClr val="000000"/>
          </p15:clr>
        </p15:guide>
        <p15:guide id="4" orient="horz" pos="3884" userDrawn="1">
          <p15:clr>
            <a:srgbClr val="000000"/>
          </p15:clr>
        </p15:guide>
        <p15:guide id="5" orient="horz" pos="264" userDrawn="1">
          <p15:clr>
            <a:srgbClr val="00000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 List with one picture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4"/>
          </p:nvPr>
        </p:nvSpPr>
        <p:spPr>
          <a:xfrm>
            <a:off x="410187" y="1620000"/>
            <a:ext cx="5400000" cy="4536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5"/>
          </p:nvPr>
        </p:nvSpPr>
        <p:spPr>
          <a:xfrm>
            <a:off x="6384012" y="1619999"/>
            <a:ext cx="5400000" cy="453600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lang="en-GB"/>
          </a:p>
        </p:txBody>
      </p:sp>
      <p:sp>
        <p:nvSpPr>
          <p:cNvPr id="6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410187" y="238144"/>
            <a:ext cx="2894400" cy="1800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Tx/>
              <a:buNone/>
              <a:defRPr sz="9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smtClean="0"/>
              <a:t>Chapter heading</a:t>
            </a:r>
            <a:endParaRPr lang="en-GB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6CA734EE-8FC4-4B22-A4BC-7337DF869E78}" type="datetime1">
              <a:rPr lang="en-GB" smtClean="0"/>
              <a:pPr/>
              <a:t>23/07/2015</a:t>
            </a:fld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9BE689D1-3526-445F-9642-9D0661F6D40A}" type="slidenum">
              <a:rPr lang="en-GB" smtClean="0"/>
              <a:pPr/>
              <a:t>‹#›</a:t>
            </a:fld>
            <a:endParaRPr lang="en-GB"/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417917" y="399964"/>
            <a:ext cx="11365200" cy="0"/>
          </a:xfrm>
          <a:prstGeom prst="line">
            <a:avLst/>
          </a:prstGeom>
          <a:ln w="6350">
            <a:solidFill>
              <a:srgbClr val="555555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410187" y="432000"/>
            <a:ext cx="11376000" cy="986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27687749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 xmlns="">
        <p15:guide id="1" orient="horz" pos="1017" userDrawn="1">
          <p15:clr>
            <a:srgbClr val="000000"/>
          </p15:clr>
        </p15:guide>
        <p15:guide id="2" pos="257" userDrawn="1">
          <p15:clr>
            <a:srgbClr val="000000"/>
          </p15:clr>
        </p15:guide>
        <p15:guide id="3" pos="7440" userDrawn="1">
          <p15:clr>
            <a:srgbClr val="000000"/>
          </p15:clr>
        </p15:guide>
        <p15:guide id="4" orient="horz" pos="3884" userDrawn="1">
          <p15:clr>
            <a:srgbClr val="000000"/>
          </p15:clr>
        </p15:guide>
        <p15:guide id="5" orient="horz" pos="255" userDrawn="1">
          <p15:clr>
            <a:srgbClr val="00000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 List with one picture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4"/>
          </p:nvPr>
        </p:nvSpPr>
        <p:spPr>
          <a:xfrm>
            <a:off x="6386187" y="1620000"/>
            <a:ext cx="5400000" cy="4536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5"/>
          </p:nvPr>
        </p:nvSpPr>
        <p:spPr>
          <a:xfrm>
            <a:off x="410187" y="1619999"/>
            <a:ext cx="5400000" cy="453600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lang="en-GB"/>
          </a:p>
        </p:txBody>
      </p:sp>
      <p:sp>
        <p:nvSpPr>
          <p:cNvPr id="6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410187" y="238144"/>
            <a:ext cx="4320000" cy="1800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Tx/>
              <a:buNone/>
              <a:defRPr sz="9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smtClean="0"/>
              <a:t>Chapter heading</a:t>
            </a:r>
            <a:endParaRPr lang="en-GB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6CA734EE-8FC4-4B22-A4BC-7337DF869E78}" type="datetime1">
              <a:rPr lang="en-GB" smtClean="0"/>
              <a:pPr/>
              <a:t>23/07/2015</a:t>
            </a:fld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9BE689D1-3526-445F-9642-9D0661F6D40A}" type="slidenum">
              <a:rPr lang="en-GB" smtClean="0"/>
              <a:pPr/>
              <a:t>‹#›</a:t>
            </a:fld>
            <a:endParaRPr lang="en-GB"/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417917" y="399964"/>
            <a:ext cx="11365200" cy="0"/>
          </a:xfrm>
          <a:prstGeom prst="line">
            <a:avLst/>
          </a:prstGeom>
          <a:ln w="6350">
            <a:solidFill>
              <a:srgbClr val="555555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410187" y="432000"/>
            <a:ext cx="11376000" cy="986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69339248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 xmlns="">
        <p15:guide id="1" orient="horz" pos="1017" userDrawn="1">
          <p15:clr>
            <a:srgbClr val="000000"/>
          </p15:clr>
        </p15:guide>
        <p15:guide id="2" pos="257" userDrawn="1">
          <p15:clr>
            <a:srgbClr val="000000"/>
          </p15:clr>
        </p15:guide>
        <p15:guide id="3" pos="7440" userDrawn="1">
          <p15:clr>
            <a:srgbClr val="000000"/>
          </p15:clr>
        </p15:guide>
        <p15:guide id="4" orient="horz" pos="3884" userDrawn="1">
          <p15:clr>
            <a:srgbClr val="000000"/>
          </p15:clr>
        </p15:guide>
        <p15:guide id="5" orient="horz" pos="255" userDrawn="1">
          <p15:clr>
            <a:srgbClr val="00000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10187" y="1681163"/>
            <a:ext cx="5400000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10187" y="2505075"/>
            <a:ext cx="5400000" cy="36720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88767" y="1681163"/>
            <a:ext cx="5400000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88767" y="2505075"/>
            <a:ext cx="5400000" cy="36720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410187" y="238144"/>
            <a:ext cx="4320000" cy="1800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Tx/>
              <a:buNone/>
              <a:defRPr sz="9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smtClean="0"/>
              <a:t>Chapter heading</a:t>
            </a:r>
            <a:endParaRPr lang="en-GB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B1B80142-B5A9-48A5-9CAB-222728E6C997}" type="datetime1">
              <a:rPr lang="en-GB" smtClean="0"/>
              <a:pPr/>
              <a:t>23/07/2015</a:t>
            </a:fld>
            <a:endParaRPr lang="en-GB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9BE689D1-3526-445F-9642-9D0661F6D40A}" type="slidenum">
              <a:rPr lang="en-GB" smtClean="0"/>
              <a:pPr/>
              <a:t>‹#›</a:t>
            </a:fld>
            <a:endParaRPr lang="en-GB"/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417917" y="399964"/>
            <a:ext cx="11365200" cy="0"/>
          </a:xfrm>
          <a:prstGeom prst="line">
            <a:avLst/>
          </a:prstGeom>
          <a:ln w="6350">
            <a:solidFill>
              <a:srgbClr val="555555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itle 13"/>
          <p:cNvSpPr>
            <a:spLocks noGrp="1"/>
          </p:cNvSpPr>
          <p:nvPr>
            <p:ph type="title"/>
          </p:nvPr>
        </p:nvSpPr>
        <p:spPr>
          <a:xfrm>
            <a:off x="410187" y="432000"/>
            <a:ext cx="11376000" cy="986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97799793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 xmlns="">
        <p15:guide id="1" orient="horz" pos="278" userDrawn="1">
          <p15:clr>
            <a:srgbClr val="000000"/>
          </p15:clr>
        </p15:guide>
        <p15:guide id="2" pos="257" userDrawn="1">
          <p15:clr>
            <a:srgbClr val="000000"/>
          </p15:clr>
        </p15:guide>
        <p15:guide id="3" pos="7447" userDrawn="1">
          <p15:clr>
            <a:srgbClr val="000000"/>
          </p15:clr>
        </p15:guide>
        <p15:guide id="4" orient="horz" pos="1056" userDrawn="1">
          <p15:clr>
            <a:srgbClr val="000000"/>
          </p15:clr>
        </p15:guide>
        <p15:guide id="5" orient="horz" pos="3890" userDrawn="1">
          <p15:clr>
            <a:srgbClr val="00000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hree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410187" y="1620000"/>
            <a:ext cx="3600000" cy="453600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lang="en-GB" dirty="0"/>
          </a:p>
        </p:txBody>
      </p:sp>
      <p:sp>
        <p:nvSpPr>
          <p:cNvPr id="8" name="Picture Placeholder 6"/>
          <p:cNvSpPr>
            <a:spLocks noGrp="1"/>
          </p:cNvSpPr>
          <p:nvPr>
            <p:ph type="pic" sz="quarter" idx="14"/>
          </p:nvPr>
        </p:nvSpPr>
        <p:spPr>
          <a:xfrm>
            <a:off x="4309269" y="1620000"/>
            <a:ext cx="3600000" cy="453600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lang="en-GB"/>
          </a:p>
        </p:txBody>
      </p:sp>
      <p:sp>
        <p:nvSpPr>
          <p:cNvPr id="9" name="Picture Placeholder 6"/>
          <p:cNvSpPr>
            <a:spLocks noGrp="1"/>
          </p:cNvSpPr>
          <p:nvPr>
            <p:ph type="pic" sz="quarter" idx="15"/>
          </p:nvPr>
        </p:nvSpPr>
        <p:spPr>
          <a:xfrm>
            <a:off x="8201025" y="1620000"/>
            <a:ext cx="3600000" cy="453600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lang="en-GB"/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16" hasCustomPrompt="1"/>
          </p:nvPr>
        </p:nvSpPr>
        <p:spPr>
          <a:xfrm>
            <a:off x="410187" y="238144"/>
            <a:ext cx="4320000" cy="1800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Tx/>
              <a:buNone/>
              <a:defRPr sz="9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smtClean="0"/>
              <a:t>Chapter heading</a:t>
            </a:r>
            <a:endParaRPr lang="en-GB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7"/>
          </p:nvPr>
        </p:nvSpPr>
        <p:spPr/>
        <p:txBody>
          <a:bodyPr/>
          <a:lstStyle/>
          <a:p>
            <a:fld id="{74999F9F-D666-4F34-9A8D-332C46FF4BDD}" type="datetime1">
              <a:rPr lang="en-GB" smtClean="0"/>
              <a:pPr/>
              <a:t>23/07/2015</a:t>
            </a:fld>
            <a:endParaRPr lang="en-GB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9BE689D1-3526-445F-9642-9D0661F6D40A}" type="slidenum">
              <a:rPr lang="en-GB" smtClean="0"/>
              <a:pPr/>
              <a:t>‹#›</a:t>
            </a:fld>
            <a:endParaRPr lang="en-GB"/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417917" y="399964"/>
            <a:ext cx="11365200" cy="0"/>
          </a:xfrm>
          <a:prstGeom prst="line">
            <a:avLst/>
          </a:prstGeom>
          <a:ln w="6350">
            <a:solidFill>
              <a:srgbClr val="555555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410187" y="432000"/>
            <a:ext cx="11376000" cy="986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40183578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 xmlns="">
        <p15:guide id="1" orient="horz" pos="1026" userDrawn="1">
          <p15:clr>
            <a:srgbClr val="000000"/>
          </p15:clr>
        </p15:guide>
        <p15:guide id="2" pos="257" userDrawn="1">
          <p15:clr>
            <a:srgbClr val="000000"/>
          </p15:clr>
        </p15:guide>
        <p15:guide id="3" orient="horz" pos="276" userDrawn="1">
          <p15:clr>
            <a:srgbClr val="000000"/>
          </p15:clr>
        </p15:guide>
        <p15:guide id="4" orient="horz" pos="924" userDrawn="1">
          <p15:clr>
            <a:srgbClr val="000000"/>
          </p15:clr>
        </p15:guide>
        <p15:guide id="5" orient="horz" pos="3888" userDrawn="1">
          <p15:clr>
            <a:srgbClr val="000000"/>
          </p15:clr>
        </p15:guide>
        <p15:guide id="6" pos="7440" userDrawn="1">
          <p15:clr>
            <a:srgbClr val="00000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hree objec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7"/>
          <p:cNvSpPr>
            <a:spLocks noGrp="1"/>
          </p:cNvSpPr>
          <p:nvPr>
            <p:ph type="body" sz="quarter" idx="16" hasCustomPrompt="1"/>
          </p:nvPr>
        </p:nvSpPr>
        <p:spPr>
          <a:xfrm>
            <a:off x="410187" y="238144"/>
            <a:ext cx="5400000" cy="1800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Tx/>
              <a:buNone/>
              <a:defRPr sz="9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smtClean="0"/>
              <a:t>Chapter heading</a:t>
            </a:r>
            <a:endParaRPr lang="en-GB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7"/>
          </p:nvPr>
        </p:nvSpPr>
        <p:spPr/>
        <p:txBody>
          <a:bodyPr/>
          <a:lstStyle/>
          <a:p>
            <a:fld id="{74999F9F-D666-4F34-9A8D-332C46FF4BDD}" type="datetime1">
              <a:rPr lang="en-GB" smtClean="0"/>
              <a:pPr/>
              <a:t>23/07/2015</a:t>
            </a:fld>
            <a:endParaRPr lang="en-GB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22" hasCustomPrompt="1"/>
          </p:nvPr>
        </p:nvSpPr>
        <p:spPr>
          <a:xfrm>
            <a:off x="409575" y="6153150"/>
            <a:ext cx="3636000" cy="14400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900" b="0" baseline="0"/>
            </a:lvl1pPr>
          </a:lstStyle>
          <a:p>
            <a:pPr lvl="0"/>
            <a:r>
              <a:rPr lang="en-US" dirty="0" smtClean="0"/>
              <a:t>Type source here.</a:t>
            </a: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9BE689D1-3526-445F-9642-9D0661F6D40A}" type="slidenum">
              <a:rPr lang="en-GB" smtClean="0"/>
              <a:pPr/>
              <a:t>‹#›</a:t>
            </a:fld>
            <a:endParaRPr lang="en-GB"/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417917" y="399964"/>
            <a:ext cx="11365200" cy="0"/>
          </a:xfrm>
          <a:prstGeom prst="line">
            <a:avLst/>
          </a:prstGeom>
          <a:ln w="6350">
            <a:solidFill>
              <a:srgbClr val="555555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Content Placeholder 3"/>
          <p:cNvSpPr>
            <a:spLocks noGrp="1"/>
          </p:cNvSpPr>
          <p:nvPr>
            <p:ph sz="quarter" idx="19"/>
          </p:nvPr>
        </p:nvSpPr>
        <p:spPr>
          <a:xfrm>
            <a:off x="410187" y="1620837"/>
            <a:ext cx="3600000" cy="4536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20"/>
          </p:nvPr>
        </p:nvSpPr>
        <p:spPr>
          <a:xfrm>
            <a:off x="4309200" y="1620837"/>
            <a:ext cx="3600000" cy="4536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14" name="Content Placeholder 3"/>
          <p:cNvSpPr>
            <a:spLocks noGrp="1"/>
          </p:cNvSpPr>
          <p:nvPr>
            <p:ph sz="quarter" idx="21"/>
          </p:nvPr>
        </p:nvSpPr>
        <p:spPr>
          <a:xfrm>
            <a:off x="8200800" y="1620837"/>
            <a:ext cx="3600000" cy="4536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16" name="Title 15"/>
          <p:cNvSpPr>
            <a:spLocks noGrp="1"/>
          </p:cNvSpPr>
          <p:nvPr>
            <p:ph type="title"/>
          </p:nvPr>
        </p:nvSpPr>
        <p:spPr>
          <a:xfrm>
            <a:off x="410187" y="432000"/>
            <a:ext cx="11376000" cy="986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45865334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 xmlns="">
        <p15:guide id="1" orient="horz" pos="1021" userDrawn="1">
          <p15:clr>
            <a:srgbClr val="000000"/>
          </p15:clr>
        </p15:guide>
        <p15:guide id="2" pos="257" userDrawn="1">
          <p15:clr>
            <a:srgbClr val="000000"/>
          </p15:clr>
        </p15:guide>
        <p15:guide id="3" orient="horz" pos="276" userDrawn="1">
          <p15:clr>
            <a:srgbClr val="000000"/>
          </p15:clr>
        </p15:guide>
        <p15:guide id="4" orient="horz" pos="897" userDrawn="1">
          <p15:clr>
            <a:srgbClr val="000000"/>
          </p15:clr>
        </p15:guide>
        <p15:guide id="5" orient="horz" pos="3873" userDrawn="1">
          <p15:clr>
            <a:srgbClr val="000000"/>
          </p15:clr>
        </p15:guide>
        <p15:guide id="6" pos="7440" userDrawn="1">
          <p15:clr>
            <a:srgbClr val="00000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417513" y="238144"/>
            <a:ext cx="2894400" cy="1800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Tx/>
              <a:buNone/>
              <a:defRPr sz="9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smtClean="0"/>
              <a:t>Chapter heading</a:t>
            </a:r>
            <a:endParaRPr lang="en-GB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75113BD2-90A0-4BA5-8448-68A21876ECD7}" type="datetime1">
              <a:rPr lang="en-GB" smtClean="0"/>
              <a:pPr/>
              <a:t>23/07/2015</a:t>
            </a:fld>
            <a:endParaRPr lang="en-GB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9BE689D1-3526-445F-9642-9D0661F6D40A}" type="slidenum">
              <a:rPr lang="en-GB" smtClean="0"/>
              <a:pPr/>
              <a:t>‹#›</a:t>
            </a:fld>
            <a:endParaRPr lang="en-GB"/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417917" y="399964"/>
            <a:ext cx="11365200" cy="0"/>
          </a:xfrm>
          <a:prstGeom prst="line">
            <a:avLst/>
          </a:prstGeom>
          <a:ln w="6350">
            <a:solidFill>
              <a:srgbClr val="555555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37476717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 xmlns="">
        <p15:guide id="1" orient="horz" pos="913" userDrawn="1">
          <p15:clr>
            <a:srgbClr val="000000"/>
          </p15:clr>
        </p15:guide>
        <p15:guide id="2" pos="257" userDrawn="1">
          <p15:clr>
            <a:srgbClr val="000000"/>
          </p15:clr>
        </p15:guide>
        <p15:guide id="3" pos="7428" userDrawn="1">
          <p15:clr>
            <a:srgbClr val="000000"/>
          </p15:clr>
        </p15:guide>
        <p15:guide id="4" orient="horz" pos="3864" userDrawn="1">
          <p15:clr>
            <a:srgbClr val="00000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410187" y="1628774"/>
            <a:ext cx="11376000" cy="4536000"/>
          </a:xfrm>
        </p:spPr>
        <p:txBody>
          <a:bodyPr/>
          <a:lstStyle>
            <a:lvl1pPr marL="0" indent="0" algn="l">
              <a:buFontTx/>
              <a:buNone/>
              <a:defRPr b="0"/>
            </a:lvl1pPr>
          </a:lstStyle>
          <a:p>
            <a:r>
              <a:rPr lang="en-US" smtClean="0"/>
              <a:t>Click icon to add picture</a:t>
            </a:r>
            <a:endParaRPr lang="en-GB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4" hasCustomPrompt="1"/>
          </p:nvPr>
        </p:nvSpPr>
        <p:spPr>
          <a:xfrm>
            <a:off x="410187" y="238144"/>
            <a:ext cx="4320000" cy="1800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Tx/>
              <a:buNone/>
              <a:defRPr sz="9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smtClean="0"/>
              <a:t>Chapter heading</a:t>
            </a:r>
            <a:endParaRPr lang="en-GB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A823EA55-8BEA-402B-88FA-03CF4D44448D}" type="datetime1">
              <a:rPr lang="en-GB" smtClean="0"/>
              <a:pPr/>
              <a:t>23/07/2015</a:t>
            </a:fld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9BE689D1-3526-445F-9642-9D0661F6D40A}" type="slidenum">
              <a:rPr lang="en-GB" smtClean="0"/>
              <a:pPr/>
              <a:t>‹#›</a:t>
            </a:fld>
            <a:endParaRPr lang="en-GB"/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417917" y="399964"/>
            <a:ext cx="11365200" cy="0"/>
          </a:xfrm>
          <a:prstGeom prst="line">
            <a:avLst/>
          </a:prstGeom>
          <a:ln w="6350">
            <a:solidFill>
              <a:srgbClr val="555555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410187" y="432000"/>
            <a:ext cx="11376000" cy="986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6771967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 xmlns="">
        <p15:guide id="1" pos="257" userDrawn="1">
          <p15:clr>
            <a:srgbClr val="000000"/>
          </p15:clr>
        </p15:guide>
        <p15:guide id="2" pos="7447" userDrawn="1">
          <p15:clr>
            <a:srgbClr val="000000"/>
          </p15:clr>
        </p15:guide>
        <p15:guide id="3" orient="horz" pos="1032" userDrawn="1">
          <p15:clr>
            <a:srgbClr val="000000"/>
          </p15:clr>
        </p15:guide>
        <p15:guide id="4" orient="horz" pos="3884" userDrawn="1">
          <p15:clr>
            <a:srgbClr val="000000"/>
          </p15:clr>
        </p15:guide>
        <p15:guide id="5" orient="horz" pos="264" userDrawn="1">
          <p15:clr>
            <a:srgbClr val="00000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1232D8-B560-450B-8E25-23C085E1FE45}" type="datetime1">
              <a:rPr lang="en-GB" smtClean="0"/>
              <a:pPr/>
              <a:t>23/07/2015</a:t>
            </a:fld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BE689D1-3526-445F-9642-9D0661F6D40A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410463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smtClean="0"/>
              <a:t>Click to edit Master title style</a:t>
            </a:r>
            <a:endParaRPr lang="en-GB" noProof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noProof="0" smtClean="0"/>
              <a:t>Click to edit Master text styles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  <a:p>
            <a:pPr lvl="3"/>
            <a:r>
              <a:rPr lang="en-GB" noProof="0" smtClean="0"/>
              <a:t>Fourth level</a:t>
            </a:r>
          </a:p>
          <a:p>
            <a:pPr lvl="4"/>
            <a:r>
              <a:rPr lang="en-GB" noProof="0" smtClean="0"/>
              <a:t>Fifth level</a:t>
            </a:r>
            <a:endParaRPr lang="en-GB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March 1, 2008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4701119" y="6621463"/>
            <a:ext cx="2400300" cy="2159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22AF99-D4D9-455B-A811-9B4A739CC115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814379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Content Placeholder 14"/>
          <p:cNvSpPr>
            <a:spLocks noGrp="1"/>
          </p:cNvSpPr>
          <p:nvPr>
            <p:ph sz="quarter" idx="11"/>
          </p:nvPr>
        </p:nvSpPr>
        <p:spPr>
          <a:xfrm>
            <a:off x="2761200" y="2041200"/>
            <a:ext cx="9000000" cy="381600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Rectangle 5"/>
          <p:cNvSpPr/>
          <p:nvPr userDrawn="1"/>
        </p:nvSpPr>
        <p:spPr>
          <a:xfrm>
            <a:off x="-1" y="0"/>
            <a:ext cx="2412000" cy="6858000"/>
          </a:xfrm>
          <a:prstGeom prst="rect">
            <a:avLst/>
          </a:prstGeom>
          <a:solidFill>
            <a:srgbClr val="0093B3"/>
          </a:solidFill>
          <a:ln>
            <a:noFill/>
          </a:ln>
          <a:effectLst>
            <a:outerShdw blurRad="84455" dist="25400" rotWithShape="0">
              <a:srgbClr val="000000">
                <a:alpha val="20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7" name="TextBox 6"/>
          <p:cNvSpPr txBox="1"/>
          <p:nvPr userDrawn="1"/>
        </p:nvSpPr>
        <p:spPr>
          <a:xfrm>
            <a:off x="97201" y="1924051"/>
            <a:ext cx="1606551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Agenda</a:t>
            </a:r>
            <a:endParaRPr lang="en-US" sz="2600" b="1" kern="1200" dirty="0">
              <a:solidFill>
                <a:srgbClr val="FFFFFF"/>
              </a:solidFill>
              <a:latin typeface="+mn-lt"/>
              <a:ea typeface="+mn-ea"/>
              <a:cs typeface="+mn-cs"/>
            </a:endParaRPr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162237" y="1800000"/>
            <a:ext cx="2087529" cy="0"/>
          </a:xfrm>
          <a:prstGeom prst="line">
            <a:avLst/>
          </a:prstGeom>
          <a:ln w="635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613" y="824960"/>
            <a:ext cx="1310771" cy="582133"/>
          </a:xfrm>
          <a:prstGeom prst="rect">
            <a:avLst/>
          </a:prstGeom>
        </p:spPr>
      </p:pic>
      <p:cxnSp>
        <p:nvCxnSpPr>
          <p:cNvPr id="10" name="Straight Connector 9"/>
          <p:cNvCxnSpPr/>
          <p:nvPr userDrawn="1"/>
        </p:nvCxnSpPr>
        <p:spPr>
          <a:xfrm>
            <a:off x="162237" y="432048"/>
            <a:ext cx="2087529" cy="0"/>
          </a:xfrm>
          <a:prstGeom prst="line">
            <a:avLst/>
          </a:prstGeom>
          <a:ln w="635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 userDrawn="1"/>
        </p:nvCxnSpPr>
        <p:spPr>
          <a:xfrm>
            <a:off x="162237" y="6310313"/>
            <a:ext cx="2087529" cy="0"/>
          </a:xfrm>
          <a:prstGeom prst="line">
            <a:avLst/>
          </a:prstGeom>
          <a:ln w="635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 userDrawn="1"/>
        </p:nvCxnSpPr>
        <p:spPr>
          <a:xfrm>
            <a:off x="2761200" y="1800000"/>
            <a:ext cx="9021600" cy="0"/>
          </a:xfrm>
          <a:prstGeom prst="line">
            <a:avLst/>
          </a:prstGeom>
          <a:ln w="6350">
            <a:solidFill>
              <a:srgbClr val="555555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 userDrawn="1"/>
        </p:nvCxnSpPr>
        <p:spPr>
          <a:xfrm>
            <a:off x="2761200" y="6310313"/>
            <a:ext cx="9025200" cy="0"/>
          </a:xfrm>
          <a:prstGeom prst="line">
            <a:avLst/>
          </a:prstGeom>
          <a:ln w="6350">
            <a:solidFill>
              <a:srgbClr val="555555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Slide Number Placeholder 1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9BE689D1-3526-445F-9642-9D0661F6D40A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80660110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 xmlns="">
        <p15:guide id="1" orient="horz" pos="1286" userDrawn="1">
          <p15:clr>
            <a:srgbClr val="000000"/>
          </p15:clr>
        </p15:guide>
        <p15:guide id="2" pos="1737" userDrawn="1">
          <p15:clr>
            <a:srgbClr val="000000"/>
          </p15:clr>
        </p15:guide>
        <p15:guide id="3" pos="7423" userDrawn="1">
          <p15:clr>
            <a:srgbClr val="000000"/>
          </p15:clr>
        </p15:guide>
        <p15:guide id="4" orient="horz" pos="3697" userDrawn="1">
          <p15:clr>
            <a:srgbClr val="00000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hart">
  <p:cSld name="Title, Text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8367" y="304803"/>
            <a:ext cx="9980084" cy="10080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78367" y="1943100"/>
            <a:ext cx="5295900" cy="46243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hart Placeholder 3"/>
          <p:cNvSpPr>
            <a:spLocks noGrp="1"/>
          </p:cNvSpPr>
          <p:nvPr>
            <p:ph type="chart" sz="half" idx="2"/>
          </p:nvPr>
        </p:nvSpPr>
        <p:spPr>
          <a:xfrm>
            <a:off x="5977469" y="1943100"/>
            <a:ext cx="5298017" cy="4624388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March 1, 2008</a:t>
            </a:r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1"/>
          </p:nvPr>
        </p:nvSpPr>
        <p:spPr>
          <a:xfrm>
            <a:off x="4701119" y="6621463"/>
            <a:ext cx="2400300" cy="2159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E2C014-F3D8-4F0A-8A16-8B234A94297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8640279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itle Slide - Product Area Hea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6" descr="Ocean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42" y="11854"/>
            <a:ext cx="12189884" cy="6856413"/>
          </a:xfrm>
          <a:prstGeom prst="rect">
            <a:avLst/>
          </a:prstGeom>
          <a:noFill/>
        </p:spPr>
      </p:pic>
      <p:pic>
        <p:nvPicPr>
          <p:cNvPr id="16" name="Picture 9" descr="logo_wwl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06993" y="5984854"/>
            <a:ext cx="1919817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4" name="Rectangle 2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910167" y="1511300"/>
            <a:ext cx="8445500" cy="1116013"/>
          </a:xfrm>
        </p:spPr>
        <p:txBody>
          <a:bodyPr anchor="b"/>
          <a:lstStyle>
            <a:lvl1pPr>
              <a:defRPr sz="2800" baseline="0">
                <a:solidFill>
                  <a:schemeClr val="bg1"/>
                </a:solidFill>
              </a:defRPr>
            </a:lvl1pPr>
          </a:lstStyle>
          <a:p>
            <a:r>
              <a:rPr lang="en-GB" noProof="0" smtClean="0"/>
              <a:t>Type Heading here of Product Area</a:t>
            </a:r>
            <a:endParaRPr lang="en-GB" noProof="0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1871135" y="2733678"/>
            <a:ext cx="6718300" cy="1052515"/>
          </a:xfrm>
        </p:spPr>
        <p:txBody>
          <a:bodyPr/>
          <a:lstStyle>
            <a:lvl1pPr marL="0" indent="0">
              <a:buFontTx/>
              <a:buNone/>
              <a:defRPr sz="3200"/>
            </a:lvl1pPr>
          </a:lstStyle>
          <a:p>
            <a:r>
              <a:rPr lang="en-GB" noProof="0" smtClean="0"/>
              <a:t>Type subheading here</a:t>
            </a:r>
            <a:endParaRPr lang="en-GB" noProof="0"/>
          </a:p>
        </p:txBody>
      </p:sp>
      <p:pic>
        <p:nvPicPr>
          <p:cNvPr id="8196" name="Picture 4" descr="from_to_50_HVIT_3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417051" y="111128"/>
            <a:ext cx="1488016" cy="923925"/>
          </a:xfrm>
          <a:prstGeom prst="rect">
            <a:avLst/>
          </a:prstGeom>
          <a:noFill/>
        </p:spPr>
      </p:pic>
      <p:sp>
        <p:nvSpPr>
          <p:cNvPr id="8198" name="Line 6"/>
          <p:cNvSpPr>
            <a:spLocks noChangeShapeType="1"/>
          </p:cNvSpPr>
          <p:nvPr/>
        </p:nvSpPr>
        <p:spPr bwMode="auto">
          <a:xfrm>
            <a:off x="11684000" y="76200"/>
            <a:ext cx="0" cy="6705600"/>
          </a:xfrm>
          <a:prstGeom prst="line">
            <a:avLst/>
          </a:prstGeom>
          <a:noFill/>
          <a:ln w="6350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 sz="1800" noProof="0"/>
          </a:p>
        </p:txBody>
      </p:sp>
      <p:sp>
        <p:nvSpPr>
          <p:cNvPr id="8199" name="Line 7"/>
          <p:cNvSpPr>
            <a:spLocks noChangeShapeType="1"/>
          </p:cNvSpPr>
          <p:nvPr/>
        </p:nvSpPr>
        <p:spPr bwMode="auto">
          <a:xfrm>
            <a:off x="9652000" y="76200"/>
            <a:ext cx="0" cy="6705600"/>
          </a:xfrm>
          <a:prstGeom prst="line">
            <a:avLst/>
          </a:prstGeom>
          <a:noFill/>
          <a:ln w="6350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 sz="1800" noProof="0"/>
          </a:p>
        </p:txBody>
      </p:sp>
      <p:pic>
        <p:nvPicPr>
          <p:cNvPr id="8200" name="Picture 8" descr="pil_hvit_stor_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48267" y="2794000"/>
            <a:ext cx="518584" cy="279400"/>
          </a:xfrm>
          <a:prstGeom prst="rect">
            <a:avLst/>
          </a:prstGeom>
          <a:noFill/>
        </p:spPr>
      </p:pic>
      <p:sp>
        <p:nvSpPr>
          <p:cNvPr id="12" name="Text Placeholder 10"/>
          <p:cNvSpPr>
            <a:spLocks noGrp="1"/>
          </p:cNvSpPr>
          <p:nvPr>
            <p:ph type="body" sz="quarter" idx="10" hasCustomPrompt="1"/>
          </p:nvPr>
        </p:nvSpPr>
        <p:spPr>
          <a:xfrm>
            <a:off x="2002507" y="3929067"/>
            <a:ext cx="2882900" cy="214314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GB" sz="1000" b="1" noProof="0" smtClean="0">
                <a:solidFill>
                  <a:schemeClr val="bg1"/>
                </a:solidFill>
              </a:rPr>
              <a:t>Type Name of Presenter here</a:t>
            </a:r>
          </a:p>
        </p:txBody>
      </p:sp>
      <p:sp>
        <p:nvSpPr>
          <p:cNvPr id="13" name="Text Placeholder 10"/>
          <p:cNvSpPr>
            <a:spLocks noGrp="1"/>
          </p:cNvSpPr>
          <p:nvPr>
            <p:ph type="body" sz="quarter" idx="11" hasCustomPrompt="1"/>
          </p:nvPr>
        </p:nvSpPr>
        <p:spPr>
          <a:xfrm>
            <a:off x="2002507" y="4138618"/>
            <a:ext cx="2882900" cy="216000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GB" sz="1000" b="1" noProof="0" smtClean="0">
                <a:solidFill>
                  <a:schemeClr val="bg1"/>
                </a:solidFill>
              </a:rPr>
              <a:t>Type Date here (March 10, 2008) </a:t>
            </a:r>
            <a:endParaRPr lang="en-GB" sz="1000" b="1" noProof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6069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hapter Divider_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68"/>
            <a:ext cx="12195000" cy="6858750"/>
          </a:xfrm>
          <a:prstGeom prst="rect">
            <a:avLst/>
          </a:prstGeom>
        </p:spPr>
      </p:pic>
      <p:sp>
        <p:nvSpPr>
          <p:cNvPr id="6" name="Rectangle 5"/>
          <p:cNvSpPr/>
          <p:nvPr userDrawn="1"/>
        </p:nvSpPr>
        <p:spPr>
          <a:xfrm>
            <a:off x="0" y="-4762"/>
            <a:ext cx="2412000" cy="6876000"/>
          </a:xfrm>
          <a:prstGeom prst="rect">
            <a:avLst/>
          </a:prstGeom>
          <a:solidFill>
            <a:schemeClr val="accent4"/>
          </a:solidFill>
          <a:ln>
            <a:noFill/>
          </a:ln>
          <a:effectLst>
            <a:outerShdw blurRad="84455" dist="25400" rotWithShape="0">
              <a:srgbClr val="000000">
                <a:alpha val="20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0"/>
          </p:nvPr>
        </p:nvSpPr>
        <p:spPr>
          <a:xfrm>
            <a:off x="162235" y="1926000"/>
            <a:ext cx="2087531" cy="27648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Tx/>
              <a:buNone/>
              <a:defRPr sz="26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723" y="6395846"/>
            <a:ext cx="718552" cy="319120"/>
          </a:xfrm>
          <a:prstGeom prst="rect">
            <a:avLst/>
          </a:prstGeom>
        </p:spPr>
      </p:pic>
      <p:cxnSp>
        <p:nvCxnSpPr>
          <p:cNvPr id="9" name="Straight Connector 8"/>
          <p:cNvCxnSpPr/>
          <p:nvPr userDrawn="1"/>
        </p:nvCxnSpPr>
        <p:spPr>
          <a:xfrm>
            <a:off x="162237" y="432048"/>
            <a:ext cx="2087529" cy="0"/>
          </a:xfrm>
          <a:prstGeom prst="line">
            <a:avLst/>
          </a:prstGeom>
          <a:ln w="635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 userDrawn="1"/>
        </p:nvCxnSpPr>
        <p:spPr>
          <a:xfrm>
            <a:off x="162237" y="6310313"/>
            <a:ext cx="2087529" cy="0"/>
          </a:xfrm>
          <a:prstGeom prst="line">
            <a:avLst/>
          </a:prstGeom>
          <a:ln w="635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 userDrawn="1"/>
        </p:nvCxnSpPr>
        <p:spPr>
          <a:xfrm>
            <a:off x="162237" y="1800000"/>
            <a:ext cx="2087529" cy="0"/>
          </a:xfrm>
          <a:prstGeom prst="line">
            <a:avLst/>
          </a:prstGeom>
          <a:ln w="635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2" name="Picture 11" descr="01.png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236" y="551800"/>
            <a:ext cx="1755867" cy="11284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1419178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 xmlns="">
        <p15:guide id="1" orient="horz" pos="1212" userDrawn="1">
          <p15:clr>
            <a:srgbClr val="000000"/>
          </p15:clr>
        </p15:guide>
        <p15:guide id="2" pos="1519" userDrawn="1">
          <p15:clr>
            <a:srgbClr val="00000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hapter Divider_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68"/>
            <a:ext cx="12195000" cy="6858750"/>
          </a:xfrm>
          <a:prstGeom prst="rect">
            <a:avLst/>
          </a:prstGeom>
        </p:spPr>
      </p:pic>
      <p:sp>
        <p:nvSpPr>
          <p:cNvPr id="6" name="Rectangle 5"/>
          <p:cNvSpPr/>
          <p:nvPr userDrawn="1"/>
        </p:nvSpPr>
        <p:spPr>
          <a:xfrm>
            <a:off x="-1079" y="-4762"/>
            <a:ext cx="2412000" cy="6876000"/>
          </a:xfrm>
          <a:prstGeom prst="rect">
            <a:avLst/>
          </a:prstGeom>
          <a:solidFill>
            <a:schemeClr val="tx2"/>
          </a:solidFill>
          <a:ln>
            <a:noFill/>
          </a:ln>
          <a:effectLst>
            <a:outerShdw blurRad="84455" dist="25400" rotWithShape="0">
              <a:srgbClr val="000000">
                <a:alpha val="20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0"/>
          </p:nvPr>
        </p:nvSpPr>
        <p:spPr>
          <a:xfrm>
            <a:off x="161156" y="1926000"/>
            <a:ext cx="2087765" cy="27648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Tx/>
              <a:buNone/>
              <a:defRPr sz="26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645" y="6395846"/>
            <a:ext cx="718552" cy="319120"/>
          </a:xfrm>
          <a:prstGeom prst="rect">
            <a:avLst/>
          </a:prstGeom>
        </p:spPr>
      </p:pic>
      <p:cxnSp>
        <p:nvCxnSpPr>
          <p:cNvPr id="9" name="Straight Connector 8"/>
          <p:cNvCxnSpPr/>
          <p:nvPr userDrawn="1"/>
        </p:nvCxnSpPr>
        <p:spPr>
          <a:xfrm>
            <a:off x="161158" y="432048"/>
            <a:ext cx="2087529" cy="0"/>
          </a:xfrm>
          <a:prstGeom prst="line">
            <a:avLst/>
          </a:prstGeom>
          <a:ln w="635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 userDrawn="1"/>
        </p:nvCxnSpPr>
        <p:spPr>
          <a:xfrm>
            <a:off x="161158" y="6310313"/>
            <a:ext cx="2087529" cy="0"/>
          </a:xfrm>
          <a:prstGeom prst="line">
            <a:avLst/>
          </a:prstGeom>
          <a:ln w="635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 userDrawn="1"/>
        </p:nvCxnSpPr>
        <p:spPr>
          <a:xfrm>
            <a:off x="161158" y="1800000"/>
            <a:ext cx="2087529" cy="0"/>
          </a:xfrm>
          <a:prstGeom prst="line">
            <a:avLst/>
          </a:prstGeom>
          <a:ln w="635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234" y="551800"/>
            <a:ext cx="1755867" cy="11284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9783727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 xmlns="">
        <p15:guide id="1" orient="horz" pos="1212" userDrawn="1">
          <p15:clr>
            <a:srgbClr val="000000"/>
          </p15:clr>
        </p15:guide>
        <p15:guide id="2" pos="1519" userDrawn="1">
          <p15:clr>
            <a:srgbClr val="00000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hapter Divider_3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68"/>
            <a:ext cx="12195000" cy="6858750"/>
          </a:xfrm>
          <a:prstGeom prst="rect">
            <a:avLst/>
          </a:prstGeom>
        </p:spPr>
      </p:pic>
      <p:sp>
        <p:nvSpPr>
          <p:cNvPr id="6" name="Rectangle 5"/>
          <p:cNvSpPr/>
          <p:nvPr userDrawn="1"/>
        </p:nvSpPr>
        <p:spPr>
          <a:xfrm>
            <a:off x="0" y="-4762"/>
            <a:ext cx="2412000" cy="6876000"/>
          </a:xfrm>
          <a:prstGeom prst="rect">
            <a:avLst/>
          </a:prstGeom>
          <a:solidFill>
            <a:schemeClr val="accent3"/>
          </a:solidFill>
          <a:ln>
            <a:noFill/>
          </a:ln>
          <a:effectLst>
            <a:outerShdw blurRad="84455" dist="25400" rotWithShape="0">
              <a:srgbClr val="000000">
                <a:alpha val="20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0"/>
          </p:nvPr>
        </p:nvSpPr>
        <p:spPr>
          <a:xfrm>
            <a:off x="162235" y="1926000"/>
            <a:ext cx="2087765" cy="27648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Tx/>
              <a:buNone/>
              <a:defRPr sz="26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723" y="6395846"/>
            <a:ext cx="718552" cy="319120"/>
          </a:xfrm>
          <a:prstGeom prst="rect">
            <a:avLst/>
          </a:prstGeom>
        </p:spPr>
      </p:pic>
      <p:cxnSp>
        <p:nvCxnSpPr>
          <p:cNvPr id="9" name="Straight Connector 8"/>
          <p:cNvCxnSpPr/>
          <p:nvPr userDrawn="1"/>
        </p:nvCxnSpPr>
        <p:spPr>
          <a:xfrm>
            <a:off x="162237" y="432048"/>
            <a:ext cx="2087529" cy="0"/>
          </a:xfrm>
          <a:prstGeom prst="line">
            <a:avLst/>
          </a:prstGeom>
          <a:ln w="635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 userDrawn="1"/>
        </p:nvCxnSpPr>
        <p:spPr>
          <a:xfrm>
            <a:off x="162237" y="6310313"/>
            <a:ext cx="2087529" cy="0"/>
          </a:xfrm>
          <a:prstGeom prst="line">
            <a:avLst/>
          </a:prstGeom>
          <a:ln w="635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 userDrawn="1"/>
        </p:nvCxnSpPr>
        <p:spPr>
          <a:xfrm>
            <a:off x="162237" y="1800000"/>
            <a:ext cx="2087529" cy="0"/>
          </a:xfrm>
          <a:prstGeom prst="line">
            <a:avLst/>
          </a:prstGeom>
          <a:ln w="635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234" y="551798"/>
            <a:ext cx="1755867" cy="11284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6242734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 xmlns="">
        <p15:guide id="1" orient="horz" pos="1212" userDrawn="1">
          <p15:clr>
            <a:srgbClr val="000000"/>
          </p15:clr>
        </p15:guide>
        <p15:guide id="2" pos="1519" userDrawn="1">
          <p15:clr>
            <a:srgbClr val="00000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hapter Divider_4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5000" cy="6858750"/>
          </a:xfrm>
          <a:prstGeom prst="rect">
            <a:avLst/>
          </a:prstGeom>
        </p:spPr>
      </p:pic>
      <p:sp>
        <p:nvSpPr>
          <p:cNvPr id="6" name="Rectangle 5"/>
          <p:cNvSpPr/>
          <p:nvPr userDrawn="1"/>
        </p:nvSpPr>
        <p:spPr>
          <a:xfrm>
            <a:off x="-2895" y="-4762"/>
            <a:ext cx="2412000" cy="6876000"/>
          </a:xfrm>
          <a:prstGeom prst="rect">
            <a:avLst/>
          </a:prstGeom>
          <a:solidFill>
            <a:schemeClr val="accent4"/>
          </a:solidFill>
          <a:ln>
            <a:noFill/>
          </a:ln>
          <a:effectLst>
            <a:outerShdw blurRad="84455" dist="25400" rotWithShape="0">
              <a:srgbClr val="000000">
                <a:alpha val="20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0"/>
          </p:nvPr>
        </p:nvSpPr>
        <p:spPr>
          <a:xfrm>
            <a:off x="162235" y="1926000"/>
            <a:ext cx="2087765" cy="27648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Tx/>
              <a:buNone/>
              <a:defRPr sz="26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723" y="6395846"/>
            <a:ext cx="718552" cy="319120"/>
          </a:xfrm>
          <a:prstGeom prst="rect">
            <a:avLst/>
          </a:prstGeom>
        </p:spPr>
      </p:pic>
      <p:cxnSp>
        <p:nvCxnSpPr>
          <p:cNvPr id="9" name="Straight Connector 8"/>
          <p:cNvCxnSpPr/>
          <p:nvPr userDrawn="1"/>
        </p:nvCxnSpPr>
        <p:spPr>
          <a:xfrm>
            <a:off x="162237" y="432048"/>
            <a:ext cx="2087529" cy="0"/>
          </a:xfrm>
          <a:prstGeom prst="line">
            <a:avLst/>
          </a:prstGeom>
          <a:ln w="635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 userDrawn="1"/>
        </p:nvCxnSpPr>
        <p:spPr>
          <a:xfrm>
            <a:off x="162237" y="6310313"/>
            <a:ext cx="2087529" cy="0"/>
          </a:xfrm>
          <a:prstGeom prst="line">
            <a:avLst/>
          </a:prstGeom>
          <a:ln w="635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 userDrawn="1"/>
        </p:nvCxnSpPr>
        <p:spPr>
          <a:xfrm>
            <a:off x="162237" y="1800000"/>
            <a:ext cx="2087529" cy="0"/>
          </a:xfrm>
          <a:prstGeom prst="line">
            <a:avLst/>
          </a:prstGeom>
          <a:ln w="635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234" y="551798"/>
            <a:ext cx="1755867" cy="11284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2432242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 xmlns="">
        <p15:guide id="1" orient="horz" pos="1214" userDrawn="1">
          <p15:clr>
            <a:srgbClr val="000000"/>
          </p15:clr>
        </p15:guide>
        <p15:guide id="2" pos="1517" userDrawn="1">
          <p15:clr>
            <a:srgbClr val="00000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hapter Divider_5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68"/>
            <a:ext cx="12195000" cy="6858750"/>
          </a:xfrm>
          <a:prstGeom prst="rect">
            <a:avLst/>
          </a:prstGeom>
        </p:spPr>
      </p:pic>
      <p:sp>
        <p:nvSpPr>
          <p:cNvPr id="6" name="Rectangle 5"/>
          <p:cNvSpPr/>
          <p:nvPr userDrawn="1"/>
        </p:nvSpPr>
        <p:spPr>
          <a:xfrm>
            <a:off x="-2895" y="-4762"/>
            <a:ext cx="2412000" cy="6876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84455" dist="25400" rotWithShape="0">
              <a:srgbClr val="000000">
                <a:alpha val="20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0"/>
          </p:nvPr>
        </p:nvSpPr>
        <p:spPr>
          <a:xfrm>
            <a:off x="162235" y="1926000"/>
            <a:ext cx="2087765" cy="27648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Tx/>
              <a:buNone/>
              <a:defRPr sz="26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723" y="6395846"/>
            <a:ext cx="718552" cy="319120"/>
          </a:xfrm>
          <a:prstGeom prst="rect">
            <a:avLst/>
          </a:prstGeom>
        </p:spPr>
      </p:pic>
      <p:cxnSp>
        <p:nvCxnSpPr>
          <p:cNvPr id="9" name="Straight Connector 8"/>
          <p:cNvCxnSpPr/>
          <p:nvPr userDrawn="1"/>
        </p:nvCxnSpPr>
        <p:spPr>
          <a:xfrm>
            <a:off x="162237" y="432048"/>
            <a:ext cx="2087529" cy="0"/>
          </a:xfrm>
          <a:prstGeom prst="line">
            <a:avLst/>
          </a:prstGeom>
          <a:ln w="635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 userDrawn="1"/>
        </p:nvCxnSpPr>
        <p:spPr>
          <a:xfrm>
            <a:off x="162237" y="6310313"/>
            <a:ext cx="2087529" cy="0"/>
          </a:xfrm>
          <a:prstGeom prst="line">
            <a:avLst/>
          </a:prstGeom>
          <a:ln w="635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 userDrawn="1"/>
        </p:nvCxnSpPr>
        <p:spPr>
          <a:xfrm>
            <a:off x="162237" y="1800000"/>
            <a:ext cx="2087529" cy="0"/>
          </a:xfrm>
          <a:prstGeom prst="line">
            <a:avLst/>
          </a:prstGeom>
          <a:ln w="635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237" y="551798"/>
            <a:ext cx="1755865" cy="11284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728301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 xmlns="">
        <p15:guide id="1" orient="horz" pos="1212" userDrawn="1">
          <p15:clr>
            <a:srgbClr val="000000"/>
          </p15:clr>
        </p15:guide>
        <p15:guide id="2" pos="1517" userDrawn="1">
          <p15:clr>
            <a:srgbClr val="00000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hapter Divider_6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68"/>
            <a:ext cx="12195000" cy="6858750"/>
          </a:xfrm>
          <a:prstGeom prst="rect">
            <a:avLst/>
          </a:prstGeom>
        </p:spPr>
      </p:pic>
      <p:sp>
        <p:nvSpPr>
          <p:cNvPr id="6" name="Rectangle 5"/>
          <p:cNvSpPr/>
          <p:nvPr userDrawn="1"/>
        </p:nvSpPr>
        <p:spPr>
          <a:xfrm>
            <a:off x="0" y="-4762"/>
            <a:ext cx="2412000" cy="6876000"/>
          </a:xfrm>
          <a:prstGeom prst="rect">
            <a:avLst/>
          </a:prstGeom>
          <a:solidFill>
            <a:schemeClr val="accent3"/>
          </a:solidFill>
          <a:ln>
            <a:noFill/>
          </a:ln>
          <a:effectLst>
            <a:outerShdw blurRad="84455" dist="25400" rotWithShape="0">
              <a:srgbClr val="000000">
                <a:alpha val="20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0"/>
          </p:nvPr>
        </p:nvSpPr>
        <p:spPr>
          <a:xfrm>
            <a:off x="162235" y="1926000"/>
            <a:ext cx="2087765" cy="27648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Tx/>
              <a:buNone/>
              <a:defRPr sz="26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723" y="6395846"/>
            <a:ext cx="718552" cy="319120"/>
          </a:xfrm>
          <a:prstGeom prst="rect">
            <a:avLst/>
          </a:prstGeom>
        </p:spPr>
      </p:pic>
      <p:cxnSp>
        <p:nvCxnSpPr>
          <p:cNvPr id="9" name="Straight Connector 8"/>
          <p:cNvCxnSpPr/>
          <p:nvPr userDrawn="1"/>
        </p:nvCxnSpPr>
        <p:spPr>
          <a:xfrm>
            <a:off x="162237" y="432048"/>
            <a:ext cx="2087529" cy="0"/>
          </a:xfrm>
          <a:prstGeom prst="line">
            <a:avLst/>
          </a:prstGeom>
          <a:ln w="635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 userDrawn="1"/>
        </p:nvCxnSpPr>
        <p:spPr>
          <a:xfrm>
            <a:off x="162237" y="6310313"/>
            <a:ext cx="2087529" cy="0"/>
          </a:xfrm>
          <a:prstGeom prst="line">
            <a:avLst/>
          </a:prstGeom>
          <a:ln w="635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 userDrawn="1"/>
        </p:nvCxnSpPr>
        <p:spPr>
          <a:xfrm>
            <a:off x="162237" y="1800000"/>
            <a:ext cx="2087529" cy="0"/>
          </a:xfrm>
          <a:prstGeom prst="line">
            <a:avLst/>
          </a:prstGeom>
          <a:ln w="635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237" y="551798"/>
            <a:ext cx="1755865" cy="11284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5416386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 xmlns="">
        <p15:guide id="1" orient="horz" pos="1212" userDrawn="1">
          <p15:clr>
            <a:srgbClr val="000000"/>
          </p15:clr>
        </p15:guide>
        <p15:guide id="2" pos="1519" userDrawn="1">
          <p15:clr>
            <a:srgbClr val="00000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0187" y="1620000"/>
            <a:ext cx="11376000" cy="45360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410187" y="238144"/>
            <a:ext cx="4320000" cy="1800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Tx/>
              <a:buNone/>
              <a:defRPr sz="9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smtClean="0"/>
              <a:t>Chapter heading</a:t>
            </a:r>
            <a:endParaRPr lang="en-GB" dirty="0"/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417917" y="399964"/>
            <a:ext cx="11365200" cy="0"/>
          </a:xfrm>
          <a:prstGeom prst="line">
            <a:avLst/>
          </a:prstGeom>
          <a:ln w="6350">
            <a:solidFill>
              <a:srgbClr val="555555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3F4F7571-CDFC-4D5A-9C4C-A54E0EFEF140}" type="datetime1">
              <a:rPr lang="en-GB" smtClean="0"/>
              <a:pPr/>
              <a:t>23/07/2015</a:t>
            </a:fld>
            <a:endParaRPr lang="en-GB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9BE689D1-3526-445F-9642-9D0661F6D40A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410187" y="432000"/>
            <a:ext cx="11376000" cy="986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26842494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 xmlns="">
        <p15:guide id="1" orient="horz" pos="1017" userDrawn="1">
          <p15:clr>
            <a:srgbClr val="000000"/>
          </p15:clr>
        </p15:guide>
        <p15:guide id="2" pos="257" userDrawn="1">
          <p15:clr>
            <a:srgbClr val="000000"/>
          </p15:clr>
        </p15:guide>
        <p15:guide id="3" pos="7423" userDrawn="1">
          <p15:clr>
            <a:srgbClr val="000000"/>
          </p15:clr>
        </p15:guide>
        <p15:guide id="4" orient="horz" pos="3883" userDrawn="1">
          <p15:clr>
            <a:srgbClr val="00000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image" Target="../media/image2.pn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10187" y="432000"/>
            <a:ext cx="11376000" cy="986400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09872" y="1620000"/>
            <a:ext cx="11376000" cy="452520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042856" y="6356350"/>
            <a:ext cx="2743200" cy="2304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900">
                <a:solidFill>
                  <a:schemeClr val="bg2"/>
                </a:solidFill>
              </a:defRPr>
            </a:lvl1pPr>
          </a:lstStyle>
          <a:p>
            <a:fld id="{9BE689D1-3526-445F-9642-9D0661F6D40A}" type="slidenum">
              <a:rPr lang="en-GB" smtClean="0"/>
              <a:pPr/>
              <a:t>‹#›</a:t>
            </a:fld>
            <a:endParaRPr lang="en-GB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09872" y="6310313"/>
            <a:ext cx="11376000" cy="0"/>
          </a:xfrm>
          <a:prstGeom prst="line">
            <a:avLst/>
          </a:prstGeom>
          <a:ln w="6350">
            <a:solidFill>
              <a:srgbClr val="555555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8" name="Picture 7" descr="logo_bla.png"/>
          <p:cNvPicPr>
            <a:picLocks noChangeAspect="1"/>
          </p:cNvPicPr>
          <p:nvPr userDrawn="1"/>
        </p:nvPicPr>
        <p:blipFill>
          <a:blip r:embed="rId2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7920" y="6387778"/>
            <a:ext cx="763181" cy="333538"/>
          </a:xfrm>
          <a:prstGeom prst="rect">
            <a:avLst/>
          </a:prstGeom>
        </p:spPr>
      </p:pic>
      <p:sp>
        <p:nvSpPr>
          <p:cNvPr id="9" name="Date Placeholder 8"/>
          <p:cNvSpPr>
            <a:spLocks noGrp="1"/>
          </p:cNvSpPr>
          <p:nvPr>
            <p:ph type="dt" sz="half" idx="2"/>
          </p:nvPr>
        </p:nvSpPr>
        <p:spPr>
          <a:xfrm>
            <a:off x="6237160" y="6356350"/>
            <a:ext cx="1440973" cy="230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EF4B5C-FE23-4610-85ED-EA88C823EF8F}" type="datetime1">
              <a:rPr lang="en-GB" smtClean="0"/>
              <a:pPr/>
              <a:t>23/07/2015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838637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9" r:id="rId2"/>
    <p:sldLayoutId id="2147483660" r:id="rId3"/>
    <p:sldLayoutId id="2147483661" r:id="rId4"/>
    <p:sldLayoutId id="2147483662" r:id="rId5"/>
    <p:sldLayoutId id="2147483663" r:id="rId6"/>
    <p:sldLayoutId id="2147483664" r:id="rId7"/>
    <p:sldLayoutId id="2147483665" r:id="rId8"/>
    <p:sldLayoutId id="2147483650" r:id="rId9"/>
    <p:sldLayoutId id="2147483652" r:id="rId10"/>
    <p:sldLayoutId id="2147483668" r:id="rId11"/>
    <p:sldLayoutId id="2147483670" r:id="rId12"/>
    <p:sldLayoutId id="2147483653" r:id="rId13"/>
    <p:sldLayoutId id="2147483667" r:id="rId14"/>
    <p:sldLayoutId id="2147483669" r:id="rId15"/>
    <p:sldLayoutId id="2147483654" r:id="rId16"/>
    <p:sldLayoutId id="2147483666" r:id="rId17"/>
    <p:sldLayoutId id="2147483655" r:id="rId18"/>
    <p:sldLayoutId id="2147483672" r:id="rId19"/>
    <p:sldLayoutId id="2147483673" r:id="rId20"/>
    <p:sldLayoutId id="2147483674" r:id="rId21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600" b="1" kern="1200">
          <a:solidFill>
            <a:schemeClr val="bg2"/>
          </a:solidFill>
          <a:latin typeface="+mj-lt"/>
          <a:ea typeface="+mj-ea"/>
          <a:cs typeface="+mj-cs"/>
        </a:defRPr>
      </a:lvl1pPr>
    </p:titleStyle>
    <p:bodyStyle>
      <a:lvl1pPr marL="270000" indent="-270000" algn="l" defTabSz="914400" rtl="0" eaLnBrk="1" latinLnBrk="0" hangingPunct="1">
        <a:lnSpc>
          <a:spcPct val="100000"/>
        </a:lnSpc>
        <a:spcBef>
          <a:spcPts val="1200"/>
        </a:spcBef>
        <a:buFontTx/>
        <a:buBlip>
          <a:blip r:embed="rId24"/>
        </a:buBlip>
        <a:defRPr lang="en-US" sz="1800" b="1" kern="1200" dirty="0" smtClean="0">
          <a:solidFill>
            <a:schemeClr val="tx1"/>
          </a:solidFill>
          <a:latin typeface="+mn-lt"/>
          <a:ea typeface="+mn-ea"/>
          <a:cs typeface="+mn-cs"/>
        </a:defRPr>
      </a:lvl1pPr>
      <a:lvl2pPr marL="446400" indent="-176400" algn="l" defTabSz="914400" rtl="0" eaLnBrk="1" latinLnBrk="0" hangingPunct="1">
        <a:lnSpc>
          <a:spcPct val="100000"/>
        </a:lnSpc>
        <a:spcBef>
          <a:spcPts val="400"/>
        </a:spcBef>
        <a:buFont typeface="Arial" panose="020B0604020202020204" pitchFamily="34" charset="0"/>
        <a:buChar char="–"/>
        <a:defRPr lang="en-US" sz="1400" b="1" kern="1200" dirty="0" smtClean="0">
          <a:solidFill>
            <a:schemeClr val="bg2">
              <a:lumMod val="75000"/>
            </a:schemeClr>
          </a:solidFill>
          <a:latin typeface="+mn-lt"/>
          <a:ea typeface="+mn-ea"/>
          <a:cs typeface="+mn-cs"/>
        </a:defRPr>
      </a:lvl2pPr>
      <a:lvl3pPr marL="630000" indent="-183600" algn="l" defTabSz="914400" rtl="0" eaLnBrk="1" latinLnBrk="0" hangingPunct="1">
        <a:lnSpc>
          <a:spcPct val="100000"/>
        </a:lnSpc>
        <a:spcBef>
          <a:spcPts val="400"/>
        </a:spcBef>
        <a:buFont typeface="Arial" panose="020B0604020202020204" pitchFamily="34" charset="0"/>
        <a:buChar char="•"/>
        <a:defRPr lang="en-US" sz="1200" b="1" kern="1200" dirty="0" smtClean="0">
          <a:solidFill>
            <a:schemeClr val="bg2">
              <a:lumMod val="75000"/>
            </a:schemeClr>
          </a:solidFill>
          <a:latin typeface="+mn-lt"/>
          <a:ea typeface="+mn-ea"/>
          <a:cs typeface="+mn-cs"/>
        </a:defRPr>
      </a:lvl3pPr>
      <a:lvl4pPr marL="806400" indent="-176400" algn="l" defTabSz="914400" rtl="0" eaLnBrk="1" latinLnBrk="0" hangingPunct="1">
        <a:lnSpc>
          <a:spcPct val="100000"/>
        </a:lnSpc>
        <a:spcBef>
          <a:spcPts val="400"/>
        </a:spcBef>
        <a:buFont typeface="Arial" panose="020B0604020202020204" pitchFamily="34" charset="0"/>
        <a:buChar char="•"/>
        <a:defRPr lang="en-US" sz="1100" b="1" kern="1200" dirty="0" smtClean="0">
          <a:solidFill>
            <a:schemeClr val="bg2">
              <a:lumMod val="75000"/>
            </a:schemeClr>
          </a:solidFill>
          <a:latin typeface="+mn-lt"/>
          <a:ea typeface="+mn-ea"/>
          <a:cs typeface="+mn-cs"/>
        </a:defRPr>
      </a:lvl4pPr>
      <a:lvl5pPr marL="990000" indent="-183600" algn="l" defTabSz="914400" rtl="0" eaLnBrk="1" latinLnBrk="0" hangingPunct="1">
        <a:lnSpc>
          <a:spcPct val="100000"/>
        </a:lnSpc>
        <a:spcBef>
          <a:spcPts val="400"/>
        </a:spcBef>
        <a:buFont typeface="Arial" panose="020B0604020202020204" pitchFamily="34" charset="0"/>
        <a:buChar char="»"/>
        <a:defRPr lang="en-GB" sz="1100" b="1" kern="1200" dirty="0">
          <a:solidFill>
            <a:schemeClr val="bg2">
              <a:lumMod val="7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 xmlns="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0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0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0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0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0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0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34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16.xml"/><Relationship Id="rId1" Type="http://schemas.openxmlformats.org/officeDocument/2006/relationships/tags" Target="../tags/tag1.xml"/><Relationship Id="rId4" Type="http://schemas.openxmlformats.org/officeDocument/2006/relationships/image" Target="../media/image2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16.xml"/><Relationship Id="rId1" Type="http://schemas.openxmlformats.org/officeDocument/2006/relationships/tags" Target="../tags/tag2.xml"/><Relationship Id="rId4" Type="http://schemas.openxmlformats.org/officeDocument/2006/relationships/image" Target="../media/image2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2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sv-SE" dirty="0" smtClean="0"/>
              <a:t>Wallenius Wilhelmsen Logistics</a:t>
            </a:r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2759242" y="2301456"/>
            <a:ext cx="9289324" cy="1356144"/>
          </a:xfrm>
        </p:spPr>
        <p:txBody>
          <a:bodyPr>
            <a:normAutofit/>
          </a:bodyPr>
          <a:lstStyle/>
          <a:p>
            <a:r>
              <a:rPr lang="en-GB" dirty="0" smtClean="0"/>
              <a:t>BMSB Effects on Shipping Industry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211139" y="1981203"/>
            <a:ext cx="2152800" cy="582703"/>
          </a:xfrm>
        </p:spPr>
        <p:txBody>
          <a:bodyPr>
            <a:normAutofit/>
          </a:bodyPr>
          <a:lstStyle/>
          <a:p>
            <a:r>
              <a:rPr lang="en-GB" dirty="0" smtClean="0"/>
              <a:t>Capt. Phil Hansen</a:t>
            </a:r>
          </a:p>
          <a:p>
            <a:r>
              <a:rPr lang="en-GB" dirty="0" smtClean="0"/>
              <a:t>Head </a:t>
            </a:r>
            <a:r>
              <a:rPr lang="en-GB" dirty="0"/>
              <a:t>of Cargo Quality </a:t>
            </a:r>
            <a:r>
              <a:rPr lang="en-GB" dirty="0" smtClean="0"/>
              <a:t>Americas</a:t>
            </a:r>
          </a:p>
          <a:p>
            <a:endParaRPr lang="en-GB" dirty="0" smtClean="0"/>
          </a:p>
          <a:p>
            <a:endParaRPr lang="en-GB" dirty="0" smtClean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211139" y="2563906"/>
            <a:ext cx="2152800" cy="320255"/>
          </a:xfrm>
        </p:spPr>
        <p:txBody>
          <a:bodyPr/>
          <a:lstStyle/>
          <a:p>
            <a:r>
              <a:rPr lang="en-GB" dirty="0" smtClean="0"/>
              <a:t>2015-06-09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82134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410187" y="432000"/>
            <a:ext cx="11376000" cy="392089"/>
          </a:xfrm>
        </p:spPr>
        <p:txBody>
          <a:bodyPr/>
          <a:lstStyle/>
          <a:p>
            <a:r>
              <a:rPr lang="en-GB" dirty="0" smtClean="0"/>
              <a:t>Pre-treatment requirements in Oceania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r>
              <a:rPr lang="en-GB" dirty="0"/>
              <a:t>Past season and actions taken</a:t>
            </a:r>
          </a:p>
        </p:txBody>
      </p:sp>
      <p:sp>
        <p:nvSpPr>
          <p:cNvPr id="5" name="Text Placeholder 2"/>
          <p:cNvSpPr>
            <a:spLocks noGrp="1"/>
          </p:cNvSpPr>
          <p:nvPr>
            <p:ph sz="half" idx="1"/>
          </p:nvPr>
        </p:nvSpPr>
        <p:spPr>
          <a:xfrm>
            <a:off x="410186" y="1085393"/>
            <a:ext cx="5640989" cy="5331911"/>
          </a:xfrm>
        </p:spPr>
        <p:txBody>
          <a:bodyPr>
            <a:normAutofit/>
          </a:bodyPr>
          <a:lstStyle/>
          <a:p>
            <a:r>
              <a:rPr lang="en-US" dirty="0" smtClean="0"/>
              <a:t>New Zealand</a:t>
            </a:r>
          </a:p>
          <a:p>
            <a:pPr lvl="1"/>
            <a:r>
              <a:rPr lang="en-US" sz="1600" dirty="0" smtClean="0">
                <a:solidFill>
                  <a:schemeClr val="bg2"/>
                </a:solidFill>
              </a:rPr>
              <a:t>23</a:t>
            </a:r>
            <a:r>
              <a:rPr lang="en-US" sz="1600" baseline="30000" dirty="0" smtClean="0">
                <a:solidFill>
                  <a:schemeClr val="bg2"/>
                </a:solidFill>
              </a:rPr>
              <a:t>rd</a:t>
            </a:r>
            <a:r>
              <a:rPr lang="en-US" sz="1600" dirty="0" smtClean="0">
                <a:solidFill>
                  <a:schemeClr val="bg2"/>
                </a:solidFill>
              </a:rPr>
              <a:t> December</a:t>
            </a:r>
            <a:endParaRPr lang="en-US" dirty="0" smtClean="0">
              <a:solidFill>
                <a:schemeClr val="bg2"/>
              </a:solidFill>
            </a:endParaRPr>
          </a:p>
          <a:p>
            <a:pPr lvl="1"/>
            <a:r>
              <a:rPr lang="en-US" sz="1600" dirty="0" smtClean="0">
                <a:solidFill>
                  <a:schemeClr val="bg2"/>
                </a:solidFill>
              </a:rPr>
              <a:t>All cargo from USA requires treatment</a:t>
            </a:r>
          </a:p>
          <a:p>
            <a:pPr lvl="1"/>
            <a:r>
              <a:rPr lang="en-US" sz="1600" dirty="0" smtClean="0">
                <a:solidFill>
                  <a:schemeClr val="bg2"/>
                </a:solidFill>
              </a:rPr>
              <a:t>Currently pre-treatment required year around</a:t>
            </a:r>
          </a:p>
          <a:p>
            <a:r>
              <a:rPr lang="en-US" dirty="0" smtClean="0"/>
              <a:t>Australia</a:t>
            </a:r>
          </a:p>
          <a:p>
            <a:pPr lvl="1"/>
            <a:r>
              <a:rPr lang="en-US" sz="1600" dirty="0" smtClean="0">
                <a:solidFill>
                  <a:schemeClr val="bg2"/>
                </a:solidFill>
              </a:rPr>
              <a:t>23</a:t>
            </a:r>
            <a:r>
              <a:rPr lang="en-US" sz="1600" baseline="30000" dirty="0" smtClean="0">
                <a:solidFill>
                  <a:schemeClr val="bg2"/>
                </a:solidFill>
              </a:rPr>
              <a:t>rd</a:t>
            </a:r>
            <a:r>
              <a:rPr lang="en-US" sz="1600" dirty="0" smtClean="0">
                <a:solidFill>
                  <a:schemeClr val="bg2"/>
                </a:solidFill>
              </a:rPr>
              <a:t> February East Coast</a:t>
            </a:r>
          </a:p>
          <a:p>
            <a:pPr lvl="1"/>
            <a:r>
              <a:rPr lang="en-US" sz="1600" dirty="0" smtClean="0">
                <a:solidFill>
                  <a:schemeClr val="bg2"/>
                </a:solidFill>
              </a:rPr>
              <a:t>9</a:t>
            </a:r>
            <a:r>
              <a:rPr lang="en-US" sz="1600" baseline="30000" dirty="0" smtClean="0">
                <a:solidFill>
                  <a:schemeClr val="bg2"/>
                </a:solidFill>
              </a:rPr>
              <a:t>th</a:t>
            </a:r>
            <a:r>
              <a:rPr lang="en-US" sz="1600" dirty="0" smtClean="0">
                <a:solidFill>
                  <a:schemeClr val="bg2"/>
                </a:solidFill>
              </a:rPr>
              <a:t> March all of US</a:t>
            </a:r>
          </a:p>
          <a:p>
            <a:pPr lvl="1"/>
            <a:r>
              <a:rPr lang="en-US" sz="1600" dirty="0" smtClean="0">
                <a:solidFill>
                  <a:schemeClr val="bg2"/>
                </a:solidFill>
              </a:rPr>
              <a:t>30</a:t>
            </a:r>
            <a:r>
              <a:rPr lang="en-US" sz="1600" baseline="30000" dirty="0" smtClean="0">
                <a:solidFill>
                  <a:schemeClr val="bg2"/>
                </a:solidFill>
              </a:rPr>
              <a:t>th</a:t>
            </a:r>
            <a:r>
              <a:rPr lang="en-US" sz="1600" dirty="0" smtClean="0">
                <a:solidFill>
                  <a:schemeClr val="bg2"/>
                </a:solidFill>
              </a:rPr>
              <a:t> April pre-treatment requirements ended</a:t>
            </a:r>
          </a:p>
          <a:p>
            <a:pPr lvl="2"/>
            <a:r>
              <a:rPr lang="en-US" sz="1400" dirty="0" smtClean="0">
                <a:solidFill>
                  <a:schemeClr val="bg2"/>
                </a:solidFill>
              </a:rPr>
              <a:t>Arrival of vessel to an AUS port</a:t>
            </a:r>
          </a:p>
          <a:p>
            <a:pPr lvl="2"/>
            <a:r>
              <a:rPr lang="en-US" sz="1400" dirty="0" smtClean="0">
                <a:solidFill>
                  <a:schemeClr val="bg2"/>
                </a:solidFill>
              </a:rPr>
              <a:t>Pre-treatment in the US until end of March</a:t>
            </a:r>
          </a:p>
          <a:p>
            <a:pPr lvl="1"/>
            <a:r>
              <a:rPr lang="en-US" sz="1600" dirty="0" smtClean="0">
                <a:solidFill>
                  <a:schemeClr val="bg2"/>
                </a:solidFill>
              </a:rPr>
              <a:t>1</a:t>
            </a:r>
            <a:r>
              <a:rPr lang="en-US" sz="1600" baseline="30000" dirty="0" smtClean="0">
                <a:solidFill>
                  <a:schemeClr val="bg2"/>
                </a:solidFill>
              </a:rPr>
              <a:t>st</a:t>
            </a:r>
            <a:r>
              <a:rPr lang="en-US" sz="1600" dirty="0" smtClean="0">
                <a:solidFill>
                  <a:schemeClr val="bg2"/>
                </a:solidFill>
              </a:rPr>
              <a:t> Sep Approximate date for start</a:t>
            </a:r>
          </a:p>
          <a:p>
            <a:r>
              <a:rPr lang="en-US" dirty="0"/>
              <a:t>DOA and MPI visit to US East Coast end January</a:t>
            </a:r>
          </a:p>
          <a:p>
            <a:pPr lvl="1"/>
            <a:endParaRPr lang="en-US" sz="1600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7952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410187" y="432000"/>
            <a:ext cx="11376000" cy="392089"/>
          </a:xfrm>
        </p:spPr>
        <p:txBody>
          <a:bodyPr/>
          <a:lstStyle/>
          <a:p>
            <a:r>
              <a:rPr lang="en-GB" dirty="0" smtClean="0"/>
              <a:t>Consequences</a:t>
            </a:r>
            <a:endParaRPr lang="en-US" dirty="0"/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r>
              <a:rPr lang="en-GB" dirty="0"/>
              <a:t>Past season and actions taken</a:t>
            </a:r>
          </a:p>
        </p:txBody>
      </p:sp>
      <p:sp>
        <p:nvSpPr>
          <p:cNvPr id="6" name="Text Placeholder 2"/>
          <p:cNvSpPr>
            <a:spLocks noGrp="1"/>
          </p:cNvSpPr>
          <p:nvPr>
            <p:ph sz="half" idx="1"/>
          </p:nvPr>
        </p:nvSpPr>
        <p:spPr>
          <a:xfrm>
            <a:off x="6273104" y="945879"/>
            <a:ext cx="5578237" cy="5331911"/>
          </a:xfrm>
        </p:spPr>
        <p:txBody>
          <a:bodyPr>
            <a:normAutofit/>
          </a:bodyPr>
          <a:lstStyle/>
          <a:p>
            <a:r>
              <a:rPr lang="en-US" dirty="0"/>
              <a:t>US</a:t>
            </a:r>
          </a:p>
          <a:p>
            <a:pPr lvl="1">
              <a:spcBef>
                <a:spcPts val="0"/>
              </a:spcBef>
              <a:spcAft>
                <a:spcPts val="600"/>
              </a:spcAft>
            </a:pPr>
            <a:r>
              <a:rPr lang="en-US" sz="1600" dirty="0"/>
              <a:t>Customer pre-treatment preferences</a:t>
            </a:r>
            <a:endParaRPr lang="en-US" dirty="0"/>
          </a:p>
          <a:p>
            <a:pPr lvl="1">
              <a:spcBef>
                <a:spcPts val="0"/>
              </a:spcBef>
              <a:spcAft>
                <a:spcPts val="600"/>
              </a:spcAft>
            </a:pPr>
            <a:r>
              <a:rPr lang="en-US" sz="1600" dirty="0"/>
              <a:t>Logistics and terminal problems.</a:t>
            </a:r>
          </a:p>
          <a:p>
            <a:pPr lvl="2">
              <a:spcBef>
                <a:spcPts val="0"/>
              </a:spcBef>
              <a:spcAft>
                <a:spcPts val="600"/>
              </a:spcAft>
            </a:pPr>
            <a:r>
              <a:rPr lang="en-US" sz="1400" dirty="0"/>
              <a:t>Cargo piling up in ports</a:t>
            </a:r>
          </a:p>
          <a:p>
            <a:pPr lvl="2">
              <a:spcBef>
                <a:spcPts val="0"/>
              </a:spcBef>
              <a:spcAft>
                <a:spcPts val="600"/>
              </a:spcAft>
            </a:pPr>
            <a:r>
              <a:rPr lang="en-US" sz="1400" dirty="0"/>
              <a:t>Challenges with treatment scheduling / time windows</a:t>
            </a:r>
          </a:p>
          <a:p>
            <a:pPr lvl="3">
              <a:spcBef>
                <a:spcPts val="0"/>
              </a:spcBef>
              <a:spcAft>
                <a:spcPts val="600"/>
              </a:spcAft>
            </a:pPr>
            <a:r>
              <a:rPr lang="en-US" sz="1200" dirty="0"/>
              <a:t>AUS 96h / NZ 72h</a:t>
            </a:r>
          </a:p>
          <a:p>
            <a:r>
              <a:rPr lang="en-GB" dirty="0" smtClean="0"/>
              <a:t>Oceania</a:t>
            </a:r>
            <a:endParaRPr lang="en-US" dirty="0" smtClean="0"/>
          </a:p>
          <a:p>
            <a:pPr lvl="1"/>
            <a:r>
              <a:rPr lang="en-US" sz="1600" dirty="0" smtClean="0"/>
              <a:t>Vessel delays about 2 </a:t>
            </a:r>
            <a:r>
              <a:rPr lang="en-US" sz="1600" dirty="0"/>
              <a:t>days per </a:t>
            </a:r>
            <a:r>
              <a:rPr lang="en-US" sz="1600" dirty="0" smtClean="0"/>
              <a:t>vessel</a:t>
            </a:r>
          </a:p>
          <a:p>
            <a:pPr lvl="2"/>
            <a:r>
              <a:rPr lang="en-US" sz="1600" dirty="0" smtClean="0"/>
              <a:t>Sometimes 16h/port (AUD 8000/port)</a:t>
            </a:r>
          </a:p>
          <a:p>
            <a:pPr lvl="1"/>
            <a:r>
              <a:rPr lang="en-US" sz="1600" dirty="0"/>
              <a:t>Logistics and terminal </a:t>
            </a:r>
            <a:r>
              <a:rPr lang="en-US" sz="1600" dirty="0" smtClean="0"/>
              <a:t>problems</a:t>
            </a:r>
            <a:endParaRPr lang="en-US" sz="1600" dirty="0"/>
          </a:p>
          <a:p>
            <a:pPr lvl="2"/>
            <a:r>
              <a:rPr lang="en-US" sz="1400" dirty="0" smtClean="0"/>
              <a:t>Cargo piling up</a:t>
            </a:r>
          </a:p>
          <a:p>
            <a:pPr lvl="2"/>
            <a:r>
              <a:rPr lang="en-US" sz="1400" dirty="0" smtClean="0"/>
              <a:t>Scheduling of dock worker shifts</a:t>
            </a:r>
            <a:endParaRPr lang="en-US" sz="1400" dirty="0"/>
          </a:p>
          <a:p>
            <a:pPr lvl="1"/>
            <a:r>
              <a:rPr lang="en-US" sz="1600" dirty="0" smtClean="0"/>
              <a:t>Vessel rest hour</a:t>
            </a:r>
          </a:p>
          <a:p>
            <a:endParaRPr lang="en-US" dirty="0" smtClean="0"/>
          </a:p>
        </p:txBody>
      </p:sp>
      <p:sp>
        <p:nvSpPr>
          <p:cNvPr id="5" name="Text Placeholder 2"/>
          <p:cNvSpPr>
            <a:spLocks noGrp="1"/>
          </p:cNvSpPr>
          <p:nvPr>
            <p:ph sz="half" idx="1"/>
          </p:nvPr>
        </p:nvSpPr>
        <p:spPr>
          <a:xfrm>
            <a:off x="562587" y="1071385"/>
            <a:ext cx="5623060" cy="5331911"/>
          </a:xfrm>
        </p:spPr>
        <p:txBody>
          <a:bodyPr>
            <a:normAutofit/>
          </a:bodyPr>
          <a:lstStyle/>
          <a:p>
            <a:r>
              <a:rPr lang="sv-SE" dirty="0" smtClean="0"/>
              <a:t>General</a:t>
            </a:r>
            <a:endParaRPr lang="en-US" dirty="0"/>
          </a:p>
          <a:p>
            <a:pPr lvl="1"/>
            <a:r>
              <a:rPr lang="en-US" sz="1600" dirty="0" smtClean="0"/>
              <a:t>Vessel scheduling</a:t>
            </a:r>
          </a:p>
          <a:p>
            <a:pPr lvl="2"/>
            <a:r>
              <a:rPr lang="en-US" sz="1400" dirty="0" smtClean="0"/>
              <a:t>Uncertainty leading to increased speed and higher </a:t>
            </a:r>
            <a:r>
              <a:rPr lang="en-US" sz="1400" dirty="0"/>
              <a:t>fuel consumption </a:t>
            </a:r>
            <a:r>
              <a:rPr lang="en-US" sz="1400" dirty="0" smtClean="0"/>
              <a:t>– environmental </a:t>
            </a:r>
            <a:r>
              <a:rPr lang="en-US" sz="1400" dirty="0"/>
              <a:t>impact</a:t>
            </a:r>
          </a:p>
          <a:p>
            <a:pPr lvl="1"/>
            <a:r>
              <a:rPr lang="en-US" sz="1600" dirty="0" smtClean="0"/>
              <a:t>Utilization of vessel space</a:t>
            </a:r>
          </a:p>
          <a:p>
            <a:pPr lvl="2"/>
            <a:r>
              <a:rPr lang="en-US" sz="1400" dirty="0" smtClean="0"/>
              <a:t>Initially </a:t>
            </a:r>
            <a:r>
              <a:rPr lang="en-US" sz="1400" dirty="0"/>
              <a:t>light vessels -  later capacity </a:t>
            </a:r>
            <a:r>
              <a:rPr lang="en-US" sz="1400" dirty="0" smtClean="0"/>
              <a:t>problems</a:t>
            </a:r>
            <a:endParaRPr lang="en-US" sz="1400" dirty="0"/>
          </a:p>
          <a:p>
            <a:pPr lvl="1"/>
            <a:r>
              <a:rPr lang="en-US" sz="1600" dirty="0" smtClean="0"/>
              <a:t>Documentation challenges</a:t>
            </a:r>
          </a:p>
          <a:p>
            <a:pPr lvl="2"/>
            <a:r>
              <a:rPr lang="en-US" sz="1400" dirty="0" smtClean="0"/>
              <a:t>Treatment certificates – AUS / NZ unclear requirements </a:t>
            </a:r>
            <a:endParaRPr lang="en-US" sz="1400" dirty="0"/>
          </a:p>
          <a:p>
            <a:pPr lvl="1"/>
            <a:r>
              <a:rPr lang="en-US" sz="1600" dirty="0" smtClean="0"/>
              <a:t>Cross-contamination</a:t>
            </a:r>
          </a:p>
          <a:p>
            <a:pPr lvl="2"/>
            <a:r>
              <a:rPr lang="en-US" sz="1400" dirty="0" smtClean="0"/>
              <a:t>Treated cargo placed next to untreated cargo (season)</a:t>
            </a:r>
          </a:p>
          <a:p>
            <a:pPr lvl="2"/>
            <a:r>
              <a:rPr lang="en-US" sz="1400" dirty="0" smtClean="0"/>
              <a:t>Transshipment cargo not affected by requirements</a:t>
            </a:r>
            <a:endParaRPr lang="en-US" sz="1300" dirty="0" smtClean="0"/>
          </a:p>
          <a:p>
            <a:pPr lvl="2"/>
            <a:r>
              <a:rPr lang="en-US" sz="1400" dirty="0" smtClean="0"/>
              <a:t>Cargo to Asia</a:t>
            </a:r>
            <a:endParaRPr lang="en-US" dirty="0" smtClean="0"/>
          </a:p>
          <a:p>
            <a:pPr lvl="2">
              <a:spcBef>
                <a:spcPts val="0"/>
              </a:spcBef>
              <a:spcAft>
                <a:spcPts val="600"/>
              </a:spcAft>
            </a:pPr>
            <a:endParaRPr lang="en-US" dirty="0"/>
          </a:p>
          <a:p>
            <a:pPr lvl="1">
              <a:spcBef>
                <a:spcPts val="0"/>
              </a:spcBef>
              <a:spcAft>
                <a:spcPts val="600"/>
              </a:spcAft>
            </a:pPr>
            <a:endParaRPr lang="en-US" dirty="0" smtClean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345923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410187" y="432000"/>
            <a:ext cx="11376000" cy="392089"/>
          </a:xfrm>
        </p:spPr>
        <p:txBody>
          <a:bodyPr/>
          <a:lstStyle/>
          <a:p>
            <a:r>
              <a:rPr lang="en-GB" dirty="0"/>
              <a:t>A</a:t>
            </a:r>
            <a:r>
              <a:rPr lang="en-GB" dirty="0" smtClean="0"/>
              <a:t>ctions taken by WWL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r>
              <a:rPr lang="en-GB" dirty="0"/>
              <a:t>Past season and actions taken</a:t>
            </a:r>
          </a:p>
        </p:txBody>
      </p:sp>
      <p:sp>
        <p:nvSpPr>
          <p:cNvPr id="7" name="Text Placeholder 2"/>
          <p:cNvSpPr>
            <a:spLocks noGrp="1"/>
          </p:cNvSpPr>
          <p:nvPr>
            <p:ph sz="half" idx="1"/>
          </p:nvPr>
        </p:nvSpPr>
        <p:spPr>
          <a:xfrm>
            <a:off x="598445" y="1079992"/>
            <a:ext cx="5121369" cy="5331911"/>
          </a:xfrm>
        </p:spPr>
        <p:txBody>
          <a:bodyPr>
            <a:normAutofit/>
          </a:bodyPr>
          <a:lstStyle/>
          <a:p>
            <a:pPr marL="270000" lvl="1" indent="-270000">
              <a:spcBef>
                <a:spcPts val="0"/>
              </a:spcBef>
              <a:spcAft>
                <a:spcPts val="600"/>
              </a:spcAft>
              <a:buBlip>
                <a:blip r:embed="rId3"/>
              </a:buBlip>
            </a:pPr>
            <a:r>
              <a:rPr lang="en-US" sz="1800" dirty="0" smtClean="0">
                <a:solidFill>
                  <a:schemeClr val="tx1"/>
                </a:solidFill>
              </a:rPr>
              <a:t>Pre-treatment </a:t>
            </a:r>
            <a:r>
              <a:rPr lang="en-US" sz="1800" dirty="0">
                <a:solidFill>
                  <a:schemeClr val="tx1"/>
                </a:solidFill>
              </a:rPr>
              <a:t>in US </a:t>
            </a:r>
            <a:r>
              <a:rPr lang="en-US" sz="1800" dirty="0" smtClean="0">
                <a:solidFill>
                  <a:schemeClr val="tx1"/>
                </a:solidFill>
              </a:rPr>
              <a:t>ports</a:t>
            </a:r>
            <a:endParaRPr lang="en-US" dirty="0">
              <a:solidFill>
                <a:schemeClr val="tx1"/>
              </a:solidFill>
            </a:endParaRPr>
          </a:p>
          <a:p>
            <a:pPr lvl="1">
              <a:spcBef>
                <a:spcPts val="0"/>
              </a:spcBef>
              <a:spcAft>
                <a:spcPts val="600"/>
              </a:spcAft>
            </a:pPr>
            <a:r>
              <a:rPr lang="en-US" sz="1600" dirty="0" smtClean="0"/>
              <a:t>Setting </a:t>
            </a:r>
            <a:r>
              <a:rPr lang="en-US" sz="1600" dirty="0"/>
              <a:t>up temporary </a:t>
            </a:r>
            <a:r>
              <a:rPr lang="en-US" sz="1600" dirty="0" smtClean="0"/>
              <a:t>pre-treatment </a:t>
            </a:r>
            <a:r>
              <a:rPr lang="en-US" sz="1600" dirty="0"/>
              <a:t>solutions </a:t>
            </a:r>
            <a:r>
              <a:rPr lang="en-US" sz="1600" dirty="0" smtClean="0"/>
              <a:t>Methyl Bromide / Heat </a:t>
            </a:r>
            <a:r>
              <a:rPr lang="en-US" sz="1600" dirty="0"/>
              <a:t>/ Sulfuryl </a:t>
            </a:r>
            <a:r>
              <a:rPr lang="en-US" sz="1600" dirty="0" smtClean="0"/>
              <a:t>Fluoride (ProFume) </a:t>
            </a:r>
          </a:p>
          <a:p>
            <a:pPr lvl="2">
              <a:spcBef>
                <a:spcPts val="0"/>
              </a:spcBef>
              <a:spcAft>
                <a:spcPts val="600"/>
              </a:spcAft>
            </a:pPr>
            <a:r>
              <a:rPr lang="en-US" sz="1400" dirty="0"/>
              <a:t>Baltimore and </a:t>
            </a:r>
            <a:r>
              <a:rPr lang="en-US" sz="1400" dirty="0" smtClean="0"/>
              <a:t>Savannah (main volumes)</a:t>
            </a:r>
          </a:p>
          <a:p>
            <a:pPr lvl="2">
              <a:spcBef>
                <a:spcPts val="0"/>
              </a:spcBef>
              <a:spcAft>
                <a:spcPts val="600"/>
              </a:spcAft>
            </a:pPr>
            <a:r>
              <a:rPr lang="en-US" sz="1400" dirty="0" smtClean="0"/>
              <a:t>Galveston, Long Beach, Tacoma</a:t>
            </a:r>
            <a:endParaRPr lang="en-US" sz="1400" dirty="0"/>
          </a:p>
          <a:p>
            <a:pPr lvl="1">
              <a:spcBef>
                <a:spcPts val="0"/>
              </a:spcBef>
              <a:spcAft>
                <a:spcPts val="600"/>
              </a:spcAft>
            </a:pPr>
            <a:r>
              <a:rPr lang="en-US" sz="1600" dirty="0"/>
              <a:t>Managing port/terminal space </a:t>
            </a:r>
            <a:r>
              <a:rPr lang="en-US" sz="1600" dirty="0" smtClean="0"/>
              <a:t>shortage</a:t>
            </a:r>
          </a:p>
          <a:p>
            <a:pPr lvl="2">
              <a:spcBef>
                <a:spcPts val="0"/>
              </a:spcBef>
              <a:spcAft>
                <a:spcPts val="600"/>
              </a:spcAft>
            </a:pPr>
            <a:r>
              <a:rPr lang="en-US" sz="1400" dirty="0" smtClean="0"/>
              <a:t>Used existing warehouse space and leased new when needed</a:t>
            </a:r>
          </a:p>
          <a:p>
            <a:pPr lvl="2">
              <a:spcBef>
                <a:spcPts val="0"/>
              </a:spcBef>
              <a:spcAft>
                <a:spcPts val="600"/>
              </a:spcAft>
            </a:pPr>
            <a:r>
              <a:rPr lang="en-US" sz="1400" dirty="0" smtClean="0"/>
              <a:t>Planning for additional warehouse space in Baltimore</a:t>
            </a:r>
          </a:p>
          <a:p>
            <a:pPr lvl="1">
              <a:spcBef>
                <a:spcPts val="0"/>
              </a:spcBef>
              <a:spcAft>
                <a:spcPts val="600"/>
              </a:spcAft>
            </a:pPr>
            <a:r>
              <a:rPr lang="en-US" sz="1600" dirty="0" smtClean="0"/>
              <a:t>Year around treatment of used mobile homes </a:t>
            </a:r>
          </a:p>
          <a:p>
            <a:pPr lvl="2">
              <a:spcBef>
                <a:spcPts val="0"/>
              </a:spcBef>
              <a:spcAft>
                <a:spcPts val="600"/>
              </a:spcAft>
            </a:pPr>
            <a:r>
              <a:rPr lang="en-US" sz="1400" dirty="0" smtClean="0"/>
              <a:t>WWL imposed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810371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410187" y="432000"/>
            <a:ext cx="11376000" cy="392089"/>
          </a:xfrm>
        </p:spPr>
        <p:txBody>
          <a:bodyPr/>
          <a:lstStyle/>
          <a:p>
            <a:r>
              <a:rPr lang="en-GB" dirty="0"/>
              <a:t>Baltimore </a:t>
            </a:r>
            <a:r>
              <a:rPr lang="en-GB" dirty="0" smtClean="0"/>
              <a:t>Volumes 2014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Past season and actions taken</a:t>
            </a:r>
            <a:endParaRPr lang="en-GB" dirty="0"/>
          </a:p>
        </p:txBody>
      </p:sp>
      <p:pic>
        <p:nvPicPr>
          <p:cNvPr id="2" name="Content Placeholder 1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409575" y="859089"/>
            <a:ext cx="6627719" cy="4582446"/>
          </a:xfrm>
          <a:prstGeom prst="rect">
            <a:avLst/>
          </a:prstGeom>
        </p:spPr>
      </p:pic>
      <p:sp>
        <p:nvSpPr>
          <p:cNvPr id="6" name="Text Placeholder 2"/>
          <p:cNvSpPr>
            <a:spLocks noGrp="1"/>
          </p:cNvSpPr>
          <p:nvPr>
            <p:ph sz="half" idx="1"/>
          </p:nvPr>
        </p:nvSpPr>
        <p:spPr>
          <a:xfrm>
            <a:off x="6319921" y="1004710"/>
            <a:ext cx="5121369" cy="5331911"/>
          </a:xfrm>
        </p:spPr>
        <p:txBody>
          <a:bodyPr>
            <a:normAutofit/>
          </a:bodyPr>
          <a:lstStyle/>
          <a:p>
            <a:pPr lvl="1">
              <a:spcBef>
                <a:spcPts val="0"/>
              </a:spcBef>
              <a:spcAft>
                <a:spcPts val="600"/>
              </a:spcAft>
            </a:pPr>
            <a:endParaRPr lang="en-US" dirty="0" smtClean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375074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410187" y="432000"/>
            <a:ext cx="11376000" cy="392089"/>
          </a:xfrm>
        </p:spPr>
        <p:txBody>
          <a:bodyPr/>
          <a:lstStyle/>
          <a:p>
            <a:pPr eaLnBrk="1" hangingPunct="1"/>
            <a:r>
              <a:rPr lang="en-GB" dirty="0" smtClean="0"/>
              <a:t>High and Heavy cargo (ZEE)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7093" y="824089"/>
            <a:ext cx="7162188" cy="53716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8275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 dirty="0" smtClean="0"/>
              <a:t>Next season</a:t>
            </a:r>
            <a:endParaRPr lang="en-GB" dirty="0"/>
          </a:p>
          <a:p>
            <a:endParaRPr lang="en-GB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2406" y="-1325307"/>
            <a:ext cx="9849594" cy="934500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410187" y="432000"/>
            <a:ext cx="11376000" cy="392089"/>
          </a:xfrm>
        </p:spPr>
        <p:txBody>
          <a:bodyPr/>
          <a:lstStyle/>
          <a:p>
            <a:pPr eaLnBrk="1" hangingPunct="1"/>
            <a:r>
              <a:rPr lang="en-GB" dirty="0" smtClean="0"/>
              <a:t>Next season</a:t>
            </a:r>
            <a:endParaRPr lang="en-GB" dirty="0" smtClean="0">
              <a:solidFill>
                <a:srgbClr val="FF0000"/>
              </a:solidFill>
            </a:endParaRP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Next season</a:t>
            </a:r>
            <a:endParaRPr lang="en-GB" dirty="0"/>
          </a:p>
        </p:txBody>
      </p:sp>
      <p:sp>
        <p:nvSpPr>
          <p:cNvPr id="5" name="Text Placeholder 2"/>
          <p:cNvSpPr>
            <a:spLocks noGrp="1"/>
          </p:cNvSpPr>
          <p:nvPr>
            <p:ph sz="half" idx="1"/>
          </p:nvPr>
        </p:nvSpPr>
        <p:spPr>
          <a:xfrm>
            <a:off x="410187" y="1004711"/>
            <a:ext cx="8846702" cy="5331911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dirty="0"/>
              <a:t>Governmental and international </a:t>
            </a:r>
            <a:r>
              <a:rPr lang="en-US" dirty="0" smtClean="0"/>
              <a:t>alignment needed</a:t>
            </a:r>
          </a:p>
          <a:p>
            <a:pPr lvl="1">
              <a:spcBef>
                <a:spcPts val="0"/>
              </a:spcBef>
              <a:spcAft>
                <a:spcPts val="600"/>
              </a:spcAft>
            </a:pPr>
            <a:r>
              <a:rPr lang="en-US" sz="1600" dirty="0" smtClean="0"/>
              <a:t>A common pre-treatment for AUS and NZ (Bug season)</a:t>
            </a:r>
            <a:endParaRPr lang="en-US" sz="1600" dirty="0"/>
          </a:p>
          <a:p>
            <a:pPr lvl="1">
              <a:spcBef>
                <a:spcPts val="0"/>
              </a:spcBef>
              <a:spcAft>
                <a:spcPts val="600"/>
              </a:spcAft>
            </a:pPr>
            <a:r>
              <a:rPr lang="en-US" sz="1600" dirty="0"/>
              <a:t>Time </a:t>
            </a:r>
            <a:r>
              <a:rPr lang="en-US" sz="1600" dirty="0" smtClean="0"/>
              <a:t>windows (AUS-96 / NZ-72)</a:t>
            </a:r>
          </a:p>
          <a:p>
            <a:pPr lvl="1">
              <a:spcBef>
                <a:spcPts val="0"/>
              </a:spcBef>
              <a:spcAft>
                <a:spcPts val="600"/>
              </a:spcAft>
            </a:pPr>
            <a:r>
              <a:rPr lang="en-US" sz="1600" dirty="0" smtClean="0"/>
              <a:t>Treatment options (Same bug – same treatment should be possible)</a:t>
            </a:r>
            <a:endParaRPr lang="en-US" sz="1600" dirty="0"/>
          </a:p>
          <a:p>
            <a:pPr lvl="1">
              <a:spcBef>
                <a:spcPts val="0"/>
              </a:spcBef>
              <a:spcAft>
                <a:spcPts val="600"/>
              </a:spcAft>
            </a:pPr>
            <a:r>
              <a:rPr lang="en-US" sz="1600" dirty="0" smtClean="0"/>
              <a:t>Cross </a:t>
            </a:r>
            <a:r>
              <a:rPr lang="en-US" sz="1600" dirty="0"/>
              <a:t>contamination in terminals and during transit (transshipment cargo</a:t>
            </a:r>
            <a:r>
              <a:rPr lang="en-US" sz="1600" dirty="0" smtClean="0"/>
              <a:t>)</a:t>
            </a:r>
          </a:p>
          <a:p>
            <a:pPr lvl="1">
              <a:spcBef>
                <a:spcPts val="0"/>
              </a:spcBef>
              <a:spcAft>
                <a:spcPts val="600"/>
              </a:spcAft>
            </a:pPr>
            <a:r>
              <a:rPr lang="en-US" sz="1600" dirty="0"/>
              <a:t>Forwarding of costs towards cargo owner</a:t>
            </a:r>
          </a:p>
          <a:p>
            <a:pPr lvl="1">
              <a:spcBef>
                <a:spcPts val="0"/>
              </a:spcBef>
              <a:spcAft>
                <a:spcPts val="600"/>
              </a:spcAft>
            </a:pPr>
            <a:endParaRPr lang="en-US" sz="1600" dirty="0" smtClean="0"/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dirty="0" smtClean="0"/>
              <a:t>AUS-DOA and NZ-MPI alignment meeting in Canberra 13</a:t>
            </a:r>
            <a:r>
              <a:rPr lang="en-US" baseline="30000" dirty="0" smtClean="0"/>
              <a:t>th</a:t>
            </a:r>
            <a:r>
              <a:rPr lang="en-US" dirty="0" smtClean="0"/>
              <a:t> May</a:t>
            </a:r>
          </a:p>
        </p:txBody>
      </p:sp>
    </p:spTree>
    <p:extLst>
      <p:ext uri="{BB962C8B-B14F-4D97-AF65-F5344CB8AC3E}">
        <p14:creationId xmlns:p14="http://schemas.microsoft.com/office/powerpoint/2010/main" val="4204486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 dirty="0" smtClean="0"/>
              <a:t>Future</a:t>
            </a:r>
            <a:endParaRPr lang="en-GB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7560" y="0"/>
            <a:ext cx="1015340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6593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410187" y="432000"/>
            <a:ext cx="11376000" cy="392089"/>
          </a:xfrm>
        </p:spPr>
        <p:txBody>
          <a:bodyPr/>
          <a:lstStyle/>
          <a:p>
            <a:pPr eaLnBrk="1" hangingPunct="1"/>
            <a:r>
              <a:rPr lang="en-GB" dirty="0" smtClean="0"/>
              <a:t>Research and initiatives needed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Future</a:t>
            </a:r>
            <a:endParaRPr lang="en-GB" dirty="0"/>
          </a:p>
        </p:txBody>
      </p:sp>
      <p:sp>
        <p:nvSpPr>
          <p:cNvPr id="5" name="Text Placeholder 2"/>
          <p:cNvSpPr>
            <a:spLocks noGrp="1"/>
          </p:cNvSpPr>
          <p:nvPr>
            <p:ph sz="half" idx="1"/>
          </p:nvPr>
        </p:nvSpPr>
        <p:spPr>
          <a:xfrm>
            <a:off x="410187" y="1004711"/>
            <a:ext cx="5121369" cy="5331911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dirty="0"/>
              <a:t>T</a:t>
            </a:r>
            <a:r>
              <a:rPr lang="en-US" dirty="0" smtClean="0"/>
              <a:t>reatment methods (Capacity increase)</a:t>
            </a:r>
            <a:endParaRPr lang="en-US" dirty="0"/>
          </a:p>
          <a:p>
            <a:pPr lvl="1">
              <a:spcBef>
                <a:spcPts val="0"/>
              </a:spcBef>
              <a:spcAft>
                <a:spcPts val="600"/>
              </a:spcAft>
            </a:pPr>
            <a:r>
              <a:rPr lang="en-US" sz="1600" dirty="0" smtClean="0"/>
              <a:t>Heat</a:t>
            </a:r>
          </a:p>
          <a:p>
            <a:pPr lvl="2">
              <a:spcBef>
                <a:spcPts val="0"/>
              </a:spcBef>
              <a:spcAft>
                <a:spcPts val="600"/>
              </a:spcAft>
            </a:pPr>
            <a:r>
              <a:rPr lang="en-US" sz="1400" dirty="0" smtClean="0"/>
              <a:t>Reduction in treatment temperature and time?</a:t>
            </a:r>
          </a:p>
          <a:p>
            <a:pPr lvl="3">
              <a:spcBef>
                <a:spcPts val="0"/>
              </a:spcBef>
              <a:spcAft>
                <a:spcPts val="600"/>
              </a:spcAft>
            </a:pPr>
            <a:r>
              <a:rPr lang="en-US" sz="1200" dirty="0" smtClean="0"/>
              <a:t>WWL Hotbox </a:t>
            </a:r>
            <a:r>
              <a:rPr lang="en-US" sz="1200" dirty="0"/>
              <a:t>in </a:t>
            </a:r>
            <a:r>
              <a:rPr lang="en-US" sz="1200" dirty="0" smtClean="0"/>
              <a:t>Savannah used for tests by Virginia Tech (50/day)</a:t>
            </a:r>
          </a:p>
          <a:p>
            <a:pPr lvl="3">
              <a:spcBef>
                <a:spcPts val="0"/>
              </a:spcBef>
              <a:spcAft>
                <a:spcPts val="600"/>
              </a:spcAft>
            </a:pPr>
            <a:r>
              <a:rPr lang="en-US" sz="1200" dirty="0" smtClean="0"/>
              <a:t>MPI not satisfied</a:t>
            </a:r>
          </a:p>
          <a:p>
            <a:pPr lvl="1">
              <a:spcBef>
                <a:spcPts val="0"/>
              </a:spcBef>
              <a:spcAft>
                <a:spcPts val="600"/>
              </a:spcAft>
            </a:pPr>
            <a:r>
              <a:rPr lang="en-US" sz="1600" dirty="0" smtClean="0"/>
              <a:t>Sulfuryl Fluoride (ProFume) Other gas?</a:t>
            </a:r>
          </a:p>
          <a:p>
            <a:pPr lvl="2">
              <a:spcBef>
                <a:spcPts val="0"/>
              </a:spcBef>
              <a:spcAft>
                <a:spcPts val="600"/>
              </a:spcAft>
            </a:pPr>
            <a:r>
              <a:rPr lang="en-US" sz="1400" dirty="0"/>
              <a:t>Reduction in treatment </a:t>
            </a:r>
            <a:r>
              <a:rPr lang="en-US" sz="1400" dirty="0" smtClean="0"/>
              <a:t>temperature, time and concentration</a:t>
            </a:r>
          </a:p>
          <a:p>
            <a:pPr lvl="3">
              <a:spcBef>
                <a:spcPts val="0"/>
              </a:spcBef>
              <a:spcAft>
                <a:spcPts val="600"/>
              </a:spcAft>
            </a:pPr>
            <a:r>
              <a:rPr lang="en-US" dirty="0" smtClean="0"/>
              <a:t>USDA performing tests at the University of California</a:t>
            </a:r>
            <a:endParaRPr lang="en-US" dirty="0"/>
          </a:p>
          <a:p>
            <a:pPr lvl="2">
              <a:spcBef>
                <a:spcPts val="0"/>
              </a:spcBef>
              <a:spcAft>
                <a:spcPts val="600"/>
              </a:spcAft>
            </a:pPr>
            <a:r>
              <a:rPr lang="en-US" sz="1400" dirty="0" smtClean="0"/>
              <a:t>Environmental and safety concerns</a:t>
            </a:r>
            <a:endParaRPr lang="en-US" sz="1400" dirty="0"/>
          </a:p>
          <a:p>
            <a:r>
              <a:rPr lang="en-US" dirty="0" smtClean="0"/>
              <a:t>Indicators of bug presence</a:t>
            </a:r>
          </a:p>
          <a:p>
            <a:pPr lvl="1"/>
            <a:r>
              <a:rPr lang="en-US" sz="1600" dirty="0" smtClean="0"/>
              <a:t>Inspection methods (Thermal fogging)</a:t>
            </a:r>
          </a:p>
          <a:p>
            <a:pPr lvl="1"/>
            <a:r>
              <a:rPr lang="en-US" sz="1600" dirty="0" smtClean="0"/>
              <a:t>Traps (Indicators)</a:t>
            </a:r>
          </a:p>
          <a:p>
            <a:pPr lvl="2"/>
            <a:r>
              <a:rPr lang="en-US" sz="1400" dirty="0" smtClean="0"/>
              <a:t>Design of traps</a:t>
            </a:r>
          </a:p>
          <a:p>
            <a:pPr lvl="2"/>
            <a:r>
              <a:rPr lang="en-US" sz="1400" dirty="0" smtClean="0"/>
              <a:t>Vessels/terminals</a:t>
            </a:r>
          </a:p>
        </p:txBody>
      </p:sp>
      <p:sp>
        <p:nvSpPr>
          <p:cNvPr id="6" name="Text Placeholder 2"/>
          <p:cNvSpPr>
            <a:spLocks noGrp="1"/>
          </p:cNvSpPr>
          <p:nvPr>
            <p:ph sz="half" idx="1"/>
          </p:nvPr>
        </p:nvSpPr>
        <p:spPr>
          <a:xfrm>
            <a:off x="6319921" y="1004710"/>
            <a:ext cx="5121369" cy="5331911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dirty="0" smtClean="0"/>
              <a:t>Characteristics of the BMSB</a:t>
            </a:r>
          </a:p>
          <a:p>
            <a:pPr lvl="1">
              <a:spcBef>
                <a:spcPts val="0"/>
              </a:spcBef>
              <a:spcAft>
                <a:spcPts val="600"/>
              </a:spcAft>
            </a:pPr>
            <a:r>
              <a:rPr lang="en-US" sz="1600" dirty="0" smtClean="0"/>
              <a:t>Lifecycle</a:t>
            </a:r>
          </a:p>
          <a:p>
            <a:pPr lvl="2">
              <a:spcBef>
                <a:spcPts val="0"/>
              </a:spcBef>
              <a:spcAft>
                <a:spcPts val="600"/>
              </a:spcAft>
            </a:pPr>
            <a:r>
              <a:rPr lang="en-US" sz="1400" dirty="0" smtClean="0"/>
              <a:t>Adult / youth bugs surviving the winter?</a:t>
            </a:r>
          </a:p>
          <a:p>
            <a:pPr lvl="2">
              <a:spcBef>
                <a:spcPts val="0"/>
              </a:spcBef>
              <a:spcAft>
                <a:spcPts val="600"/>
              </a:spcAft>
            </a:pPr>
            <a:r>
              <a:rPr lang="en-US" sz="1400" dirty="0" smtClean="0"/>
              <a:t>Eggs – on cargo or only leafs?</a:t>
            </a:r>
          </a:p>
          <a:p>
            <a:pPr lvl="1">
              <a:spcBef>
                <a:spcPts val="0"/>
              </a:spcBef>
              <a:spcAft>
                <a:spcPts val="600"/>
              </a:spcAft>
            </a:pPr>
            <a:r>
              <a:rPr lang="en-US" sz="1600" dirty="0" smtClean="0"/>
              <a:t>Hibernation</a:t>
            </a:r>
          </a:p>
          <a:p>
            <a:pPr lvl="2">
              <a:spcBef>
                <a:spcPts val="0"/>
              </a:spcBef>
              <a:spcAft>
                <a:spcPts val="600"/>
              </a:spcAft>
            </a:pPr>
            <a:r>
              <a:rPr lang="en-US" sz="1400" dirty="0" smtClean="0"/>
              <a:t>Daylight + Temperature</a:t>
            </a:r>
          </a:p>
          <a:p>
            <a:pPr lvl="3">
              <a:spcBef>
                <a:spcPts val="0"/>
              </a:spcBef>
              <a:spcAft>
                <a:spcPts val="600"/>
              </a:spcAft>
            </a:pPr>
            <a:r>
              <a:rPr lang="en-US" dirty="0" smtClean="0"/>
              <a:t>Cargo hold</a:t>
            </a:r>
          </a:p>
          <a:p>
            <a:pPr lvl="2">
              <a:spcBef>
                <a:spcPts val="0"/>
              </a:spcBef>
              <a:spcAft>
                <a:spcPts val="600"/>
              </a:spcAft>
            </a:pPr>
            <a:r>
              <a:rPr lang="en-US" sz="1400" dirty="0" smtClean="0"/>
              <a:t>Wake up time</a:t>
            </a:r>
          </a:p>
          <a:p>
            <a:pPr lvl="3">
              <a:spcBef>
                <a:spcPts val="0"/>
              </a:spcBef>
              <a:spcAft>
                <a:spcPts val="600"/>
              </a:spcAft>
            </a:pPr>
            <a:r>
              <a:rPr lang="en-US" dirty="0" smtClean="0"/>
              <a:t>In cargo hold during transit?</a:t>
            </a:r>
          </a:p>
          <a:p>
            <a:pPr lvl="1">
              <a:spcBef>
                <a:spcPts val="0"/>
              </a:spcBef>
              <a:spcAft>
                <a:spcPts val="600"/>
              </a:spcAft>
            </a:pPr>
            <a:endParaRPr lang="en-US" dirty="0" smtClean="0"/>
          </a:p>
          <a:p>
            <a:r>
              <a:rPr lang="en-US" dirty="0" smtClean="0"/>
              <a:t>Questions?</a:t>
            </a:r>
          </a:p>
          <a:p>
            <a:pPr lvl="1"/>
            <a:r>
              <a:rPr lang="en-US" sz="1600" dirty="0" smtClean="0"/>
              <a:t>Future of ProFume</a:t>
            </a:r>
          </a:p>
          <a:p>
            <a:pPr lvl="1"/>
            <a:r>
              <a:rPr lang="en-US" sz="1600" dirty="0" smtClean="0"/>
              <a:t>Other treatment options</a:t>
            </a:r>
          </a:p>
          <a:p>
            <a:pPr lvl="1"/>
            <a:endParaRPr lang="en-US" sz="1600" dirty="0" smtClean="0"/>
          </a:p>
        </p:txBody>
      </p:sp>
    </p:spTree>
    <p:extLst>
      <p:ext uri="{BB962C8B-B14F-4D97-AF65-F5344CB8AC3E}">
        <p14:creationId xmlns:p14="http://schemas.microsoft.com/office/powerpoint/2010/main" val="1929335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410187" y="432000"/>
            <a:ext cx="11376000" cy="392089"/>
          </a:xfrm>
        </p:spPr>
        <p:txBody>
          <a:bodyPr/>
          <a:lstStyle/>
          <a:p>
            <a:pPr eaLnBrk="1" hangingPunct="1"/>
            <a:r>
              <a:rPr lang="en-GB" dirty="0" smtClean="0"/>
              <a:t>Future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Future</a:t>
            </a:r>
            <a:endParaRPr lang="en-GB" dirty="0"/>
          </a:p>
        </p:txBody>
      </p:sp>
      <p:sp>
        <p:nvSpPr>
          <p:cNvPr id="5" name="Text Placeholder 2"/>
          <p:cNvSpPr>
            <a:spLocks noGrp="1"/>
          </p:cNvSpPr>
          <p:nvPr>
            <p:ph sz="half" idx="1"/>
          </p:nvPr>
        </p:nvSpPr>
        <p:spPr>
          <a:xfrm>
            <a:off x="410187" y="1004711"/>
            <a:ext cx="5121369" cy="5331911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dirty="0"/>
              <a:t>Government support</a:t>
            </a:r>
          </a:p>
          <a:p>
            <a:pPr lvl="1">
              <a:spcBef>
                <a:spcPts val="0"/>
              </a:spcBef>
              <a:spcAft>
                <a:spcPts val="600"/>
              </a:spcAft>
            </a:pPr>
            <a:r>
              <a:rPr lang="en-US" sz="1600" dirty="0"/>
              <a:t>Shipping region</a:t>
            </a:r>
          </a:p>
          <a:p>
            <a:pPr lvl="2">
              <a:spcBef>
                <a:spcPts val="0"/>
              </a:spcBef>
              <a:spcAft>
                <a:spcPts val="600"/>
              </a:spcAft>
            </a:pPr>
            <a:r>
              <a:rPr lang="en-US" sz="1400" dirty="0"/>
              <a:t>Pre-treatment Infrastructure with environmental focus</a:t>
            </a:r>
          </a:p>
          <a:p>
            <a:pPr lvl="2">
              <a:spcBef>
                <a:spcPts val="0"/>
              </a:spcBef>
              <a:spcAft>
                <a:spcPts val="600"/>
              </a:spcAft>
            </a:pPr>
            <a:r>
              <a:rPr lang="en-US" sz="1400" dirty="0"/>
              <a:t>Segregation and bio security areas in terminals</a:t>
            </a:r>
          </a:p>
          <a:p>
            <a:pPr lvl="2">
              <a:spcBef>
                <a:spcPts val="0"/>
              </a:spcBef>
              <a:spcAft>
                <a:spcPts val="600"/>
              </a:spcAft>
            </a:pPr>
            <a:r>
              <a:rPr lang="en-US" sz="1400" dirty="0" smtClean="0"/>
              <a:t>Alignment of requirements </a:t>
            </a:r>
            <a:r>
              <a:rPr lang="en-US" sz="1400" dirty="0"/>
              <a:t>and knowledge </a:t>
            </a:r>
            <a:r>
              <a:rPr lang="en-US" sz="1400" dirty="0" smtClean="0"/>
              <a:t>sharing</a:t>
            </a:r>
          </a:p>
          <a:p>
            <a:pPr lvl="2">
              <a:spcBef>
                <a:spcPts val="0"/>
              </a:spcBef>
              <a:spcAft>
                <a:spcPts val="600"/>
              </a:spcAft>
            </a:pPr>
            <a:r>
              <a:rPr lang="en-US" sz="1400" dirty="0"/>
              <a:t>Increased knowledge and understanding of industrial impact (logistics industry</a:t>
            </a:r>
            <a:r>
              <a:rPr lang="en-US" sz="1400" dirty="0" smtClean="0"/>
              <a:t>)</a:t>
            </a:r>
          </a:p>
          <a:p>
            <a:pPr lvl="2">
              <a:spcBef>
                <a:spcPts val="0"/>
              </a:spcBef>
              <a:spcAft>
                <a:spcPts val="600"/>
              </a:spcAft>
            </a:pPr>
            <a:endParaRPr lang="en-US" dirty="0"/>
          </a:p>
          <a:p>
            <a:pPr lvl="1">
              <a:spcBef>
                <a:spcPts val="0"/>
              </a:spcBef>
              <a:spcAft>
                <a:spcPts val="600"/>
              </a:spcAft>
            </a:pPr>
            <a:r>
              <a:rPr lang="en-US" sz="1600" dirty="0"/>
              <a:t>Receiving region</a:t>
            </a:r>
          </a:p>
          <a:p>
            <a:pPr lvl="2">
              <a:spcBef>
                <a:spcPts val="0"/>
              </a:spcBef>
              <a:spcAft>
                <a:spcPts val="600"/>
              </a:spcAft>
            </a:pPr>
            <a:r>
              <a:rPr lang="en-US" sz="1400" dirty="0"/>
              <a:t>Capabilities to house and treat cargo if needed</a:t>
            </a:r>
          </a:p>
          <a:p>
            <a:pPr lvl="2">
              <a:spcBef>
                <a:spcPts val="0"/>
              </a:spcBef>
              <a:spcAft>
                <a:spcPts val="600"/>
              </a:spcAft>
            </a:pPr>
            <a:r>
              <a:rPr lang="en-US" sz="1400" dirty="0"/>
              <a:t>Alignment </a:t>
            </a:r>
            <a:r>
              <a:rPr lang="en-US" sz="1400" dirty="0" smtClean="0"/>
              <a:t>of requirements and </a:t>
            </a:r>
            <a:r>
              <a:rPr lang="en-US" sz="1400" dirty="0"/>
              <a:t>knowledge sharing</a:t>
            </a:r>
          </a:p>
          <a:p>
            <a:pPr lvl="2">
              <a:spcBef>
                <a:spcPts val="0"/>
              </a:spcBef>
              <a:spcAft>
                <a:spcPts val="600"/>
              </a:spcAft>
            </a:pPr>
            <a:r>
              <a:rPr lang="en-US" sz="1400" dirty="0" smtClean="0"/>
              <a:t>Increased knowledge and understanding of industrial impact (logistics industry)</a:t>
            </a:r>
          </a:p>
        </p:txBody>
      </p:sp>
      <p:sp>
        <p:nvSpPr>
          <p:cNvPr id="6" name="Text Placeholder 2"/>
          <p:cNvSpPr>
            <a:spLocks noGrp="1"/>
          </p:cNvSpPr>
          <p:nvPr>
            <p:ph sz="half" idx="1"/>
          </p:nvPr>
        </p:nvSpPr>
        <p:spPr>
          <a:xfrm>
            <a:off x="6319921" y="1004710"/>
            <a:ext cx="5121369" cy="5331911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dirty="0"/>
              <a:t>Global biosecurity concerns</a:t>
            </a:r>
          </a:p>
          <a:p>
            <a:pPr lvl="1">
              <a:spcBef>
                <a:spcPts val="0"/>
              </a:spcBef>
              <a:spcAft>
                <a:spcPts val="600"/>
              </a:spcAft>
            </a:pPr>
            <a:r>
              <a:rPr lang="en-US" sz="1600" dirty="0"/>
              <a:t>What is next?</a:t>
            </a:r>
          </a:p>
          <a:p>
            <a:pPr lvl="2">
              <a:spcBef>
                <a:spcPts val="0"/>
              </a:spcBef>
              <a:spcAft>
                <a:spcPts val="600"/>
              </a:spcAft>
            </a:pPr>
            <a:r>
              <a:rPr lang="en-US" sz="1400" dirty="0"/>
              <a:t>BMSBs in other areas/regions</a:t>
            </a:r>
          </a:p>
          <a:p>
            <a:pPr lvl="2">
              <a:spcBef>
                <a:spcPts val="0"/>
              </a:spcBef>
              <a:spcAft>
                <a:spcPts val="600"/>
              </a:spcAft>
            </a:pPr>
            <a:r>
              <a:rPr lang="en-US" sz="1400" dirty="0"/>
              <a:t>Other type of </a:t>
            </a:r>
            <a:r>
              <a:rPr lang="en-US" sz="1400" dirty="0" smtClean="0"/>
              <a:t>bugs/pests</a:t>
            </a:r>
            <a:endParaRPr lang="en-US" sz="1400" dirty="0"/>
          </a:p>
          <a:p>
            <a:pPr lvl="1">
              <a:spcBef>
                <a:spcPts val="0"/>
              </a:spcBef>
              <a:spcAft>
                <a:spcPts val="600"/>
              </a:spcAft>
            </a:pPr>
            <a:r>
              <a:rPr lang="en-US" sz="1600" dirty="0"/>
              <a:t>How can the industry prepare?</a:t>
            </a:r>
          </a:p>
          <a:p>
            <a:pPr lvl="1">
              <a:spcBef>
                <a:spcPts val="0"/>
              </a:spcBef>
              <a:spcAft>
                <a:spcPts val="600"/>
              </a:spcAft>
            </a:pPr>
            <a:endParaRPr lang="en-US" dirty="0" smtClean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30077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alphaModFix amt="15000"/>
            <a:lum/>
          </a:blip>
          <a:srcRect/>
          <a:stretch>
            <a:fillRect l="15000" t="-34000" r="-15000" b="-3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6" name="Rectangle 4"/>
          <p:cNvSpPr>
            <a:spLocks noGrp="1" noChangeArrowheads="1"/>
          </p:cNvSpPr>
          <p:nvPr>
            <p:ph sz="quarter" idx="11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n-GB" sz="2000" dirty="0"/>
              <a:t>01. </a:t>
            </a:r>
            <a:r>
              <a:rPr lang="en-GB" sz="2000" dirty="0" smtClean="0"/>
              <a:t>Wallenius </a:t>
            </a:r>
            <a:r>
              <a:rPr lang="en-GB" sz="2000" dirty="0"/>
              <a:t>Wilhelmsen Logistics</a:t>
            </a:r>
          </a:p>
          <a:p>
            <a:pPr>
              <a:defRPr/>
            </a:pPr>
            <a:r>
              <a:rPr lang="en-GB" sz="2000" dirty="0"/>
              <a:t>02. </a:t>
            </a:r>
            <a:r>
              <a:rPr lang="en-GB" sz="2000" dirty="0" smtClean="0"/>
              <a:t>Past season and actions taken</a:t>
            </a:r>
            <a:endParaRPr lang="en-GB" sz="2000" dirty="0"/>
          </a:p>
          <a:p>
            <a:r>
              <a:rPr lang="en-GB" sz="2000" dirty="0"/>
              <a:t>03. Next </a:t>
            </a:r>
            <a:r>
              <a:rPr lang="en-GB" sz="2000" dirty="0" smtClean="0"/>
              <a:t>season</a:t>
            </a:r>
            <a:endParaRPr lang="en-GB" sz="2000" dirty="0"/>
          </a:p>
          <a:p>
            <a:r>
              <a:rPr lang="en-GB" sz="2000" dirty="0"/>
              <a:t>04. </a:t>
            </a:r>
            <a:r>
              <a:rPr lang="en-GB" sz="2000" dirty="0" smtClean="0"/>
              <a:t>Future</a:t>
            </a:r>
            <a:endParaRPr lang="en-GB" sz="20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410187" y="432000"/>
            <a:ext cx="11376000" cy="392089"/>
          </a:xfrm>
        </p:spPr>
        <p:txBody>
          <a:bodyPr/>
          <a:lstStyle/>
          <a:p>
            <a:pPr eaLnBrk="1" hangingPunct="1"/>
            <a:r>
              <a:rPr lang="en-GB" dirty="0" smtClean="0"/>
              <a:t>WWL Vessels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r>
              <a:rPr lang="en-GB" dirty="0"/>
              <a:t>This is Wallenius Wilhelmsen Logistics</a:t>
            </a:r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4080" y="824089"/>
            <a:ext cx="8428214" cy="5372987"/>
          </a:xfrm>
        </p:spPr>
      </p:pic>
    </p:spTree>
    <p:extLst>
      <p:ext uri="{BB962C8B-B14F-4D97-AF65-F5344CB8AC3E}">
        <p14:creationId xmlns:p14="http://schemas.microsoft.com/office/powerpoint/2010/main" val="2934943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410187" y="432000"/>
            <a:ext cx="11376000" cy="392089"/>
          </a:xfrm>
        </p:spPr>
        <p:txBody>
          <a:bodyPr/>
          <a:lstStyle/>
          <a:p>
            <a:pPr eaLnBrk="1" hangingPunct="1"/>
            <a:r>
              <a:rPr lang="en-GB" dirty="0" smtClean="0"/>
              <a:t>WWL Vessels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r>
              <a:rPr lang="en-GB" dirty="0"/>
              <a:t>This is Wallenius Wilhelmsen Logistics</a:t>
            </a: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1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187" y="912294"/>
            <a:ext cx="4818046" cy="3212031"/>
          </a:xfr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3012" y="912294"/>
            <a:ext cx="6353175" cy="4235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5501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410187" y="432000"/>
            <a:ext cx="11376000" cy="392089"/>
          </a:xfrm>
        </p:spPr>
        <p:txBody>
          <a:bodyPr/>
          <a:lstStyle/>
          <a:p>
            <a:pPr eaLnBrk="1" hangingPunct="1"/>
            <a:r>
              <a:rPr lang="en-GB" dirty="0" smtClean="0"/>
              <a:t>Finally some risks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r>
              <a:rPr lang="en-GB" dirty="0"/>
              <a:t>This is Wallenius Wilhelmsen Logistics</a:t>
            </a:r>
          </a:p>
        </p:txBody>
      </p:sp>
      <p:sp>
        <p:nvSpPr>
          <p:cNvPr id="5" name="Text Placeholder 2"/>
          <p:cNvSpPr>
            <a:spLocks noGrp="1"/>
          </p:cNvSpPr>
          <p:nvPr>
            <p:ph sz="half" idx="1"/>
          </p:nvPr>
        </p:nvSpPr>
        <p:spPr>
          <a:xfrm>
            <a:off x="410187" y="1112287"/>
            <a:ext cx="5121369" cy="5331911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dirty="0" smtClean="0"/>
              <a:t>USA</a:t>
            </a:r>
            <a:endParaRPr lang="en-US" dirty="0"/>
          </a:p>
          <a:p>
            <a:pPr lvl="1">
              <a:spcBef>
                <a:spcPts val="0"/>
              </a:spcBef>
              <a:spcAft>
                <a:spcPts val="600"/>
              </a:spcAft>
            </a:pPr>
            <a:r>
              <a:rPr lang="en-US" sz="1600" dirty="0" smtClean="0"/>
              <a:t>Increased environmental impact</a:t>
            </a:r>
          </a:p>
          <a:p>
            <a:pPr lvl="2">
              <a:spcBef>
                <a:spcPts val="0"/>
              </a:spcBef>
              <a:spcAft>
                <a:spcPts val="600"/>
              </a:spcAft>
            </a:pPr>
            <a:r>
              <a:rPr lang="en-US" sz="1400" dirty="0" smtClean="0"/>
              <a:t>Fumigants</a:t>
            </a:r>
          </a:p>
          <a:p>
            <a:pPr lvl="2">
              <a:spcBef>
                <a:spcPts val="0"/>
              </a:spcBef>
              <a:spcAft>
                <a:spcPts val="600"/>
              </a:spcAft>
            </a:pPr>
            <a:endParaRPr lang="en-US" dirty="0" smtClean="0"/>
          </a:p>
          <a:p>
            <a:pPr lvl="1">
              <a:spcBef>
                <a:spcPts val="0"/>
              </a:spcBef>
              <a:spcAft>
                <a:spcPts val="600"/>
              </a:spcAft>
            </a:pPr>
            <a:r>
              <a:rPr lang="en-US" sz="1600" dirty="0" smtClean="0"/>
              <a:t>Manufacturing jobs</a:t>
            </a:r>
          </a:p>
          <a:p>
            <a:pPr lvl="2">
              <a:spcBef>
                <a:spcPts val="0"/>
              </a:spcBef>
              <a:spcAft>
                <a:spcPts val="600"/>
              </a:spcAft>
            </a:pPr>
            <a:r>
              <a:rPr lang="en-US" sz="1400" dirty="0" smtClean="0"/>
              <a:t>Trade barriers</a:t>
            </a:r>
          </a:p>
          <a:p>
            <a:pPr lvl="2">
              <a:spcBef>
                <a:spcPts val="0"/>
              </a:spcBef>
              <a:spcAft>
                <a:spcPts val="600"/>
              </a:spcAft>
            </a:pPr>
            <a:endParaRPr lang="en-US" dirty="0" smtClean="0"/>
          </a:p>
          <a:p>
            <a:pPr lvl="1">
              <a:spcBef>
                <a:spcPts val="0"/>
              </a:spcBef>
              <a:spcAft>
                <a:spcPts val="600"/>
              </a:spcAft>
            </a:pPr>
            <a:endParaRPr lang="en-US" sz="1600" dirty="0"/>
          </a:p>
        </p:txBody>
      </p:sp>
      <p:sp>
        <p:nvSpPr>
          <p:cNvPr id="6" name="Text Placeholder 2"/>
          <p:cNvSpPr>
            <a:spLocks noGrp="1"/>
          </p:cNvSpPr>
          <p:nvPr>
            <p:ph sz="half" idx="1"/>
          </p:nvPr>
        </p:nvSpPr>
        <p:spPr>
          <a:xfrm>
            <a:off x="6328886" y="1112287"/>
            <a:ext cx="5121369" cy="5331911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dirty="0" smtClean="0"/>
              <a:t>Oceania</a:t>
            </a:r>
          </a:p>
          <a:p>
            <a:pPr lvl="1">
              <a:spcBef>
                <a:spcPts val="0"/>
              </a:spcBef>
              <a:spcAft>
                <a:spcPts val="600"/>
              </a:spcAft>
            </a:pPr>
            <a:r>
              <a:rPr lang="en-US" dirty="0" smtClean="0"/>
              <a:t>Frequency of vessel calls</a:t>
            </a:r>
          </a:p>
          <a:p>
            <a:pPr lvl="1">
              <a:spcBef>
                <a:spcPts val="0"/>
              </a:spcBef>
              <a:spcAft>
                <a:spcPts val="600"/>
              </a:spcAft>
            </a:pPr>
            <a:endParaRPr lang="en-US" dirty="0"/>
          </a:p>
          <a:p>
            <a:pPr lvl="1">
              <a:spcBef>
                <a:spcPts val="0"/>
              </a:spcBef>
              <a:spcAft>
                <a:spcPts val="600"/>
              </a:spcAft>
            </a:pPr>
            <a:endParaRPr lang="en-US" sz="1600" dirty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728385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sv-SE" dirty="0" smtClean="0"/>
              <a:t>Wallenius Wilhelmsen Logistics</a:t>
            </a:r>
            <a:endParaRPr lang="en-GB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9448800" y="6356350"/>
            <a:ext cx="2743200" cy="230188"/>
          </a:xfrm>
        </p:spPr>
        <p:txBody>
          <a:bodyPr/>
          <a:lstStyle/>
          <a:p>
            <a:fld id="{9BE689D1-3526-445F-9642-9D0661F6D40A}" type="slidenum">
              <a:rPr lang="en-GB" smtClean="0"/>
              <a:pPr/>
              <a:t>3</a:t>
            </a:fld>
            <a:endParaRPr lang="en-GB"/>
          </a:p>
        </p:txBody>
      </p:sp>
      <p:pic>
        <p:nvPicPr>
          <p:cNvPr id="5" name="Content Placeholder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8398" y="0"/>
            <a:ext cx="10443144" cy="6965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0833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410187" y="432000"/>
            <a:ext cx="11376000" cy="392089"/>
          </a:xfrm>
        </p:spPr>
        <p:txBody>
          <a:bodyPr/>
          <a:lstStyle/>
          <a:p>
            <a:r>
              <a:rPr lang="en-GB" dirty="0" smtClean="0"/>
              <a:t>Wallenius Wilhelmsen Logistics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r>
              <a:rPr lang="en-GB" dirty="0"/>
              <a:t>This is Wallenius Wilhelmsen Logistics</a:t>
            </a:r>
          </a:p>
        </p:txBody>
      </p:sp>
      <p:sp>
        <p:nvSpPr>
          <p:cNvPr id="5" name="Text Placeholder 2"/>
          <p:cNvSpPr>
            <a:spLocks noGrp="1"/>
          </p:cNvSpPr>
          <p:nvPr>
            <p:ph sz="half" idx="1"/>
          </p:nvPr>
        </p:nvSpPr>
        <p:spPr>
          <a:xfrm>
            <a:off x="410187" y="1004711"/>
            <a:ext cx="5564837" cy="5331911"/>
          </a:xfrm>
        </p:spPr>
        <p:txBody>
          <a:bodyPr>
            <a:normAutofit/>
          </a:bodyPr>
          <a:lstStyle/>
          <a:p>
            <a:r>
              <a:rPr lang="en-GB" dirty="0">
                <a:ea typeface="ＭＳ Ｐゴシック"/>
                <a:cs typeface="ＭＳ Ｐゴシック"/>
              </a:rPr>
              <a:t>Global deep sea ocean network serving 12 different trade routes on a fixed </a:t>
            </a:r>
            <a:r>
              <a:rPr lang="en-GB" dirty="0" smtClean="0">
                <a:ea typeface="ＭＳ Ｐゴシック"/>
                <a:cs typeface="ＭＳ Ｐゴシック"/>
              </a:rPr>
              <a:t>schedule</a:t>
            </a:r>
          </a:p>
          <a:p>
            <a:r>
              <a:rPr lang="en-GB" dirty="0" smtClean="0">
                <a:ea typeface="ＭＳ Ｐゴシック"/>
                <a:cs typeface="ＭＳ Ｐゴシック"/>
              </a:rPr>
              <a:t>Specialists </a:t>
            </a:r>
            <a:r>
              <a:rPr lang="en-GB" dirty="0">
                <a:ea typeface="ＭＳ Ｐゴシック"/>
                <a:cs typeface="ＭＳ Ｐゴシック"/>
              </a:rPr>
              <a:t>in ocean </a:t>
            </a:r>
            <a:r>
              <a:rPr lang="en-GB" dirty="0" smtClean="0">
                <a:ea typeface="ＭＳ Ｐゴシック"/>
                <a:cs typeface="ＭＳ Ｐゴシック"/>
              </a:rPr>
              <a:t>transportation </a:t>
            </a:r>
            <a:r>
              <a:rPr lang="en-GB" dirty="0">
                <a:ea typeface="ＭＳ Ｐゴシック"/>
                <a:cs typeface="ＭＳ Ｐゴシック"/>
              </a:rPr>
              <a:t>of cars, rolling equipment and </a:t>
            </a:r>
            <a:r>
              <a:rPr lang="en-GB" dirty="0" smtClean="0">
                <a:ea typeface="ＭＳ Ｐゴシック"/>
                <a:cs typeface="ＭＳ Ｐゴシック"/>
              </a:rPr>
              <a:t>break bulk cargo</a:t>
            </a:r>
            <a:endParaRPr lang="en-GB" dirty="0">
              <a:ea typeface="ＭＳ Ｐゴシック"/>
              <a:cs typeface="ＭＳ Ｐゴシック"/>
            </a:endParaRPr>
          </a:p>
          <a:p>
            <a:r>
              <a:rPr lang="en-GB" dirty="0">
                <a:ea typeface="ＭＳ Ｐゴシック"/>
                <a:cs typeface="ＭＳ Ｐゴシック"/>
              </a:rPr>
              <a:t>Operating a modern fleet of </a:t>
            </a:r>
            <a:r>
              <a:rPr lang="en-GB" dirty="0" smtClean="0">
                <a:ea typeface="ＭＳ Ｐゴシック"/>
                <a:cs typeface="ＭＳ Ｐゴシック"/>
              </a:rPr>
              <a:t>approximately </a:t>
            </a:r>
            <a:r>
              <a:rPr lang="en-GB" dirty="0">
                <a:ea typeface="ＭＳ Ｐゴシック"/>
                <a:cs typeface="ＭＳ Ｐゴシック"/>
              </a:rPr>
              <a:t>60 PCTC and </a:t>
            </a:r>
            <a:r>
              <a:rPr lang="en-GB" dirty="0" err="1">
                <a:ea typeface="ＭＳ Ｐゴシック"/>
                <a:cs typeface="ＭＳ Ｐゴシック"/>
              </a:rPr>
              <a:t>RoRo</a:t>
            </a:r>
            <a:r>
              <a:rPr lang="en-GB" dirty="0">
                <a:ea typeface="ＭＳ Ｐゴシック"/>
                <a:cs typeface="ＭＳ Ｐゴシック"/>
              </a:rPr>
              <a:t> vessels, with some of the lowest emission levels in the </a:t>
            </a:r>
            <a:r>
              <a:rPr lang="en-GB" dirty="0" smtClean="0">
                <a:ea typeface="ＭＳ Ｐゴシック"/>
                <a:cs typeface="ＭＳ Ｐゴシック"/>
              </a:rPr>
              <a:t>industry</a:t>
            </a:r>
            <a:endParaRPr lang="sv-SE" dirty="0" smtClean="0"/>
          </a:p>
          <a:p>
            <a:r>
              <a:rPr lang="en-GB" dirty="0">
                <a:ea typeface="ＭＳ Ｐゴシック"/>
                <a:cs typeface="ＭＳ Ｐゴシック"/>
              </a:rPr>
              <a:t>13 terminals located at strategic ports in UK, Finland, Belgium, China, South Korea and on the US East coast and West coast</a:t>
            </a:r>
          </a:p>
          <a:p>
            <a:endParaRPr lang="sv-SE" dirty="0"/>
          </a:p>
        </p:txBody>
      </p:sp>
      <p:sp>
        <p:nvSpPr>
          <p:cNvPr id="6" name="Text Placeholder 2"/>
          <p:cNvSpPr>
            <a:spLocks noGrp="1"/>
          </p:cNvSpPr>
          <p:nvPr>
            <p:ph sz="half" idx="1"/>
          </p:nvPr>
        </p:nvSpPr>
        <p:spPr>
          <a:xfrm>
            <a:off x="6319921" y="1004710"/>
            <a:ext cx="5121369" cy="5331911"/>
          </a:xfrm>
        </p:spPr>
        <p:txBody>
          <a:bodyPr>
            <a:normAutofit/>
          </a:bodyPr>
          <a:lstStyle/>
          <a:p>
            <a:pPr lvl="1">
              <a:spcBef>
                <a:spcPts val="0"/>
              </a:spcBef>
              <a:spcAft>
                <a:spcPts val="600"/>
              </a:spcAft>
            </a:pPr>
            <a:endParaRPr lang="en-US" dirty="0" smtClean="0"/>
          </a:p>
          <a:p>
            <a:endParaRPr lang="en-US" dirty="0" smtClean="0"/>
          </a:p>
        </p:txBody>
      </p:sp>
      <p:pic>
        <p:nvPicPr>
          <p:cNvPr id="7" name="Picture 3" descr="IMG_6349.jpg"/>
          <p:cNvPicPr>
            <a:picLocks noChangeAspect="1"/>
          </p:cNvPicPr>
          <p:nvPr/>
        </p:nvPicPr>
        <p:blipFill>
          <a:blip r:embed="rId3" cstate="print"/>
          <a:srcRect l="25494" r="8128" b="2602"/>
          <a:stretch>
            <a:fillRect/>
          </a:stretch>
        </p:blipFill>
        <p:spPr bwMode="auto">
          <a:xfrm>
            <a:off x="6674507" y="1004710"/>
            <a:ext cx="5111680" cy="5007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64598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9" name="Rectangle 3"/>
          <p:cNvSpPr>
            <a:spLocks noGrp="1" noChangeArrowheads="1"/>
          </p:cNvSpPr>
          <p:nvPr>
            <p:ph type="body" sz="quarter" idx="13"/>
          </p:nvPr>
        </p:nvSpPr>
        <p:spPr/>
        <p:txBody>
          <a:bodyPr/>
          <a:lstStyle/>
          <a:p>
            <a:pPr eaLnBrk="1" hangingPunct="1"/>
            <a:endParaRPr lang="en-GB" dirty="0" smtClean="0">
              <a:ea typeface="ＭＳ Ｐゴシック"/>
              <a:cs typeface="ＭＳ Ｐゴシック"/>
            </a:endParaRPr>
          </a:p>
          <a:p>
            <a:pPr eaLnBrk="1" hangingPunct="1">
              <a:buFontTx/>
              <a:buNone/>
            </a:pPr>
            <a:endParaRPr lang="en-GB" dirty="0" smtClean="0">
              <a:ea typeface="ＭＳ Ｐゴシック"/>
              <a:cs typeface="ＭＳ Ｐゴシック"/>
            </a:endParaRPr>
          </a:p>
          <a:p>
            <a:pPr eaLnBrk="1" hangingPunct="1"/>
            <a:endParaRPr lang="en-GB" dirty="0" smtClean="0">
              <a:ea typeface="ＭＳ Ｐゴシック"/>
              <a:cs typeface="ＭＳ Ｐゴシック"/>
            </a:endParaRPr>
          </a:p>
          <a:p>
            <a:pPr eaLnBrk="1" hangingPunct="1"/>
            <a:endParaRPr lang="en-GB" dirty="0" smtClean="0">
              <a:ea typeface="ＭＳ Ｐゴシック"/>
              <a:cs typeface="ＭＳ Ｐゴシック"/>
            </a:endParaRPr>
          </a:p>
          <a:p>
            <a:pPr eaLnBrk="1" hangingPunct="1"/>
            <a:endParaRPr lang="en-GB" dirty="0" smtClean="0">
              <a:ea typeface="ＭＳ Ｐゴシック"/>
              <a:cs typeface="ＭＳ Ｐゴシック"/>
            </a:endParaRPr>
          </a:p>
          <a:p>
            <a:pPr eaLnBrk="1" hangingPunct="1"/>
            <a:endParaRPr lang="en-GB" dirty="0" smtClean="0">
              <a:ea typeface="ＭＳ Ｐゴシック"/>
              <a:cs typeface="ＭＳ Ｐゴシック"/>
            </a:endParaRPr>
          </a:p>
        </p:txBody>
      </p:sp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GB" dirty="0" smtClean="0">
              <a:ea typeface="ＭＳ Ｐゴシック"/>
              <a:cs typeface="ＭＳ Ｐゴシック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078908" y="788895"/>
            <a:ext cx="10038558" cy="5416491"/>
          </a:xfrm>
          <a:prstGeom prst="rect">
            <a:avLst/>
          </a:prstGeom>
        </p:spPr>
      </p:pic>
      <p:sp>
        <p:nvSpPr>
          <p:cNvPr id="6" name="Text Placeholder 1"/>
          <p:cNvSpPr txBox="1">
            <a:spLocks/>
          </p:cNvSpPr>
          <p:nvPr/>
        </p:nvSpPr>
        <p:spPr>
          <a:xfrm>
            <a:off x="410187" y="238144"/>
            <a:ext cx="2894400" cy="18000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FontTx/>
              <a:buNone/>
              <a:defRPr lang="en-US" sz="9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46400" indent="-176400" algn="l" defTabSz="914400" rtl="0" eaLnBrk="1" latinLnBrk="0" hangingPunct="1">
              <a:lnSpc>
                <a:spcPct val="100000"/>
              </a:lnSpc>
              <a:spcBef>
                <a:spcPts val="400"/>
              </a:spcBef>
              <a:buFont typeface="Arial" panose="020B0604020202020204" pitchFamily="34" charset="0"/>
              <a:buChar char="–"/>
              <a:defRPr lang="en-US" sz="1400" b="1" kern="1200" dirty="0" smtClean="0">
                <a:solidFill>
                  <a:schemeClr val="bg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30000" indent="-183600" algn="l" defTabSz="914400" rtl="0" eaLnBrk="1" latinLnBrk="0" hangingPunct="1">
              <a:lnSpc>
                <a:spcPct val="100000"/>
              </a:lnSpc>
              <a:spcBef>
                <a:spcPts val="400"/>
              </a:spcBef>
              <a:buFont typeface="Arial" panose="020B0604020202020204" pitchFamily="34" charset="0"/>
              <a:buChar char="•"/>
              <a:defRPr lang="en-US" sz="1200" b="1" kern="1200" dirty="0" smtClean="0">
                <a:solidFill>
                  <a:schemeClr val="bg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806400" indent="-176400" algn="l" defTabSz="914400" rtl="0" eaLnBrk="1" latinLnBrk="0" hangingPunct="1">
              <a:lnSpc>
                <a:spcPct val="100000"/>
              </a:lnSpc>
              <a:spcBef>
                <a:spcPts val="400"/>
              </a:spcBef>
              <a:buFont typeface="Arial" panose="020B0604020202020204" pitchFamily="34" charset="0"/>
              <a:buChar char="•"/>
              <a:defRPr lang="en-US" sz="1100" b="1" kern="1200" dirty="0" smtClean="0">
                <a:solidFill>
                  <a:schemeClr val="bg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90000" indent="-183600" algn="l" defTabSz="914400" rtl="0" eaLnBrk="1" latinLnBrk="0" hangingPunct="1">
              <a:lnSpc>
                <a:spcPct val="100000"/>
              </a:lnSpc>
              <a:spcBef>
                <a:spcPts val="400"/>
              </a:spcBef>
              <a:buFont typeface="Arial" panose="020B0604020202020204" pitchFamily="34" charset="0"/>
              <a:buChar char="»"/>
              <a:defRPr lang="en-GB" sz="1100" b="1" kern="1200" dirty="0">
                <a:solidFill>
                  <a:schemeClr val="bg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/>
              <a:t>This is Wallenius Wilhelmsen Logistics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9" name="Rectangle 3"/>
          <p:cNvSpPr>
            <a:spLocks noGrp="1" noChangeArrowheads="1"/>
          </p:cNvSpPr>
          <p:nvPr>
            <p:ph type="body" sz="quarter" idx="13"/>
          </p:nvPr>
        </p:nvSpPr>
        <p:spPr/>
        <p:txBody>
          <a:bodyPr/>
          <a:lstStyle/>
          <a:p>
            <a:pPr eaLnBrk="1" hangingPunct="1"/>
            <a:endParaRPr lang="en-GB" dirty="0" smtClean="0">
              <a:ea typeface="ＭＳ Ｐゴシック"/>
              <a:cs typeface="ＭＳ Ｐゴシック"/>
            </a:endParaRPr>
          </a:p>
          <a:p>
            <a:pPr eaLnBrk="1" hangingPunct="1">
              <a:buFontTx/>
              <a:buNone/>
            </a:pPr>
            <a:endParaRPr lang="en-GB" dirty="0" smtClean="0">
              <a:ea typeface="ＭＳ Ｐゴシック"/>
              <a:cs typeface="ＭＳ Ｐゴシック"/>
            </a:endParaRPr>
          </a:p>
          <a:p>
            <a:pPr eaLnBrk="1" hangingPunct="1"/>
            <a:endParaRPr lang="en-GB" dirty="0" smtClean="0">
              <a:ea typeface="ＭＳ Ｐゴシック"/>
              <a:cs typeface="ＭＳ Ｐゴシック"/>
            </a:endParaRPr>
          </a:p>
          <a:p>
            <a:pPr eaLnBrk="1" hangingPunct="1"/>
            <a:endParaRPr lang="en-GB" dirty="0" smtClean="0">
              <a:ea typeface="ＭＳ Ｐゴシック"/>
              <a:cs typeface="ＭＳ Ｐゴシック"/>
            </a:endParaRPr>
          </a:p>
          <a:p>
            <a:pPr eaLnBrk="1" hangingPunct="1"/>
            <a:endParaRPr lang="en-GB" dirty="0" smtClean="0">
              <a:ea typeface="ＭＳ Ｐゴシック"/>
              <a:cs typeface="ＭＳ Ｐゴシック"/>
            </a:endParaRPr>
          </a:p>
          <a:p>
            <a:pPr eaLnBrk="1" hangingPunct="1"/>
            <a:endParaRPr lang="en-GB" dirty="0" smtClean="0">
              <a:ea typeface="ＭＳ Ｐゴシック"/>
              <a:cs typeface="ＭＳ Ｐゴシック"/>
            </a:endParaRPr>
          </a:p>
        </p:txBody>
      </p:sp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dirty="0" smtClean="0">
                <a:ea typeface="ＭＳ Ｐゴシック"/>
                <a:cs typeface="ＭＳ Ｐゴシック"/>
              </a:rPr>
              <a:t>Americas to Oceania</a:t>
            </a:r>
          </a:p>
        </p:txBody>
      </p:sp>
      <p:sp>
        <p:nvSpPr>
          <p:cNvPr id="6" name="Text Placeholder 1"/>
          <p:cNvSpPr txBox="1">
            <a:spLocks/>
          </p:cNvSpPr>
          <p:nvPr/>
        </p:nvSpPr>
        <p:spPr>
          <a:xfrm>
            <a:off x="410187" y="238144"/>
            <a:ext cx="2894400" cy="18000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FontTx/>
              <a:buNone/>
              <a:defRPr lang="en-US" sz="9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46400" indent="-176400" algn="l" defTabSz="914400" rtl="0" eaLnBrk="1" latinLnBrk="0" hangingPunct="1">
              <a:lnSpc>
                <a:spcPct val="100000"/>
              </a:lnSpc>
              <a:spcBef>
                <a:spcPts val="400"/>
              </a:spcBef>
              <a:buFont typeface="Arial" panose="020B0604020202020204" pitchFamily="34" charset="0"/>
              <a:buChar char="–"/>
              <a:defRPr lang="en-US" sz="1400" b="1" kern="1200" dirty="0" smtClean="0">
                <a:solidFill>
                  <a:schemeClr val="bg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30000" indent="-183600" algn="l" defTabSz="914400" rtl="0" eaLnBrk="1" latinLnBrk="0" hangingPunct="1">
              <a:lnSpc>
                <a:spcPct val="100000"/>
              </a:lnSpc>
              <a:spcBef>
                <a:spcPts val="400"/>
              </a:spcBef>
              <a:buFont typeface="Arial" panose="020B0604020202020204" pitchFamily="34" charset="0"/>
              <a:buChar char="•"/>
              <a:defRPr lang="en-US" sz="1200" b="1" kern="1200" dirty="0" smtClean="0">
                <a:solidFill>
                  <a:schemeClr val="bg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806400" indent="-176400" algn="l" defTabSz="914400" rtl="0" eaLnBrk="1" latinLnBrk="0" hangingPunct="1">
              <a:lnSpc>
                <a:spcPct val="100000"/>
              </a:lnSpc>
              <a:spcBef>
                <a:spcPts val="400"/>
              </a:spcBef>
              <a:buFont typeface="Arial" panose="020B0604020202020204" pitchFamily="34" charset="0"/>
              <a:buChar char="•"/>
              <a:defRPr lang="en-US" sz="1100" b="1" kern="1200" dirty="0" smtClean="0">
                <a:solidFill>
                  <a:schemeClr val="bg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90000" indent="-183600" algn="l" defTabSz="914400" rtl="0" eaLnBrk="1" latinLnBrk="0" hangingPunct="1">
              <a:lnSpc>
                <a:spcPct val="100000"/>
              </a:lnSpc>
              <a:spcBef>
                <a:spcPts val="400"/>
              </a:spcBef>
              <a:buFont typeface="Arial" panose="020B0604020202020204" pitchFamily="34" charset="0"/>
              <a:buChar char="»"/>
              <a:defRPr lang="en-GB" sz="1100" b="1" kern="1200" dirty="0">
                <a:solidFill>
                  <a:schemeClr val="bg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/>
              <a:t>This is Wallenius Wilhelmsen Logistics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581895" y="805987"/>
            <a:ext cx="9032583" cy="5500421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325418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dirty="0"/>
              <a:t>This is Wallenius Wilhelmsen Logistics</a:t>
            </a:r>
          </a:p>
        </p:txBody>
      </p:sp>
      <p:sp>
        <p:nvSpPr>
          <p:cNvPr id="33794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dirty="0" smtClean="0"/>
              <a:t>We focus on high impact changes</a:t>
            </a:r>
            <a:endParaRPr lang="nb-NO" dirty="0" smtClean="0"/>
          </a:p>
        </p:txBody>
      </p:sp>
      <p:sp>
        <p:nvSpPr>
          <p:cNvPr id="12" name="TextBox 11"/>
          <p:cNvSpPr txBox="1"/>
          <p:nvPr/>
        </p:nvSpPr>
        <p:spPr>
          <a:xfrm>
            <a:off x="1847528" y="2132856"/>
            <a:ext cx="381642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4625" indent="-174625">
              <a:lnSpc>
                <a:spcPct val="110000"/>
              </a:lnSpc>
            </a:pPr>
            <a:endParaRPr lang="en-US" sz="2000" dirty="0"/>
          </a:p>
          <a:p>
            <a:pPr lvl="1">
              <a:buFont typeface="Arial" pitchFamily="34" charset="0"/>
              <a:buChar char="•"/>
            </a:pPr>
            <a:endParaRPr lang="nb-NO" sz="2000" dirty="0"/>
          </a:p>
        </p:txBody>
      </p:sp>
      <p:sp>
        <p:nvSpPr>
          <p:cNvPr id="9" name="TextBox 8"/>
          <p:cNvSpPr txBox="1"/>
          <p:nvPr/>
        </p:nvSpPr>
        <p:spPr>
          <a:xfrm>
            <a:off x="6960097" y="1696858"/>
            <a:ext cx="4079939" cy="19236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4625" indent="-174625">
              <a:lnSpc>
                <a:spcPct val="110000"/>
              </a:lnSpc>
            </a:pPr>
            <a:endParaRPr lang="en-US" dirty="0"/>
          </a:p>
          <a:p>
            <a:pPr marL="361950" indent="-361950">
              <a:lnSpc>
                <a:spcPct val="110000"/>
              </a:lnSpc>
              <a:buBlip>
                <a:blip r:embed="rId3"/>
              </a:buBlip>
            </a:pPr>
            <a:r>
              <a:rPr lang="en-US" dirty="0"/>
              <a:t>Our environmental work is focused on the areas where it will make the biggest contribution to reducing our impact on the environment</a:t>
            </a:r>
          </a:p>
          <a:p>
            <a:pPr marL="361950" lvl="1" indent="-361950">
              <a:buFont typeface="Arial" pitchFamily="34" charset="0"/>
              <a:buChar char="•"/>
            </a:pPr>
            <a:endParaRPr lang="en-US" sz="2000" dirty="0"/>
          </a:p>
        </p:txBody>
      </p:sp>
      <p:pic>
        <p:nvPicPr>
          <p:cNvPr id="10" name="Picture 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991547" y="1484784"/>
            <a:ext cx="4942681" cy="42434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Oval 2"/>
          <p:cNvSpPr/>
          <p:nvPr/>
        </p:nvSpPr>
        <p:spPr>
          <a:xfrm>
            <a:off x="3666565" y="4347882"/>
            <a:ext cx="1416423" cy="1183342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lang="en-GB" sz="2000" dirty="0" smtClean="0"/>
              <a:t>Past season and actions taken</a:t>
            </a:r>
            <a:endParaRPr lang="en-GB" sz="2000" dirty="0"/>
          </a:p>
          <a:p>
            <a:r>
              <a:rPr lang="en-GB" sz="2000" dirty="0"/>
              <a:t>	</a:t>
            </a:r>
          </a:p>
        </p:txBody>
      </p:sp>
      <p:sp>
        <p:nvSpPr>
          <p:cNvPr id="7" name="Oval 6"/>
          <p:cNvSpPr/>
          <p:nvPr/>
        </p:nvSpPr>
        <p:spPr>
          <a:xfrm>
            <a:off x="9330266" y="3668889"/>
            <a:ext cx="344311" cy="293511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 smtClean="0"/>
          </a:p>
        </p:txBody>
      </p:sp>
      <p:sp>
        <p:nvSpPr>
          <p:cNvPr id="5" name="Oval 4"/>
          <p:cNvSpPr/>
          <p:nvPr/>
        </p:nvSpPr>
        <p:spPr>
          <a:xfrm>
            <a:off x="5429956" y="3793067"/>
            <a:ext cx="338666" cy="259644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 smtClean="0"/>
          </a:p>
        </p:txBody>
      </p:sp>
      <p:sp>
        <p:nvSpPr>
          <p:cNvPr id="6" name="Oval 5"/>
          <p:cNvSpPr/>
          <p:nvPr/>
        </p:nvSpPr>
        <p:spPr>
          <a:xfrm>
            <a:off x="9330265" y="3732306"/>
            <a:ext cx="344311" cy="293511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 smtClean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0300" y="-316090"/>
            <a:ext cx="9791700" cy="7698421"/>
          </a:xfrm>
          <a:prstGeom prst="rect">
            <a:avLst/>
          </a:prstGeom>
        </p:spPr>
      </p:pic>
      <p:sp>
        <p:nvSpPr>
          <p:cNvPr id="8" name="Oval 7"/>
          <p:cNvSpPr/>
          <p:nvPr/>
        </p:nvSpPr>
        <p:spPr>
          <a:xfrm>
            <a:off x="4546475" y="4256574"/>
            <a:ext cx="395111" cy="282222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 smtClean="0"/>
          </a:p>
        </p:txBody>
      </p:sp>
      <p:sp>
        <p:nvSpPr>
          <p:cNvPr id="9" name="Oval 8"/>
          <p:cNvSpPr/>
          <p:nvPr/>
        </p:nvSpPr>
        <p:spPr>
          <a:xfrm>
            <a:off x="8935154" y="4159955"/>
            <a:ext cx="395111" cy="282222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410187" y="432000"/>
            <a:ext cx="11376000" cy="392089"/>
          </a:xfrm>
        </p:spPr>
        <p:txBody>
          <a:bodyPr/>
          <a:lstStyle/>
          <a:p>
            <a:r>
              <a:rPr lang="en-GB" dirty="0" smtClean="0"/>
              <a:t>How it all started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Past season and actions taken</a:t>
            </a:r>
            <a:endParaRPr lang="en-GB" dirty="0"/>
          </a:p>
        </p:txBody>
      </p:sp>
      <p:sp>
        <p:nvSpPr>
          <p:cNvPr id="5" name="Text Placeholder 2"/>
          <p:cNvSpPr>
            <a:spLocks noGrp="1"/>
          </p:cNvSpPr>
          <p:nvPr>
            <p:ph sz="half" idx="1"/>
          </p:nvPr>
        </p:nvSpPr>
        <p:spPr>
          <a:xfrm>
            <a:off x="410187" y="1004711"/>
            <a:ext cx="10983954" cy="5331911"/>
          </a:xfrm>
        </p:spPr>
        <p:txBody>
          <a:bodyPr>
            <a:normAutofit/>
          </a:bodyPr>
          <a:lstStyle/>
          <a:p>
            <a:r>
              <a:rPr lang="sv-SE" dirty="0" smtClean="0"/>
              <a:t>Dec 2014 – Jan 2015</a:t>
            </a:r>
            <a:endParaRPr lang="en-US" dirty="0"/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GB" sz="1600" dirty="0" smtClean="0"/>
              <a:t>NZ - Isolated </a:t>
            </a:r>
            <a:r>
              <a:rPr lang="en-GB" sz="1600" dirty="0"/>
              <a:t>bugs have been found on various pathways for many years with increasing numbers recently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GB" sz="1600" dirty="0" smtClean="0"/>
              <a:t>NZ-Nov </a:t>
            </a:r>
            <a:r>
              <a:rPr lang="en-GB" sz="1600" dirty="0"/>
              <a:t>- dead bug found on imported new vehicle by mechanic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GB" sz="1600" dirty="0" smtClean="0"/>
              <a:t>NZ-Dec - 1</a:t>
            </a:r>
            <a:r>
              <a:rPr lang="en-GB" sz="1600" baseline="30000" dirty="0" smtClean="0"/>
              <a:t>st</a:t>
            </a:r>
            <a:r>
              <a:rPr lang="en-GB" sz="1600" dirty="0" smtClean="0"/>
              <a:t> </a:t>
            </a:r>
            <a:r>
              <a:rPr lang="en-GB" sz="1600" dirty="0"/>
              <a:t>aggregated population; multiple active bugs found by stevedore inside new vehicle, consignment heat treated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GB" sz="1600" dirty="0" smtClean="0"/>
              <a:t>NZ-Dec - 2</a:t>
            </a:r>
            <a:r>
              <a:rPr lang="en-GB" sz="1600" baseline="30000" dirty="0" smtClean="0"/>
              <a:t>nd</a:t>
            </a:r>
            <a:r>
              <a:rPr lang="en-GB" sz="1600" dirty="0" smtClean="0"/>
              <a:t> </a:t>
            </a:r>
            <a:r>
              <a:rPr lang="en-GB" sz="1600" dirty="0"/>
              <a:t>aggregated population found only after heat applied; BMSB scattered across variety of cargo.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GB" sz="1600" dirty="0" smtClean="0"/>
              <a:t>AUS-Dec - 21 Trucks were </a:t>
            </a:r>
            <a:r>
              <a:rPr lang="en-GB" sz="1600" dirty="0"/>
              <a:t>quarantined in Brisbane. </a:t>
            </a:r>
            <a:endParaRPr lang="sv-SE" sz="1600" dirty="0"/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GB" sz="1600" dirty="0" smtClean="0"/>
              <a:t>NZ-Dec - 10 </a:t>
            </a:r>
            <a:r>
              <a:rPr lang="en-GB" sz="1600" dirty="0"/>
              <a:t>units were not discharged in </a:t>
            </a:r>
            <a:r>
              <a:rPr lang="en-GB" sz="1600" dirty="0" smtClean="0"/>
              <a:t>Auckland.</a:t>
            </a:r>
            <a:endParaRPr lang="sv-SE" sz="1600" dirty="0" smtClean="0"/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GB" sz="1600" dirty="0" smtClean="0"/>
              <a:t>NZ-Dec - All </a:t>
            </a:r>
            <a:r>
              <a:rPr lang="en-GB" sz="1600" dirty="0"/>
              <a:t>Auckland cargo ex-Savannah was refused in port of </a:t>
            </a:r>
            <a:r>
              <a:rPr lang="en-GB" sz="1600" dirty="0" smtClean="0"/>
              <a:t>discharge.</a:t>
            </a:r>
            <a:endParaRPr lang="sv-SE" sz="1600" dirty="0" smtClean="0"/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GB" sz="1600" dirty="0" smtClean="0"/>
              <a:t>AUS-Jan - Savannah </a:t>
            </a:r>
            <a:r>
              <a:rPr lang="en-GB" sz="1600" dirty="0"/>
              <a:t>cargo for Port Kembla refused for discharge.</a:t>
            </a:r>
            <a:endParaRPr lang="sv-SE" sz="1600" dirty="0"/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GB" sz="1600" dirty="0" smtClean="0"/>
              <a:t>AUS-Jan – Trucks ex-Savannah </a:t>
            </a:r>
            <a:r>
              <a:rPr lang="en-GB" sz="1600" dirty="0"/>
              <a:t>refused in Brisbane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GB" sz="1600" dirty="0" smtClean="0"/>
              <a:t>AUS-Jan - Savannah </a:t>
            </a:r>
            <a:r>
              <a:rPr lang="en-GB" sz="1600" dirty="0"/>
              <a:t>H&amp;H and B/B refused in Port Kembla</a:t>
            </a:r>
            <a:endParaRPr lang="en-US" sz="1600" dirty="0">
              <a:solidFill>
                <a:schemeClr val="bg2"/>
              </a:solidFill>
            </a:endParaRPr>
          </a:p>
          <a:p>
            <a:endParaRPr lang="sv-SE" dirty="0" smtClean="0"/>
          </a:p>
        </p:txBody>
      </p:sp>
    </p:spTree>
    <p:extLst>
      <p:ext uri="{BB962C8B-B14F-4D97-AF65-F5344CB8AC3E}">
        <p14:creationId xmlns:p14="http://schemas.microsoft.com/office/powerpoint/2010/main" val="297139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ICTURE" val="MEDIUM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ICTURE" val="MEDIUM"/>
</p:tagLst>
</file>

<file path=ppt/theme/theme1.xml><?xml version="1.0" encoding="utf-8"?>
<a:theme xmlns:a="http://schemas.openxmlformats.org/drawingml/2006/main" name="Office Theme">
  <a:themeElements>
    <a:clrScheme name="WWL">
      <a:dk1>
        <a:srgbClr val="000000"/>
      </a:dk1>
      <a:lt1>
        <a:srgbClr val="FFFFFF"/>
      </a:lt1>
      <a:dk2>
        <a:srgbClr val="00B0CA"/>
      </a:dk2>
      <a:lt2>
        <a:srgbClr val="808080"/>
      </a:lt2>
      <a:accent1>
        <a:srgbClr val="19B7CF"/>
      </a:accent1>
      <a:accent2>
        <a:srgbClr val="8BD5E6"/>
      </a:accent2>
      <a:accent3>
        <a:srgbClr val="009B3A"/>
      </a:accent3>
      <a:accent4>
        <a:srgbClr val="BED600"/>
      </a:accent4>
      <a:accent5>
        <a:srgbClr val="0093B3"/>
      </a:accent5>
      <a:accent6>
        <a:srgbClr val="F77F00"/>
      </a:accent6>
      <a:hlink>
        <a:srgbClr val="B8EAEF"/>
      </a:hlink>
      <a:folHlink>
        <a:srgbClr val="BED600"/>
      </a:folHlink>
    </a:clrScheme>
    <a:fontScheme name="WW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solidFill>
            <a:schemeClr val="accent1"/>
          </a:solidFill>
        </a:ln>
      </a:spPr>
      <a:bodyPr rtlCol="0" anchor="ctr"/>
      <a:lstStyle>
        <a:defPPr algn="ctr">
          <a:defRPr dirty="0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custClrLst>
    <a:custClr name="WWL Aqua">
      <a:srgbClr val="19B7CF"/>
    </a:custClr>
    <a:custClr name="WWL Light Aqua">
      <a:srgbClr val="8BD5E6"/>
    </a:custClr>
    <a:custClr name="WWL Grass Green">
      <a:srgbClr val="009B3A"/>
    </a:custClr>
    <a:custClr name="WWL Lime Green">
      <a:srgbClr val="BED700"/>
    </a:custClr>
    <a:custClr name="WWL Dark Aqua">
      <a:srgbClr val="0093B3"/>
    </a:custClr>
    <a:custClr name="WWL Orange">
      <a:srgbClr val="F77F00"/>
    </a:custClr>
    <a:custClr name="WWL Light Orange">
      <a:srgbClr val="FFAD53"/>
    </a:custClr>
    <a:custClr name="WWL Extra Light Aqua">
      <a:srgbClr val="B8EAEF"/>
    </a:custClr>
    <a:custClr name="WWL Extra Dark Aqua">
      <a:srgbClr val="007A95"/>
    </a:custClr>
    <a:custClr name="WWL Cool Grey 9">
      <a:srgbClr val="848589"/>
    </a:custClr>
  </a:custClrLst>
  <a:extLst>
    <a:ext uri="{05A4C25C-085E-4340-85A3-A5531E510DB2}">
      <thm15:themeFamily xmlns:thm15="http://schemas.microsoft.com/office/thememl/2012/main" xmlns="" name="WWL.potx" id="{D82A024E-E01C-42E1-9461-A2DF81BFF0F0}" vid="{1C7F048C-50FD-4EC2-A2F3-16EC84609D95}"/>
    </a:ext>
  </a:extLst>
</a:theme>
</file>

<file path=ppt/theme/theme2.xml><?xml version="1.0" encoding="utf-8"?>
<a:theme xmlns:a="http://schemas.openxmlformats.org/drawingml/2006/main" name="Office Theme">
  <a:themeElements>
    <a:clrScheme name="WWL">
      <a:dk1>
        <a:srgbClr val="000000"/>
      </a:dk1>
      <a:lt1>
        <a:srgbClr val="FFFFFF"/>
      </a:lt1>
      <a:dk2>
        <a:srgbClr val="00B0CA"/>
      </a:dk2>
      <a:lt2>
        <a:srgbClr val="808080"/>
      </a:lt2>
      <a:accent1>
        <a:srgbClr val="19B7CF"/>
      </a:accent1>
      <a:accent2>
        <a:srgbClr val="8BD5E6"/>
      </a:accent2>
      <a:accent3>
        <a:srgbClr val="009B3A"/>
      </a:accent3>
      <a:accent4>
        <a:srgbClr val="BED600"/>
      </a:accent4>
      <a:accent5>
        <a:srgbClr val="0093B3"/>
      </a:accent5>
      <a:accent6>
        <a:srgbClr val="F77F00"/>
      </a:accent6>
      <a:hlink>
        <a:srgbClr val="B8EAEF"/>
      </a:hlink>
      <a:folHlink>
        <a:srgbClr val="BED600"/>
      </a:folHlink>
    </a:clrScheme>
    <a:fontScheme name="WW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WWL">
      <a:dk1>
        <a:srgbClr val="000000"/>
      </a:dk1>
      <a:lt1>
        <a:srgbClr val="FFFFFF"/>
      </a:lt1>
      <a:dk2>
        <a:srgbClr val="00B0CA"/>
      </a:dk2>
      <a:lt2>
        <a:srgbClr val="808080"/>
      </a:lt2>
      <a:accent1>
        <a:srgbClr val="19B7CF"/>
      </a:accent1>
      <a:accent2>
        <a:srgbClr val="8BD5E6"/>
      </a:accent2>
      <a:accent3>
        <a:srgbClr val="009B3A"/>
      </a:accent3>
      <a:accent4>
        <a:srgbClr val="BED600"/>
      </a:accent4>
      <a:accent5>
        <a:srgbClr val="0093B3"/>
      </a:accent5>
      <a:accent6>
        <a:srgbClr val="F77F00"/>
      </a:accent6>
      <a:hlink>
        <a:srgbClr val="B8EAEF"/>
      </a:hlink>
      <a:folHlink>
        <a:srgbClr val="BED600"/>
      </a:folHlink>
    </a:clrScheme>
    <a:fontScheme name="WW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WWL</Template>
  <TotalTime>0</TotalTime>
  <Words>968</Words>
  <Application>Microsoft Office PowerPoint</Application>
  <PresentationFormat>Custom</PresentationFormat>
  <Paragraphs>203</Paragraphs>
  <Slides>22</Slides>
  <Notes>22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Office Theme</vt:lpstr>
      <vt:lpstr>BMSB Effects on Shipping Industry</vt:lpstr>
      <vt:lpstr>PowerPoint Presentation</vt:lpstr>
      <vt:lpstr>PowerPoint Presentation</vt:lpstr>
      <vt:lpstr>Wallenius Wilhelmsen Logistics</vt:lpstr>
      <vt:lpstr>PowerPoint Presentation</vt:lpstr>
      <vt:lpstr>Americas to Oceania</vt:lpstr>
      <vt:lpstr>We focus on high impact changes</vt:lpstr>
      <vt:lpstr>PowerPoint Presentation</vt:lpstr>
      <vt:lpstr>How it all started</vt:lpstr>
      <vt:lpstr>Pre-treatment requirements in Oceania</vt:lpstr>
      <vt:lpstr>Consequences</vt:lpstr>
      <vt:lpstr>Actions taken by WWL</vt:lpstr>
      <vt:lpstr>Baltimore Volumes 2014</vt:lpstr>
      <vt:lpstr>High and Heavy cargo (ZEE)</vt:lpstr>
      <vt:lpstr>PowerPoint Presentation</vt:lpstr>
      <vt:lpstr>Next season</vt:lpstr>
      <vt:lpstr>PowerPoint Presentation</vt:lpstr>
      <vt:lpstr>Research and initiatives needed</vt:lpstr>
      <vt:lpstr>Future</vt:lpstr>
      <vt:lpstr>WWL Vessels</vt:lpstr>
      <vt:lpstr>WWL Vessels</vt:lpstr>
      <vt:lpstr>Finally some risks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2015-07-23T19:32:40Z</dcterms:created>
  <dcterms:modified xsi:type="dcterms:W3CDTF">2015-07-23T19:38:03Z</dcterms:modified>
</cp:coreProperties>
</file>