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9" r:id="rId2"/>
    <p:sldId id="353" r:id="rId3"/>
    <p:sldId id="291" r:id="rId4"/>
    <p:sldId id="354" r:id="rId5"/>
    <p:sldId id="293" r:id="rId6"/>
    <p:sldId id="294" r:id="rId7"/>
    <p:sldId id="295" r:id="rId8"/>
    <p:sldId id="296" r:id="rId9"/>
    <p:sldId id="327" r:id="rId10"/>
    <p:sldId id="328" r:id="rId11"/>
    <p:sldId id="307" r:id="rId12"/>
    <p:sldId id="343" r:id="rId13"/>
    <p:sldId id="350" r:id="rId14"/>
    <p:sldId id="361" r:id="rId15"/>
    <p:sldId id="362" r:id="rId16"/>
    <p:sldId id="363" r:id="rId17"/>
    <p:sldId id="364" r:id="rId18"/>
    <p:sldId id="365" r:id="rId19"/>
    <p:sldId id="310" r:id="rId20"/>
  </p:sldIdLst>
  <p:sldSz cx="9144000" cy="6858000" type="screen4x3"/>
  <p:notesSz cx="6735763" cy="9866313"/>
  <p:defaultTextStyle>
    <a:defPPr>
      <a:defRPr lang="en-N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6693"/>
    <a:srgbClr val="FFFFE9"/>
    <a:srgbClr val="415DBA"/>
    <a:srgbClr val="FF3300"/>
    <a:srgbClr val="2F76A5"/>
    <a:srgbClr val="A7CE38"/>
    <a:srgbClr val="009999"/>
    <a:srgbClr val="FFCCCC"/>
    <a:srgbClr val="B6BA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6327" autoAdjust="0"/>
    <p:restoredTop sz="83857" autoAdjust="0"/>
  </p:normalViewPr>
  <p:slideViewPr>
    <p:cSldViewPr>
      <p:cViewPr varScale="1">
        <p:scale>
          <a:sx n="76" d="100"/>
          <a:sy n="76" d="100"/>
        </p:scale>
        <p:origin x="-120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670" y="-102"/>
      </p:cViewPr>
      <p:guideLst>
        <p:guide orient="horz" pos="3107"/>
        <p:guide pos="212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FA91ED-BBA7-4B93-9F1D-2D79DC94CE84}" type="datetimeFigureOut">
              <a:rPr lang="en-NZ" smtClean="0"/>
              <a:pPr/>
              <a:t>23/07/2015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7C81FC-7E1E-489B-95C9-650842DD53FB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862697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8831" cy="49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5373" y="0"/>
            <a:ext cx="2918831" cy="49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1700" y="739775"/>
            <a:ext cx="4932363" cy="3700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577" y="4686499"/>
            <a:ext cx="5388610" cy="4439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1285"/>
            <a:ext cx="2918831" cy="49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5373" y="9371285"/>
            <a:ext cx="2918831" cy="49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F32AA448-49A4-45DE-B464-329A1037F4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9084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United_States_Secretary_of_Defense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en.wikipedia.org/wiki/Donald_Rumsfeld" TargetMode="Externa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2AA448-49A4-45DE-B464-329A1037F4E7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2AA448-49A4-45DE-B464-329A1037F4E7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B3 projects structured around answering these very simple question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2AA448-49A4-45DE-B464-329A1037F4E7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See slide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2AA448-49A4-45DE-B464-329A1037F4E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2AA448-49A4-45DE-B464-329A1037F4E7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NZ" dirty="0" smtClean="0"/>
              <a:t>Everyone here has probably heard me say many times that “</a:t>
            </a:r>
            <a:r>
              <a:rPr lang="en-NZ" dirty="0" err="1" smtClean="0"/>
              <a:t>biosecurity</a:t>
            </a:r>
            <a:r>
              <a:rPr lang="en-NZ" dirty="0" smtClean="0"/>
              <a:t> is my number one priority as Minister.” </a:t>
            </a:r>
            <a:endParaRPr lang="en-NZ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2AA448-49A4-45DE-B464-329A1037F4E7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Another way of looking at our challenges relates to the well known biosecurity mutterings of Donald Rumsfeld</a:t>
            </a:r>
            <a:endParaRPr lang="en-NZ" dirty="0" smtClean="0"/>
          </a:p>
          <a:p>
            <a:endParaRPr lang="en-NZ" dirty="0" smtClean="0"/>
          </a:p>
          <a:p>
            <a:r>
              <a:rPr lang="en-NZ" dirty="0" smtClean="0"/>
              <a:t>There are known </a:t>
            </a:r>
            <a:r>
              <a:rPr lang="en-NZ" dirty="0" err="1" smtClean="0"/>
              <a:t>knowns</a:t>
            </a:r>
            <a:r>
              <a:rPr lang="en-NZ" dirty="0" smtClean="0"/>
              <a:t>; there are things we know that we know.</a:t>
            </a:r>
            <a:br>
              <a:rPr lang="en-NZ" dirty="0" smtClean="0"/>
            </a:br>
            <a:r>
              <a:rPr lang="en-NZ" dirty="0" smtClean="0"/>
              <a:t>There are known unknowns; that is to say, there are things that we now know we don't know.</a:t>
            </a:r>
            <a:br>
              <a:rPr lang="en-NZ" dirty="0" smtClean="0"/>
            </a:br>
            <a:r>
              <a:rPr lang="en-NZ" dirty="0" smtClean="0"/>
              <a:t>But there are also unknown unknowns – there are things we do not know we don't know.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NZ" i="0" dirty="0" smtClean="0">
                <a:hlinkClick r:id="rId3" action="ppaction://hlinkfile" tooltip="United States Secretary of Defense"/>
              </a:rPr>
              <a:t>United States Secretary of </a:t>
            </a:r>
            <a:r>
              <a:rPr lang="en-NZ" i="0" dirty="0" err="1" smtClean="0">
                <a:hlinkClick r:id="rId3" action="ppaction://hlinkfile" tooltip="United States Secretary of Defense"/>
              </a:rPr>
              <a:t>Defense</a:t>
            </a:r>
            <a:r>
              <a:rPr lang="en-NZ" i="0" dirty="0" smtClean="0"/>
              <a:t>, </a:t>
            </a:r>
            <a:r>
              <a:rPr lang="en-NZ" i="0" dirty="0" smtClean="0">
                <a:hlinkClick r:id="rId4" action="ppaction://hlinkfile" tooltip="Donald Rumsfeld"/>
              </a:rPr>
              <a:t>Donald Rumsfeld</a:t>
            </a:r>
            <a:endParaRPr lang="en-NZ" i="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i="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i="0" dirty="0" smtClean="0"/>
              <a:t>Each of these is likely to have a different approach </a:t>
            </a:r>
            <a:endParaRPr lang="en-NZ" dirty="0" smtClean="0"/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2AA448-49A4-45DE-B464-329A1037F4E7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2AA448-49A4-45DE-B464-329A1037F4E7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NZ" dirty="0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14890" y="9371501"/>
            <a:ext cx="2919302" cy="49323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289126D1-E6D2-4E44-9474-DF897E6FB14D}" type="slidenum">
              <a:rPr lang="en-NZ"/>
              <a:pPr/>
              <a:t>11</a:t>
            </a:fld>
            <a:endParaRPr lang="en-N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2AA448-49A4-45DE-B464-329A1037F4E7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hyperlink" Target="http://www.scionresearch.com/" TargetMode="External"/><Relationship Id="rId7" Type="http://schemas.openxmlformats.org/officeDocument/2006/relationships/image" Target="../media/image5.png"/><Relationship Id="rId12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11" Type="http://schemas.openxmlformats.org/officeDocument/2006/relationships/image" Target="../media/image9.jpeg"/><Relationship Id="rId5" Type="http://schemas.openxmlformats.org/officeDocument/2006/relationships/image" Target="../media/image4.jpeg"/><Relationship Id="rId10" Type="http://schemas.openxmlformats.org/officeDocument/2006/relationships/image" Target="../media/image8.jpe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hyperlink" Target="http://www.scionresearch.com/" TargetMode="External"/><Relationship Id="rId7" Type="http://schemas.openxmlformats.org/officeDocument/2006/relationships/image" Target="../media/image5.png"/><Relationship Id="rId12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11" Type="http://schemas.openxmlformats.org/officeDocument/2006/relationships/image" Target="../media/image9.jpeg"/><Relationship Id="rId5" Type="http://schemas.openxmlformats.org/officeDocument/2006/relationships/image" Target="../media/image4.jpeg"/><Relationship Id="rId10" Type="http://schemas.openxmlformats.org/officeDocument/2006/relationships/image" Target="../media/image8.jpe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>
            <a:spLocks noChangeArrowheads="1"/>
          </p:cNvSpPr>
          <p:nvPr userDrawn="1"/>
        </p:nvSpPr>
        <p:spPr bwMode="auto">
          <a:xfrm>
            <a:off x="0" y="1571625"/>
            <a:ext cx="9144000" cy="1643063"/>
          </a:xfrm>
          <a:prstGeom prst="rect">
            <a:avLst/>
          </a:prstGeom>
          <a:gradFill>
            <a:gsLst>
              <a:gs pos="0">
                <a:srgbClr val="286693"/>
              </a:gs>
              <a:gs pos="100000">
                <a:srgbClr val="2F76A5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pic>
        <p:nvPicPr>
          <p:cNvPr id="5" name="Picture 3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857250"/>
            <a:ext cx="1670050" cy="41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Scion">
            <a:hlinkClick r:id="rId3" tooltip="Scion"/>
          </p:cNvPr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04481" y="908720"/>
            <a:ext cx="117157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1" descr="P:\Logos\AgR Corp RGB.jp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11760" y="857250"/>
            <a:ext cx="1290638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/>
          <p:nvPr userDrawn="1"/>
        </p:nvCxnSpPr>
        <p:spPr>
          <a:xfrm>
            <a:off x="0" y="1571625"/>
            <a:ext cx="9144000" cy="1588"/>
          </a:xfrm>
          <a:prstGeom prst="line">
            <a:avLst/>
          </a:prstGeom>
          <a:ln w="50800">
            <a:solidFill>
              <a:srgbClr val="A7CE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Home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75" y="6143625"/>
            <a:ext cx="29718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AutoShape 13" descr="data:image/jpeg;base64,/9j/4AAQSkZJRgABAQAAAQABAAD/2wCEAAkGBhQSEBQSExQVFRQWGBQWFhUYGBwYFxcXHRcWHhoeHBgaHCceGxokGRwYIC8gJCcpLCwsGB4xNTAqNSYtLCsBCQoKDgwNFA8PFSocFBwpKSk1KTIpNSkqKSk1KSkpLS0sLCo1NSkpKSkpKSk1KSoqMCkpKTUpLC0pKSkpKSk1Kf/AABEIAGsB1QMBIgACEQEDEQH/xAAcAAEAAgMBAQEAAAAAAAAAAAAABQYDBAcCAQj/xABNEAACAQMDAgMFAwcIBwYHAQABAgMABBEFEiEGMRMiQQcyUXGBFGGRI0JSgqGxwRUzQ1NicpLRFjaitMLS4iQ0dIOyxDVjc6Ph8PEl/8QAGQEBAQEBAQEAAAAAAAAAAAAAAAECAwQF/8QANBEBAAEBBQIMBAcAAAAAAAAAAAECAwQRElGR0QUTFDFBQlNhgaGi4SIyUpIVITNxscHw/9oADAMBAAIRAxEAPwDuNKUoFKUoFKUoFKUoFKUoFKUoFKUoFKUoFKUoFKUoFKUoFKUoFKUoFKUoFKUoFKUoFKUoFKUoFKUoFKUoFKUoFKUoFeVkBJAIyO4+HzrzPMEUsfuAHqSTgAfeTgfWqt0trDSSSMy8eI6M4GELmSQqqg8nbH4WWHBaR/UEALbSvLvgfgPqe1acmrAMVALFfeCebHfvxweDQb1KVW+rupJYNkFrCZLqZX8EspMAZcHEjKcqWXdt7AleSo5oLJXNfbNG/gEyBWs9qBlH/eDMZPL4B/NYLksWyNoIA5OJowaurlxJbOhkmcRMuGEZiAijDDjyygkknJB78baq/UUd3fXVjbXKNaMrlPGjKvHK7WkkkpSORfLsePYDk5WRueaC8dDpMLQeMYCM5h+zjbD4GxPD2KeQMehJOc8kYqwVyv2earffyfaRW0ClAYXeaU+V4pHlM6xKu0I0bYVQWwR6VOyx61EnieJazOIivhbCqGQzZ8QkefCwcbVzkjsaC70qN0DXFu4fFVJEG5l2yLtbykjOP0WHIPqCKkqBXlZAexHw/wD39v4VFT64Q+xV45wxzg4IHAAyee2M/fjjMBoWmyK5leVmCEkquQHlY+ZWDZx5gHOMHJ9AX8QLoHBJAIyO/wB1K1dLU+GGIwW5Pr+31+OfvpQbZOKBge1Uv2zD/wDxLr523+8w1UfYHeeG93aHABW3uUHbh4wSf8BhP1NB2HeO2RWA6nF4vg+LH4uM+HuG/Hx25zjvzX500G4NxrttekeW5vpjGxHJVNpHyAR4x+qa6/LPY/y+iGOX7f4GRLk+H4WG4xuxnv8Am0F1rHcXCxozuyoiglmYgKoHckngD76pmpe16zhnnt2WdpoTt8NI9zStgkiPB5AUZJbAA+dZI+tLPUNIurkpKbdEmSeI4EmAm5gCGxyhBBDevcHOAtlnexyoJInSRDkBkYMpwSDgjjggj6VnqkdO9TafaaMl1CskVmrSBEfLSFjM6kAbmJLSZxz2POMceulfa1Z30phUSwybSyrKFHiKF3HaVZgTt5x3IBIyAaC60rkXs79pZm1O5inuHeOeRhYqV42+JKQOF8v5PZ71WGL2zWLSrCBN4r3C2yoVUEsWC7vf9wMQM9/gDg0F8pVX0H2h291b3Nwqyxra7xMsgUMNqbm4DEehHfup+dSHSvU8eoWwuYVkWMsyjxAAx2nB4BPGcj6UEs7gDJIA+J7V9VgRkHI+NcZ9vGso89pZtIwjUmS5UDOFZowjDjDEJ45A557jtVpn6+0/StPswplkieIG3UAGRohjzMW2hR5h7xBPoDzQX6lVbov2jWup7xBvV0ALRyABtpONwKsVIzxweOM9xUVYe2mxmkhiRZvEmmWFUKqCM7fOfPjYCwHxODgHBoL9XkSD4j8a9V+cugfZ5Dqk98srvGYXypQIcl5Jx5tynIGwdiPWg/RtfCccmuQeyrrKSC21GO5d5o7Hzhgd7bQZVZVLHlcx5GTxux2q26F7UbO+m+zQiUuYXlfKgBFBxtJ3e+QQcDPB7g8UFpsNUhnUtDLHKoOC0bhwDgHBKk84IOPvFbVc76B1/ToNLubmyhnjtoXZ5Fc7nLCKIkrmRuNhUYyOQayH222OYfLPtkIVpNg2QsT2dt3fGGIXdgHJoOgUqmaN7VrS5vhZxrMGfd4UrIBFLgE5Q53YIDEMVAO089qxdVe12zsbg27LNNIozIIlUiPgHzF2UZwQTjOPXFBeKVW7br62k0+TUELtDGGLrgeIpXGVKk43cg98EEHNQcXtrsn37Enfw4fHkwi5RfERCCC/vDeGOOAM85GKDoFKquo+0m1h0+HUHEngzFQigAyZIY4K7sZG1s8+hqy20+9FfBXcqtg9xkZwcetBk3DOM8/CvtcfljH+manAzt745/7m1WW99sllFLcQlLgywOybFjBMjKXDbMN2UKSWbaACPjQXuvjMB3qs6N7Q7W4sJb8F0ih3iVXA3oVAOMKSCSCpGCc7hXKPav7QYNT0+IRRzRsszOFlQDcgilUsrKWVgHIU4OQfSg79Sq1edbwW93a2LrIZbhUKFQCgzuHJLZHun0r3adcQSalLpyrJ40Sl2YgeHgCI8HdnOJF9PQ0FipXPLn252CTmPE7RhtpnVAYs88jzbyODyF5AJGRUR7TPaE0F/ZLBcMsS7JbkIMq0LPGVOcHcDGJPd5/EUHWq1rzU4oSolljjLnCB2C7jxwMnk8jt8aqmqe1qxt2hDmTZPCLhJAnk8MhyM5IYE7cYx3IqI6g6n028h026uYLgiWVvsoBAKSCRVy+yTbjIU9zx+FB0ulVnrL2g22mhBNveSTOyKNQzkAgE8kKBkgcnn0zXzo72hW2pCQQ70kj5eKQBXUZIzwSpGQRwePXFBZ6VzuT26aeJjHifww237QEBi7d/e3lf1e3PbmuhRyBgGBBBAII5BB7EH4UHqlKUFR6+uyI9mwFfIfEJI8OVnxE6hQWLoyl88BQCxPlAO1oHTCwWwEijxgrh5CxYE7iWdck+GshHiMo9WOcnJra6m0hJkVmGWG5V+I3o6FgPVlR3I+bAd63L647ADd2bAPvc+Rc+gLc57YU0GCS9zErnupIPHJbaQBj0Y7gcfTvWV7MAKvO7Kk4JUY5Hp3ABPB71pQlfF78twWwAyyDB474AZsbeeS2cgVtSONzM2QyI24qcdsEY+7GTg5785xQSdUdJ4o+oZBIYFkktY/Dx4glK79vnLfkveyF2+Y5wauFjc70BPccN8/8A+YOPTNQ3W+kvNbb4cC4gYTQttDEMoYEKCQCxQsozxkgntQRvV3tDWxvbSFjGYZPFFw2fPDgRmMkA8A5bgjJAyO3ML1h1zDItpd2TJcyW7mcW2WSWWORJoCUXaWJVycjbkbSTj1oF9YWs/hR2by3epyNDxNE0QxEpb8p4rBSTCFDDcwfaCAMnM5qkEU9x/JtrbR2N+iojXDzACJRmYrbsuGZ38RskKpKs2eBwFr6V6vstO022t5rqJ5I1MZ8Il18QDey7lyPLuVS3bLDOM1OdAdZfb7IXEvhxyZlLxhv5tBJIELZOR5V944BwSMDiuYxwxX9tcWtlp0f2yEEyNHJGLYOyGFngOSp3BchfKAUDZ3LmsGgx2p8IabcTx3zmFZIhAzpuCeGQ7k+H4OTK7HcxYkbcbQKDpPQBRrrU5YhDsadVyglEpdQ27xPE8hXaUKmPjBNXC63bG2+9tbb88cftrBo2lpbW8UEYAWJEQY/sgDP7K9oxfkNtXsuMZP35IPB9MenPrgBEy2O/apUDBUE5zgnkj7weBg8Ywccc+LaEbWXGMkOB8TsUfgFABI/S/GSuZY4zgklyeEzlmY8A4J/bwOKrN/bvPMRC7oye54ZKqTnuy5wyljnnPAHwqi6ilYNPkLRIxO4lVJPxOOfQetKgqXtl/wDgtz87b/eYa5bqN42ntYXcYx9q0hYSf/mCBVDH44P2f6KfgK7T11041/YTWqOqNIYiGYEgbJUfkDnsuPrVX6q9lT3enWNqsqJLaosZkKkhl8IK+ADkZZUP0oKTpelfZ5emUIwXM8x/8x0cD6KVH0q1z/64R/8AhP8Ahkqw6/0K097p1xG6pHZZ8hByynYABjgYC19k6Kc62up+IuwQ+F4eDuzhuc9vWgq/Qij/AEh1o45GMH4ZPP44H4Cq97Ov9WdW/uy/7rHXR+neh3ttSv71pFZbrG1ADlMH1PY1F9L+zCW10q8sGmjZrkOFcKQq7olQZB5PbNBBaF0edS6XhhVgsiSzyxljhdwmnUhiOwKMwz6ZB9K2elOpD/KEFnq1miXyJ4dvclVO5cNjtlRkBsOhwTuGF7VMD2V79FTTZJh4sbvKkyAhQ5kdhlc5K4YjGfvHIFaugezq+a+gu9Tu0n+y58FUHJyMAsfDT5nhiSBzQRvsotUOsavlF8kz7PKPJ/2m5Hl/R4AHHwr37ELVGk1NmRSwucAkAkAPKRz8+fnUlpns7vLXWJLuC4jFrPK8k6HIkYMzvsxsKkB2OG3KccfOX9nvREmnG7LyJJ9ol8QbQRt5c4Oe/eg5d1Vefybda5bcgXccbx/eJJAXx8hLNx/YPpXZOg9I+y6bawkAMsSl8fpt5n/22Ncu9pUVvqGtWUNvIkrPtiuNh3KqrIWILDjcE8bI7jAzjIrt4FByT20QL9v0g7Vy0zBjgeYeNZ8H4jk8H4mvvUcC/wClmnJtGxYF2rjyjC3pGB2HIH4CrR130NJf3FjMkiILWRnYMCS4LwNgY7fzZ7/GsHX/AEBNdzw3lnMsF3CCqsw8rDJI8wBwRuf81gQ5GKCvaKuOsbwAYBh5x98NmT+3msfsAtUaK8YqpbxowGIBOAgIGfuYk/M1YOgvZ7PbXU1/ezrPdSrsyudqjy5O7C5JCIBhVAC+ua2/Zn0LJpkc6SSpIZZA4KAjGFxjmgudfnToHpe5vp75La8a02v+UK7vygaSfaPI69sN/ir9F1RvZz7PpNNmu5JJUkFwUKhQRtw0rc57+/8AsoI+86Fi0zQdQjRjI7wStJIRt3EIQAFHuoOcDJ7nk1ueyi0QaJCwVQxFyS2BkkyyZ579gPwFWnqjSDdWVxbKwUzRvGGPIBYYycVpdHdNvZ6dHaO6u6CUF1BCnc7sODz2b9lByjoH/VbVPnL/ALtBWh1YgHS+nYAGZ5icep23XPzroXTnswlttIvNPaaNnuC+2QKQq7oo05B5Pu5+ta+s+yeafSLXTxPGHgkd2k2ttYN4owB3Hv8A7KCN6iGOq9NA4AgiAH6t5W5f68v2+6t9Isopboh/td05KxIcncGxy53ZGMjkEAHBxO6r0FJLrNrqIlQJBGqNGQdzECbkHsP5z9lQVt7ML+C9untb2OG3umZpGC7psF2baFZdoI3uA4bs3bOMBVuh8f6MatjtlsZ/+hBV99n+hRz9PxxFFHjQzozAAHzvICc989vwFa/T/sult9JvLBpo2a5JKuFYKoKIvIPJ939tWjpfTRp2nRQzyx4hVt8pOxMF2Oct2HI70HCNMna7g0vSWHmW8n8VfgNylgf1XuB81r9LAVxP2f6dFcdSXdxAQ9vCZpUce6Xl8uR8QSZ8H4AEcYrtlByGT/XJf7v/ALNq8ezxAdZ1s4GQZsH4Znmz+OB+Aq1P0DKddGqeKnhgY8Lad/8AMGP3s47nPyp0x0DJa32oXLSoy3ZcqoBBTdI7DJPf3scfCg5Z062OlL//AMVb/wDs6kfaEgHTGlY+ER+ptZSf21cunvZQ0OkXWnSzIxnfesiqcIwSIISpPOGjBqGuPZBqE9ilpPexbIW/IRqhKKuHBLNtDM2GwB2AJ5NB66z/ANY9I/uRf+qavWhJnq6+B7GFh/8Abs6m+uvZ/c3N1Z3dpNHHNbhVPiZ24ByGGFbJ5YFSBkN3FOmfZrNb6lLez3IuPFiaOQldrs7CLccDyhfJgKOwxQUmTTrjQ1lt7i1S90uWVSzcZDAqFz+i+FUbWG0kDDDJFbntEa3kvNCkt0QQSmLYAgUGPxrXapXHYKcbT25Fbc/si1FFks7e+jGnyuXKOCXUbs4xtJJGFyRIoYgkjk5l+sfZXLNBYLZTKklioRDLkbseGQ+5VOHDRg+6Qc+lBF9aWif6TaZHsXZsj8mBt4NwR5e3BAI+QrY9tEQWXSgoAH2rsBgcyQk/tqVb2f3Ut/p99PPG0ltFGkwAOZJAJNzKQAACX/RHb0qQ6+6Jk1CSzZJEQW8viMGBO4bozgY7e7+2gontCe4HUtsbVUe4EEfhLJ7hOLrOfMPzdxHI5AqU6L6Tv/5XnvL2KOPx4ZEk8J1xuIhAwgZmGVTOeeanevPZ/NdXEN9ZTrBdwjarMMqw82MnDYI3OOVYEMeKw9E+zeWC4uL2/mW4ubhPDbYCFCnG7zYXOQqAYVdoX76CkG1uNEje1vLVL3S3lDbwBkMCu3PPDeVco4wTwG5xXbNImie3iaAKIWjQxBRtURlRtwvoNuOPSuTzex/UViawhvoxpzOG2uuZFwwYeUJyQwU8SKCecDkHrGk6atvBFBHnZEiRrnk7VUAZ+/AoNulKUEZq926PDsiMuXAYBlXYCVUv5jyFDHgcnPFaOkWrpKzXEkRkXcqhBhFVmZlXBOSyx7flubA5yZLWNJS4j2Ou4ZB2kkA4IOMjkcgH5gfKtbTtOgjuHeJAjS7pJB6tJwuTnsQvGBxzxQfBEquWPmb3jvyiZw5GAQSceb7hk/dUarSF8IQrNtjJ2+6S0rcKSfdRzgH4EVNagoYnIBCgLyMjc5XH4cH9YfCoy14Ky7RkjIOAPMfMAPQBlbHxyxPpQStsdikgAKFAZc42MoweT3GMc/cD61GL1bZXUckaXEcilSriOZN2GBHGx94J7AjnPbmpbUIlaGRsA+RjnHPumvzN0HYWzSRy36f9kXJMpOEEkao+wrtJk3BkGwYJzxnBoOq3Wl6ZLfpNPelrhtiQqZDHIF5VVTwdgPmLr+dklhn0qyL7P9O5zaxsScktAjMT6ksY8k/OuIpp0UWr2v2dT9ma9t1hkL+IJts0BZg4Azw6cenYkkGu3da6uv2VtguzJlxGIo5V86H887QoQkcbztYHIyCDQYrrorToleXw1twqktJGngFVHJJkjVWAwOfMKrXTraNZl1i1GMQu0UhiE3l8SNsoctlxjC5w+DtAIxkGxdSapJLo98JozFIbSdwnLYQxuFzIB4ZkOMlUJ25HJyCeeeyr2dG48PUJWTwVdhHEU3+LglGY5OAFbOODymfmHV7LrCzu5BBb3MUrMCWVHBbYO+PnkD5ZrF1AszyIqhkQbtpRvfbBHccjC+n3nuBXMrboR7DXrEna8E8szxlU2qh8KUmMrkhdu4beeQPTFdde4I3jcdqsF2sN2QQAPvJLkDk9qCK0XTeS5ZRkHO0g7WIOWyOAdmO/bcuanI9OVBtUBV2+ZvziQRjn7hmvKR5w7hcYMflHcHAJP9nIIH3HPy2HwX2k5BUgr6enf6fxoPOmrhCP7cufmZGJ/fXyvWntlD/flH4SOKUGzSlKBSlKBSlKBSlKBSlKCA0PoSztJnngh2yvu3OWZz5jltu4kLk99uM1P0pQKUpQKUpQKUrl3sok+zyLEc7L2J7hCT/TQymOUc/GMwt9GoOo0rlLSm4122u8nZ9qns4u+DHBay7zjODmdpBn+zV81XV7lZvCt7TxcKHaWSUQwjJICqwR2Z+MkbcAHv6UE1SqzD1urWFzeeEwNqbhZYiwyJIc71DjII44b76wSdbTIkM8lmyW0rwpvMqmZTKwVGMIGNmSPz92Dyo7UFtpUTrGqzxukdvbGd2DMWZxFCgBHvSbWO454UKc4PbvWppfU8k63CCALc2zokkJkGwllVgVlC8rsOeVByMECgsNaer6THdQPbzLujkG11yVyPmCCKq3sx1GeTSoHmBI8IsJjKXkkO587gy8H6mtITyfyT/KX22/x4Hj+Huts425xu+y4z9+KC29PdMW1jGYraIRqTubkszH4szEsfuyeKlaxWsm6NG55VTz35A71Ae0LVXg0+Xwv56Xbbw/HxZWCLjPwzu/VoLJSqP0TaixvbnTQfyZSG6twSfdKiKUDPwkQNx/WV4F7Mmt3oggMztb2XdxHGgBuOXcgkZ7AKrH7sZNBe6VB6H1N48M7NEY5bd3imj3BgHVVbyuANylWUg4B55ArDL1gF0n+UvDO3wFn8LdzgqDjdjvz3xQWKleYnyoPxANc/8AazpTXLWECMUd5Z9jD0kW2lZDx8HCn6UHQqVRdX6pa40WJ4jtnvRFbIM8pNIdkv35jxKT2/mz2r37MkEGnTKod1iuL1VVfM7BJXAABPJwAKC70qqv1fPEYWubTwYZpI4lYTB5EeQ4TxIggCgtgHa74zWlqmp3S61EiRhl+zXBVDOVVwJIfOw2EBhkgDB4J5oLvSoltfA1BbLYctbvcb88YWRU24x38wOa86Z1EJru8tghBtTAC2c7/Ej38DHGBxQTFKqV91pPDE11NZNHaryzNKPtCruxuMAXGPXHibsemeKtgNB9pSlArUawzMJM44GVwOSAwBz8cMR+FbdKCIvX/It8S0xPx8u/b+0IPwpY22+3Keqk4+Y7c+nHH1rzOMqfuL/7U/8A01taYcFl+JLfiTx9F2H9ag8LLutG+6NlPzC/x7/WuF9Oazeajp6aTDGWULCHnMo3qplBYuhILQiMldq5PkGT5sDtLfk4z+jJEfo20/v/ABJb7q/NnTmqS2TCeJ4ll8Ixq5dD4e7bllBON2AQM5HmPBoLu3VF2kmn6VdRmNorjTyX8UPJIRMufExnyMcFQcEeGpOc8WrqDoXVEnmexvD4EzgmBz4hQCM+6ZtwGX3DC7feXnC8cu069a51a3uGMW+S7tGfY64L+LEGIXJxnG7HPJNdy6415Vs3aM3Ily6xiKGUsZEb84BR5MqRkkKwbOSCDQVWTpW8j07UrnUbiSWb7LMkah8QqngHJEaEISSSMlQfLnHOa8XHWyR9Pf8AYZdjQxQom/DSowmVMOF8obAz2wQynGDVn6h1WSbSL4SxGGQ2k7hCc/k2jcKWcDww5IJKKzbQVyea4Nb6g6Ws1qPBKSsjs29d6spiPB3Yx+TXgj1Px4DtA6jjuDoeDl5ZPEAJywC2k2/Jz3y6DnPrVmvZMSyN8GRF/vsic/DyqSfoK4t0TrjyahpsbeCEt3kCiNgWObfYAQXOT5F+rMfl2W5uEZ2VveTIz6eIQGJHrjOF59FoJhEGwJjhhyuey4AOPuGR+NfS+JQAD5h5vwOD/skfUVrmYOic9wArfE55XPzUZrPde/GDwNw2n1J2uSPuGB++g92Odpz+nL+HiNj9lKx6aMKy5yFYjJ7nIDE/iTSg3KUpQKUpQKUpQKUpQKUpQKUpQKUpQKUpQK5jJol1Ho1nNDCxvbOV5EiI8zB5JUdcfAxvu/VFdOpQUODpZ7dtFiVS4t2mM7gcBmt5Nzsf7UrH6mvOuWzNfzfbLe6ubfbH9kihDNA3kPiCVVYL4hfODL5MY5FX6lBzTS9AmTRtWg+ztE8kl8YYFAxsdB4apt4IHujHHFTnVOmyyaZbxojM6yWBZQOQEmiL5H3AEn5Vb6UFJ6sgdr6P7RHdS2PhDalvvINxvOfGWIhymzbjPk97dXz2faS0NxqB+yG0ike3aGLCgBRCAfcJTduBLAE4JPJ71d6UFK9mm9NNjspIZopoYyj+JGypks2NsmNj/Hyk1Bs9wNBbTRZXJuUtmgcbMRghSNyyk7ZAccBNx5GQOSOo0oMFipEUYPBCqCPvwKqnVehPfahaQusgtYFkuJHUsm6b3IlWRSGDLlm4NXKlBQ9W6S+yXdleWq3EpSXwZ1aaWc/Z5FIJAldsBX2txjt91S+mWMi6veylGEbwWiq+PKzKZ9wB+I3D8astKCrdO6ZIG1QMpXxrl2jLDAZTbwqGHxG4EfSqrcS3DaAdOWyuvtKWwgcFMICq4ysmdsoOOBHuPIzjnHU6UGO3GEUH4D91V3qiwke90x0RmWOeVpGAyEUwSKCfgNxA+tWalBzzSOlZ01hgyn7DC893AfQz3CqrL8kPjtj08QfdjY0mwvItKvlgQpdGa+eEMACd0rlCN3HKnIzx2q90oOTX+hJIlq1vp900qXFo811cqTOqrMhcBpCZH9Sdnkxkg9gbTr8jQarb3RhmkhFtcRFoomlIdpIWUFUBIBCnnGKuFKCn60rwatDemKWSE2stuTEhkZZDNE65RfNtIB5AIHritfpi3uTd6tcGB4GnFs0Cy7eStuVGSpK+8BkAnGcVeKUHGtU0Np9MkRtPu7jUjEfFmuBkRyYBcxO5K4J9xYAR2zt5I7FB7q/Ifur3SgUpSgUpUSb3wLjw34ily0bk8CT8+M/P3wf7/YAZDNHF+SjPqRAD9GB/Hk1qaMpDYbJ5fBzyGUlWH3jyqf8AD9N2NvyMP/lfuFa1hMCzbwMMQ3I4WT3SPuyRn5n4kUGd7XxINnqu4D5qSv0yOM/fXFvZZZ2STSW8ilrxHmRTIgKhIyR+TPIV+CSTg+g47dyt/ek/vf8AAn8a5V1NpFtp2tHULlnW3nRtgRGZftBULIG2dgY8uAQcsWP5tB96xWxS+soyoW8+02ToY07oblR+UfgbeGwMkg44Aznb1/pLV47idrO4328zAiKWQysgCEkjxRhQXLLhT6pngeWn9RazaXer6dNayO7ePaxybkdFwtwhQrvAOfM4Ix6Cuq9b9QLHaO0c0iS+YRrGjOzOjdiijft3DBIKjnvigqUvTl8un6ncajPI0gtpkiiV8QBfs53NsQhWyTjzKCChPqDVS1XTbfVBHHpyxwragRNuRkkkhbBMxIJL7XEhKEb+WbPmIHUupNYafR7/AMSJoX+yTuI2IL7DG4Vm2kqpJDeUM2BjJzwOHS9VukcMNputo4ishZWzLNOBzJIwGCByFT3QO4PYBftD1y0vtTsRaRbZITcOX8MIpj8J0UqB8WdXIIxgEjazMtdLn0/zt+T3L5SCrDdgIoGc45yD8eMfKqp7JtG8QSarJAkMtyAqqmQpUHzyKpHk8VxuwMjAU5Oav8jYLH+yMfPzf/igi9MGVRc+oKhvudicc98HH09cVk1LWI4TuYscOqlVUu25htQqqgkZPlycDufiahtd1BonaMOI/PHtdWjEmWUAIDMQis3ZeSThyANvOKDQ5HDv5YAZSZXZSPFG0B2j8GVHBOAqyOQwVPdO8mgsmi3RkWRzjzSNjDKw2gKo5UkcgZ+tKj9F05ZVZm3mLe3g5kbLKTksNuAqliVVBkBI0I7kUoLDSoufqWBSVL5IODhSefnjFa79XwjsJD8gP4kV5qr3YU89pG1nNGqcpVdbrNPSN/rgfxNYn60+EX4v/wBNcp4Qu8dfylM9Oqz0qpN1nJ6RoPmSf8qwN1hMewjH6p/5q5Twpd46Znw3pxlK6UqmDXrtvdB/Vjz/AANehPfN/W/4VX94FPxKifloqn9o9zPGi40qoDTr5u7OP/Mx/wCk16HTd03vSj6yOf4VeWWk81hV/C5p0W3NY2uFHdlHzIqsjoxj70o/wk/vNZk6KT1kb6AD9+a1x95nmsPVBjVomm1WEd5Y/wDGv+dYm12Af0qfQ5/dWlH0hCO5c/Nh/ACthOmbcfmZ+bMf41qKr3PVpjxk+IbqW3H9J+Csf4Vibq23H5zf4T/GtxNFgH9FH9VB/fWwloi9kUfIAVrLep61MeEz/cL8SI/0uiPZJW+Sj/mr0OpM9rec/qVNAUq8Vb9r6TCdUQNZlPa1k+pA/fXoahcHtbY+cq/5VK0rfFV9rOyNxhOqNFzcn+hjHzkP8Fr7vuv0IB83f/kqRpV4qr658ty4d6MLXf6Nv/if/KvBe8/Rt/xepalSbCfrq2+xh3oYzXv9XCfqf4mvhu7z+pjP63/VU1Spyee0q8tyZe9BHUrsd7YfRh/nXk63cjvan6En9wNT9Kxye06Lar07jCdVcPUsw72r/wC0P+CvJ6uYd4CP1j/FKstKzye37efthMJ1Vr/TVfWIj9Yf5V6XrRP6tvoRVhKA9wKxPYxnvGh+ag/wqTY3roto+0wq1Qw6yj/Qk/2f+ava9YQ/oyD6D/mqQbRYD/RR/RQP3Vibp23P9GPoSP3GscXfY69M+HsYVasA6tg+Lj9X/KvY6pt/0yP1G/yry3SkB/NYfJj/ABNYX6OiPZpB9V/itZmb/HRRO32T422vUluf6T8Qw/hWQa9B/Wr9Tj99RbdFr6SN9QD/AJVhfos+ko+q/wDVUm1v0R+nE+PuY16J0azB/Wx/4h/nWRdRiPaRD8mH+dVd+jpfR4z88j+BrC/Sc49EPyb/ADArPK73E/nY/wC80zVaLms6nswP1Fe81Qn6anH9Fn5FT/Gsmn6RcLKm1GQgg7uwAzzk/L0pTwhbZoiqwmNu4zzovNKUr67qVG9QaWLiB4z8Mr3BDDsQQCe/3H5GpKvhGeKCndP9QeNstvBfbBERJLIy7Cy/k8BlJDkrvYhfd4DbTxWnYe0C3JyuXU+KxJ48n2YTkkMOfyar9Xwcc42erOijOXZcyM42bWcqGBA8jyd4bUYBaOIZcgZJyc1fSeiXm8ctKqw7ZYY55I/NPcThUeVVDKVj2/ko1ByVIIJGKC7jWCoSSNhIjS28cgHLRBwD5/X3XiOcZAwe3NQ+ranHeW/2a5Q7Z757VQQQ21WdldT6eVMqw+I717nsZLaNhCIQFgjZg+Y90kYZGcXAHdVRfK2QVwMoATWKTV0Ml1tuELSvHNAnjIGMWLVfLmXAVnSQ9sec88nIcvh6PlttRtWXM1uL+KJZgBy0U679yg5XG1sn3fKTx2roHUuja3FNN9klSe2lYFUlIeSMbCT+YuFzlRyx9zPqanrLRi5J2eAY2u41eBCqhpjwyKcxnC43SFDlie3mFZLLXlRY1KHY7iGF4ziJysLu21y67wBG/nIAJwBnvQVcaPqTWGpS6hK28W80UNtEAIiDB72ANzEkhQM91Y85XFN6M9n3iSo96CkZgluYoj3mWMqDv/QXLqdp5IznGDnrt9qKtKF37QlxAhYEb0LMyqwLlsxySgwYIByHx8RpyeFbmZAiqi+NHDcnkwyPEJnBkYnYjO2cjaoKhf0QAz2XVpb7O6oViewe4KhfKsg8HbHxwGwXG3PpW++vLGkIuHUTsbNXjXDbWlcKucdg0m7zdvKfhmoSLUN8gQ3KShmtE8RJVWUmNpJmV0TC7ymA2z3lz5VArJf9LiXc5aOEeKkscuMsI4HiMQkIbz/lDKRk8K4B5BoNbRep1uL6Ly8lYZCxOQpMV8rkKxwozDGMr33D7600muZ7w2srHwxJLt2ttDxiaTB4GXAiZF8u7DB92zCtWnP0JIty8S+UZkMO0tGs0TOZHgd15SVSWeOQH86QEEK4N66a6bFuCct5sMwIC7m77njX8ms2feePbv7kHAqicgiCqFHYAAV8rJSoKs/Rh3HEgC+mVycfjWVOi19ZGPyAH781ZKV4I4Ou8Tjk85YyU6IOPpCEdy7fMgfuArZj6atx/R5+bMf41J0rtTdLCnms42LljRppo8I7RR/4R/lWykSjsAPkMV7pXamimn5YiFwKUpW1KUpQKUpQKUpQKUpQKUpQKUpQKUpQKUpQKUpQKUpQKUpQKUpQKUpQKUpQKUpQKUpQKUpQKUpQKUpQfGHFRsMUilQuf7Qblc5JYk+ufTbg5wSDziTpQQ15Y7oZYmQsJQ6uuDllfIYBwcYwTjgHH31Q7roOQmWaaISEsJGgA8txORtt4DgYFrApjBbsSGY4CV1WlBxBrO9t1KrM7hwwcMpdJfEbzuYcYJkOVihGMIrOxAJrc0rqe6u3ghjihMg8WWJWlk8h2NGGEgOGiWFnQsilS8g2e6xXrd5p8cqlZEV1IIIYZBB7g/EEDBHYjg8Vo9PafGsYlCKJJQGkfHmY4wOe+0DgKOFHAAFByjUOqpZhtWOMMHlQgRmQg+KJMOpLCWSNlJeNctwZE8uA32w0GaR1klV5kw4eMnxQ8LgNJECM7sDE1u68MqlDggCuo3+hwG4jcxLuk8j+gYIC8ZIHBdHAKv7y84IyczEUKqMKAB8AMepP7yT9aDnehdFz2lyrr+WC7EaRu8sIJMEh4/n4hvibHvJIGznKm7+G+5nUc7ccjauf7pOSxwBngYA74qQpQaFtE25WO4nncW4GPQYwMkHHIGOD8a36UoFKUoP/2Q==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/>
          <a:lstStyle/>
          <a:p>
            <a:pPr>
              <a:defRPr/>
            </a:pPr>
            <a:endParaRPr lang="en-NZ">
              <a:latin typeface="Arial" charset="0"/>
            </a:endParaRPr>
          </a:p>
        </p:txBody>
      </p:sp>
      <p:sp>
        <p:nvSpPr>
          <p:cNvPr id="11" name="AutoShape 15" descr="data:image/jpeg;base64,/9j/4AAQSkZJRgABAQAAAQABAAD/2wCEAAkGBhQSEBQSExQVFRQWGBQWFhUYGBwYFxcXHRcWHhoeHBgaHCceGxokGRwYIC8gJCcpLCwsGB4xNTAqNSYtLCsBCQoKDgwNFA8PFSocFBwpKSk1KTIpNSkqKSk1KSkpLS0sLCo1NSkpKSkpKSk1KSoqMCkpKTUpLC0pKSkpKSk1Kf/AABEIAGsB1QMBIgACEQEDEQH/xAAcAAEAAgMBAQEAAAAAAAAAAAAABQYDBAcCAQj/xABNEAACAQMDAgMFAwcIBwYHAQABAgMABBEFEiEGMRMiQQcyUXGBFGGRI0JSgqGxwRUzQ1NicpLRFjaitMLS4iQ0dIOyxDVjc6Ph8PEl/8QAGQEBAQEBAQEAAAAAAAAAAAAAAAECAwQF/8QANBEBAAEBBQIMBAcAAAAAAAAAAAECAwQRElGR0QUTFDFBQlNhgaGi4SIyUpIVITNxscHw/9oADAMBAAIRAxEAPwDuNKUoFKUoFKUoFKUoFKUoFKUoFKUoFKUoFKUoFKUoFKUoFKUoFKUoFKUoFKUoFKUoFKUoFKUoFKUoFKUoFKUoFKUoFeVkBJAIyO4+HzrzPMEUsfuAHqSTgAfeTgfWqt0trDSSSMy8eI6M4GELmSQqqg8nbH4WWHBaR/UEALbSvLvgfgPqe1acmrAMVALFfeCebHfvxweDQb1KVW+rupJYNkFrCZLqZX8EspMAZcHEjKcqWXdt7AleSo5oLJXNfbNG/gEyBWs9qBlH/eDMZPL4B/NYLksWyNoIA5OJowaurlxJbOhkmcRMuGEZiAijDDjyygkknJB78baq/UUd3fXVjbXKNaMrlPGjKvHK7WkkkpSORfLsePYDk5WRueaC8dDpMLQeMYCM5h+zjbD4GxPD2KeQMehJOc8kYqwVyv2earffyfaRW0ClAYXeaU+V4pHlM6xKu0I0bYVQWwR6VOyx61EnieJazOIivhbCqGQzZ8QkefCwcbVzkjsaC70qN0DXFu4fFVJEG5l2yLtbykjOP0WHIPqCKkqBXlZAexHw/wD39v4VFT64Q+xV45wxzg4IHAAyee2M/fjjMBoWmyK5leVmCEkquQHlY+ZWDZx5gHOMHJ9AX8QLoHBJAIyO/wB1K1dLU+GGIwW5Pr+31+OfvpQbZOKBge1Uv2zD/wDxLr523+8w1UfYHeeG93aHABW3uUHbh4wSf8BhP1NB2HeO2RWA6nF4vg+LH4uM+HuG/Hx25zjvzX500G4NxrttekeW5vpjGxHJVNpHyAR4x+qa6/LPY/y+iGOX7f4GRLk+H4WG4xuxnv8Am0F1rHcXCxozuyoiglmYgKoHckngD76pmpe16zhnnt2WdpoTt8NI9zStgkiPB5AUZJbAA+dZI+tLPUNIurkpKbdEmSeI4EmAm5gCGxyhBBDevcHOAtlnexyoJInSRDkBkYMpwSDgjjggj6VnqkdO9TafaaMl1CskVmrSBEfLSFjM6kAbmJLSZxz2POMceulfa1Z30phUSwybSyrKFHiKF3HaVZgTt5x3IBIyAaC60rkXs79pZm1O5inuHeOeRhYqV42+JKQOF8v5PZ71WGL2zWLSrCBN4r3C2yoVUEsWC7vf9wMQM9/gDg0F8pVX0H2h291b3Nwqyxra7xMsgUMNqbm4DEehHfup+dSHSvU8eoWwuYVkWMsyjxAAx2nB4BPGcj6UEs7gDJIA+J7V9VgRkHI+NcZ9vGso89pZtIwjUmS5UDOFZowjDjDEJ45A557jtVpn6+0/StPswplkieIG3UAGRohjzMW2hR5h7xBPoDzQX6lVbov2jWup7xBvV0ALRyABtpONwKsVIzxweOM9xUVYe2mxmkhiRZvEmmWFUKqCM7fOfPjYCwHxODgHBoL9XkSD4j8a9V+cugfZ5Dqk98srvGYXypQIcl5Jx5tynIGwdiPWg/RtfCccmuQeyrrKSC21GO5d5o7Hzhgd7bQZVZVLHlcx5GTxux2q26F7UbO+m+zQiUuYXlfKgBFBxtJ3e+QQcDPB7g8UFpsNUhnUtDLHKoOC0bhwDgHBKk84IOPvFbVc76B1/ToNLubmyhnjtoXZ5Fc7nLCKIkrmRuNhUYyOQayH222OYfLPtkIVpNg2QsT2dt3fGGIXdgHJoOgUqmaN7VrS5vhZxrMGfd4UrIBFLgE5Q53YIDEMVAO089qxdVe12zsbg27LNNIozIIlUiPgHzF2UZwQTjOPXFBeKVW7br62k0+TUELtDGGLrgeIpXGVKk43cg98EEHNQcXtrsn37Enfw4fHkwi5RfERCCC/vDeGOOAM85GKDoFKquo+0m1h0+HUHEngzFQigAyZIY4K7sZG1s8+hqy20+9FfBXcqtg9xkZwcetBk3DOM8/CvtcfljH+manAzt745/7m1WW99sllFLcQlLgywOybFjBMjKXDbMN2UKSWbaACPjQXuvjMB3qs6N7Q7W4sJb8F0ih3iVXA3oVAOMKSCSCpGCc7hXKPav7QYNT0+IRRzRsszOFlQDcgilUsrKWVgHIU4OQfSg79Sq1edbwW93a2LrIZbhUKFQCgzuHJLZHun0r3adcQSalLpyrJ40Sl2YgeHgCI8HdnOJF9PQ0FipXPLn252CTmPE7RhtpnVAYs88jzbyODyF5AJGRUR7TPaE0F/ZLBcMsS7JbkIMq0LPGVOcHcDGJPd5/EUHWq1rzU4oSolljjLnCB2C7jxwMnk8jt8aqmqe1qxt2hDmTZPCLhJAnk8MhyM5IYE7cYx3IqI6g6n028h026uYLgiWVvsoBAKSCRVy+yTbjIU9zx+FB0ulVnrL2g22mhBNveSTOyKNQzkAgE8kKBkgcnn0zXzo72hW2pCQQ70kj5eKQBXUZIzwSpGQRwePXFBZ6VzuT26aeJjHifww237QEBi7d/e3lf1e3PbmuhRyBgGBBBAII5BB7EH4UHqlKUFR6+uyI9mwFfIfEJI8OVnxE6hQWLoyl88BQCxPlAO1oHTCwWwEijxgrh5CxYE7iWdck+GshHiMo9WOcnJra6m0hJkVmGWG5V+I3o6FgPVlR3I+bAd63L647ADd2bAPvc+Rc+gLc57YU0GCS9zErnupIPHJbaQBj0Y7gcfTvWV7MAKvO7Kk4JUY5Hp3ABPB71pQlfF78twWwAyyDB474AZsbeeS2cgVtSONzM2QyI24qcdsEY+7GTg5785xQSdUdJ4o+oZBIYFkktY/Dx4glK79vnLfkveyF2+Y5wauFjc70BPccN8/8A+YOPTNQ3W+kvNbb4cC4gYTQttDEMoYEKCQCxQsozxkgntQRvV3tDWxvbSFjGYZPFFw2fPDgRmMkA8A5bgjJAyO3ML1h1zDItpd2TJcyW7mcW2WSWWORJoCUXaWJVycjbkbSTj1oF9YWs/hR2by3epyNDxNE0QxEpb8p4rBSTCFDDcwfaCAMnM5qkEU9x/JtrbR2N+iojXDzACJRmYrbsuGZ38RskKpKs2eBwFr6V6vstO022t5rqJ5I1MZ8Il18QDey7lyPLuVS3bLDOM1OdAdZfb7IXEvhxyZlLxhv5tBJIELZOR5V944BwSMDiuYxwxX9tcWtlp0f2yEEyNHJGLYOyGFngOSp3BchfKAUDZ3LmsGgx2p8IabcTx3zmFZIhAzpuCeGQ7k+H4OTK7HcxYkbcbQKDpPQBRrrU5YhDsadVyglEpdQ27xPE8hXaUKmPjBNXC63bG2+9tbb88cftrBo2lpbW8UEYAWJEQY/sgDP7K9oxfkNtXsuMZP35IPB9MenPrgBEy2O/apUDBUE5zgnkj7weBg8Ywccc+LaEbWXGMkOB8TsUfgFABI/S/GSuZY4zgklyeEzlmY8A4J/bwOKrN/bvPMRC7oye54ZKqTnuy5wyljnnPAHwqi6ilYNPkLRIxO4lVJPxOOfQetKgqXtl/wDgtz87b/eYa5bqN42ntYXcYx9q0hYSf/mCBVDH44P2f6KfgK7T11041/YTWqOqNIYiGYEgbJUfkDnsuPrVX6q9lT3enWNqsqJLaosZkKkhl8IK+ADkZZUP0oKTpelfZ5emUIwXM8x/8x0cD6KVH0q1z/64R/8AhP8Ahkqw6/0K097p1xG6pHZZ8hByynYABjgYC19k6Kc62up+IuwQ+F4eDuzhuc9vWgq/Qij/AEh1o45GMH4ZPP44H4Cq97Ov9WdW/uy/7rHXR+neh3ttSv71pFZbrG1ADlMH1PY1F9L+zCW10q8sGmjZrkOFcKQq7olQZB5PbNBBaF0edS6XhhVgsiSzyxljhdwmnUhiOwKMwz6ZB9K2elOpD/KEFnq1miXyJ4dvclVO5cNjtlRkBsOhwTuGF7VMD2V79FTTZJh4sbvKkyAhQ5kdhlc5K4YjGfvHIFaugezq+a+gu9Tu0n+y58FUHJyMAsfDT5nhiSBzQRvsotUOsavlF8kz7PKPJ/2m5Hl/R4AHHwr37ELVGk1NmRSwucAkAkAPKRz8+fnUlpns7vLXWJLuC4jFrPK8k6HIkYMzvsxsKkB2OG3KccfOX9nvREmnG7LyJJ9ol8QbQRt5c4Oe/eg5d1Vefybda5bcgXccbx/eJJAXx8hLNx/YPpXZOg9I+y6bawkAMsSl8fpt5n/22Ncu9pUVvqGtWUNvIkrPtiuNh3KqrIWILDjcE8bI7jAzjIrt4FByT20QL9v0g7Vy0zBjgeYeNZ8H4jk8H4mvvUcC/wClmnJtGxYF2rjyjC3pGB2HIH4CrR130NJf3FjMkiILWRnYMCS4LwNgY7fzZ7/GsHX/AEBNdzw3lnMsF3CCqsw8rDJI8wBwRuf81gQ5GKCvaKuOsbwAYBh5x98NmT+3msfsAtUaK8YqpbxowGIBOAgIGfuYk/M1YOgvZ7PbXU1/ezrPdSrsyudqjy5O7C5JCIBhVAC+ua2/Zn0LJpkc6SSpIZZA4KAjGFxjmgudfnToHpe5vp75La8a02v+UK7vygaSfaPI69sN/ir9F1RvZz7PpNNmu5JJUkFwUKhQRtw0rc57+/8AsoI+86Fi0zQdQjRjI7wStJIRt3EIQAFHuoOcDJ7nk1ueyi0QaJCwVQxFyS2BkkyyZ579gPwFWnqjSDdWVxbKwUzRvGGPIBYYycVpdHdNvZ6dHaO6u6CUF1BCnc7sODz2b9lByjoH/VbVPnL/ALtBWh1YgHS+nYAGZ5icep23XPzroXTnswlttIvNPaaNnuC+2QKQq7oo05B5Pu5+ta+s+yeafSLXTxPGHgkd2k2ttYN4owB3Hv8A7KCN6iGOq9NA4AgiAH6t5W5f68v2+6t9Isopboh/td05KxIcncGxy53ZGMjkEAHBxO6r0FJLrNrqIlQJBGqNGQdzECbkHsP5z9lQVt7ML+C9untb2OG3umZpGC7psF2baFZdoI3uA4bs3bOMBVuh8f6MatjtlsZ/+hBV99n+hRz9PxxFFHjQzozAAHzvICc989vwFa/T/sult9JvLBpo2a5JKuFYKoKIvIPJ939tWjpfTRp2nRQzyx4hVt8pOxMF2Oct2HI70HCNMna7g0vSWHmW8n8VfgNylgf1XuB81r9LAVxP2f6dFcdSXdxAQ9vCZpUce6Xl8uR8QSZ8H4AEcYrtlByGT/XJf7v/ALNq8ezxAdZ1s4GQZsH4Znmz+OB+Aq1P0DKddGqeKnhgY8Lad/8AMGP3s47nPyp0x0DJa32oXLSoy3ZcqoBBTdI7DJPf3scfCg5Z062OlL//AMVb/wDs6kfaEgHTGlY+ER+ptZSf21cunvZQ0OkXWnSzIxnfesiqcIwSIISpPOGjBqGuPZBqE9ilpPexbIW/IRqhKKuHBLNtDM2GwB2AJ5NB66z/ANY9I/uRf+qavWhJnq6+B7GFh/8Abs6m+uvZ/c3N1Z3dpNHHNbhVPiZ24ByGGFbJ5YFSBkN3FOmfZrNb6lLez3IuPFiaOQldrs7CLccDyhfJgKOwxQUmTTrjQ1lt7i1S90uWVSzcZDAqFz+i+FUbWG0kDDDJFbntEa3kvNCkt0QQSmLYAgUGPxrXapXHYKcbT25Fbc/si1FFks7e+jGnyuXKOCXUbs4xtJJGFyRIoYgkjk5l+sfZXLNBYLZTKklioRDLkbseGQ+5VOHDRg+6Qc+lBF9aWif6TaZHsXZsj8mBt4NwR5e3BAI+QrY9tEQWXSgoAH2rsBgcyQk/tqVb2f3Ut/p99PPG0ltFGkwAOZJAJNzKQAACX/RHb0qQ6+6Jk1CSzZJEQW8viMGBO4bozgY7e7+2gontCe4HUtsbVUe4EEfhLJ7hOLrOfMPzdxHI5AqU6L6Tv/5XnvL2KOPx4ZEk8J1xuIhAwgZmGVTOeeanevPZ/NdXEN9ZTrBdwjarMMqw82MnDYI3OOVYEMeKw9E+zeWC4uL2/mW4ubhPDbYCFCnG7zYXOQqAYVdoX76CkG1uNEje1vLVL3S3lDbwBkMCu3PPDeVco4wTwG5xXbNImie3iaAKIWjQxBRtURlRtwvoNuOPSuTzex/UViawhvoxpzOG2uuZFwwYeUJyQwU8SKCecDkHrGk6atvBFBHnZEiRrnk7VUAZ+/AoNulKUEZq926PDsiMuXAYBlXYCVUv5jyFDHgcnPFaOkWrpKzXEkRkXcqhBhFVmZlXBOSyx7flubA5yZLWNJS4j2Ou4ZB2kkA4IOMjkcgH5gfKtbTtOgjuHeJAjS7pJB6tJwuTnsQvGBxzxQfBEquWPmb3jvyiZw5GAQSceb7hk/dUarSF8IQrNtjJ2+6S0rcKSfdRzgH4EVNagoYnIBCgLyMjc5XH4cH9YfCoy14Ky7RkjIOAPMfMAPQBlbHxyxPpQStsdikgAKFAZc42MoweT3GMc/cD61GL1bZXUckaXEcilSriOZN2GBHGx94J7AjnPbmpbUIlaGRsA+RjnHPumvzN0HYWzSRy36f9kXJMpOEEkao+wrtJk3BkGwYJzxnBoOq3Wl6ZLfpNPelrhtiQqZDHIF5VVTwdgPmLr+dklhn0qyL7P9O5zaxsScktAjMT6ksY8k/OuIpp0UWr2v2dT9ma9t1hkL+IJts0BZg4Azw6cenYkkGu3da6uv2VtguzJlxGIo5V86H887QoQkcbztYHIyCDQYrrorToleXw1twqktJGngFVHJJkjVWAwOfMKrXTraNZl1i1GMQu0UhiE3l8SNsoctlxjC5w+DtAIxkGxdSapJLo98JozFIbSdwnLYQxuFzIB4ZkOMlUJ25HJyCeeeyr2dG48PUJWTwVdhHEU3+LglGY5OAFbOODymfmHV7LrCzu5BBb3MUrMCWVHBbYO+PnkD5ZrF1AszyIqhkQbtpRvfbBHccjC+n3nuBXMrboR7DXrEna8E8szxlU2qh8KUmMrkhdu4beeQPTFdde4I3jcdqsF2sN2QQAPvJLkDk9qCK0XTeS5ZRkHO0g7WIOWyOAdmO/bcuanI9OVBtUBV2+ZvziQRjn7hmvKR5w7hcYMflHcHAJP9nIIH3HPy2HwX2k5BUgr6enf6fxoPOmrhCP7cufmZGJ/fXyvWntlD/flH4SOKUGzSlKBSlKBSlKBSlKBSlKCA0PoSztJnngh2yvu3OWZz5jltu4kLk99uM1P0pQKUpQKUpQKUrl3sok+zyLEc7L2J7hCT/TQymOUc/GMwt9GoOo0rlLSm4122u8nZ9qns4u+DHBay7zjODmdpBn+zV81XV7lZvCt7TxcKHaWSUQwjJICqwR2Z+MkbcAHv6UE1SqzD1urWFzeeEwNqbhZYiwyJIc71DjII44b76wSdbTIkM8lmyW0rwpvMqmZTKwVGMIGNmSPz92Dyo7UFtpUTrGqzxukdvbGd2DMWZxFCgBHvSbWO454UKc4PbvWppfU8k63CCALc2zokkJkGwllVgVlC8rsOeVByMECgsNaer6THdQPbzLujkG11yVyPmCCKq3sx1GeTSoHmBI8IsJjKXkkO587gy8H6mtITyfyT/KX22/x4Hj+Huts425xu+y4z9+KC29PdMW1jGYraIRqTubkszH4szEsfuyeKlaxWsm6NG55VTz35A71Ae0LVXg0+Xwv56Xbbw/HxZWCLjPwzu/VoLJSqP0TaixvbnTQfyZSG6twSfdKiKUDPwkQNx/WV4F7Mmt3oggMztb2XdxHGgBuOXcgkZ7AKrH7sZNBe6VB6H1N48M7NEY5bd3imj3BgHVVbyuANylWUg4B55ArDL1gF0n+UvDO3wFn8LdzgqDjdjvz3xQWKleYnyoPxANc/8AazpTXLWECMUd5Z9jD0kW2lZDx8HCn6UHQqVRdX6pa40WJ4jtnvRFbIM8pNIdkv35jxKT2/mz2r37MkEGnTKod1iuL1VVfM7BJXAABPJwAKC70qqv1fPEYWubTwYZpI4lYTB5EeQ4TxIggCgtgHa74zWlqmp3S61EiRhl+zXBVDOVVwJIfOw2EBhkgDB4J5oLvSoltfA1BbLYctbvcb88YWRU24x38wOa86Z1EJru8tghBtTAC2c7/Ej38DHGBxQTFKqV91pPDE11NZNHaryzNKPtCruxuMAXGPXHibsemeKtgNB9pSlArUawzMJM44GVwOSAwBz8cMR+FbdKCIvX/It8S0xPx8u/b+0IPwpY22+3Keqk4+Y7c+nHH1rzOMqfuL/7U/8A01taYcFl+JLfiTx9F2H9ag8LLutG+6NlPzC/x7/WuF9Oazeajp6aTDGWULCHnMo3qplBYuhILQiMldq5PkGT5sDtLfk4z+jJEfo20/v/ABJb7q/NnTmqS2TCeJ4ll8Ixq5dD4e7bllBON2AQM5HmPBoLu3VF2kmn6VdRmNorjTyX8UPJIRMufExnyMcFQcEeGpOc8WrqDoXVEnmexvD4EzgmBz4hQCM+6ZtwGX3DC7feXnC8cu069a51a3uGMW+S7tGfY64L+LEGIXJxnG7HPJNdy6415Vs3aM3Ily6xiKGUsZEb84BR5MqRkkKwbOSCDQVWTpW8j07UrnUbiSWb7LMkah8QqngHJEaEISSSMlQfLnHOa8XHWyR9Pf8AYZdjQxQom/DSowmVMOF8obAz2wQynGDVn6h1WSbSL4SxGGQ2k7hCc/k2jcKWcDww5IJKKzbQVyea4Nb6g6Ws1qPBKSsjs29d6spiPB3Yx+TXgj1Px4DtA6jjuDoeDl5ZPEAJywC2k2/Jz3y6DnPrVmvZMSyN8GRF/vsic/DyqSfoK4t0TrjyahpsbeCEt3kCiNgWObfYAQXOT5F+rMfl2W5uEZ2VveTIz6eIQGJHrjOF59FoJhEGwJjhhyuey4AOPuGR+NfS+JQAD5h5vwOD/skfUVrmYOic9wArfE55XPzUZrPde/GDwNw2n1J2uSPuGB++g92Odpz+nL+HiNj9lKx6aMKy5yFYjJ7nIDE/iTSg3KUpQKUpQKUpQKUpQKUpQKUpQKUpQKUpQK5jJol1Ho1nNDCxvbOV5EiI8zB5JUdcfAxvu/VFdOpQUODpZ7dtFiVS4t2mM7gcBmt5Nzsf7UrH6mvOuWzNfzfbLe6ubfbH9kihDNA3kPiCVVYL4hfODL5MY5FX6lBzTS9AmTRtWg+ztE8kl8YYFAxsdB4apt4IHujHHFTnVOmyyaZbxojM6yWBZQOQEmiL5H3AEn5Vb6UFJ6sgdr6P7RHdS2PhDalvvINxvOfGWIhymzbjPk97dXz2faS0NxqB+yG0ike3aGLCgBRCAfcJTduBLAE4JPJ71d6UFK9mm9NNjspIZopoYyj+JGypks2NsmNj/Hyk1Bs9wNBbTRZXJuUtmgcbMRghSNyyk7ZAccBNx5GQOSOo0oMFipEUYPBCqCPvwKqnVehPfahaQusgtYFkuJHUsm6b3IlWRSGDLlm4NXKlBQ9W6S+yXdleWq3EpSXwZ1aaWc/Z5FIJAldsBX2txjt91S+mWMi6veylGEbwWiq+PKzKZ9wB+I3D8astKCrdO6ZIG1QMpXxrl2jLDAZTbwqGHxG4EfSqrcS3DaAdOWyuvtKWwgcFMICq4ysmdsoOOBHuPIzjnHU6UGO3GEUH4D91V3qiwke90x0RmWOeVpGAyEUwSKCfgNxA+tWalBzzSOlZ01hgyn7DC893AfQz3CqrL8kPjtj08QfdjY0mwvItKvlgQpdGa+eEMACd0rlCN3HKnIzx2q90oOTX+hJIlq1vp900qXFo811cqTOqrMhcBpCZH9Sdnkxkg9gbTr8jQarb3RhmkhFtcRFoomlIdpIWUFUBIBCnnGKuFKCn60rwatDemKWSE2stuTEhkZZDNE65RfNtIB5AIHritfpi3uTd6tcGB4GnFs0Cy7eStuVGSpK+8BkAnGcVeKUHGtU0Np9MkRtPu7jUjEfFmuBkRyYBcxO5K4J9xYAR2zt5I7FB7q/Ifur3SgUpSgUpUSb3wLjw34ily0bk8CT8+M/P3wf7/YAZDNHF+SjPqRAD9GB/Hk1qaMpDYbJ5fBzyGUlWH3jyqf8AD9N2NvyMP/lfuFa1hMCzbwMMQ3I4WT3SPuyRn5n4kUGd7XxINnqu4D5qSv0yOM/fXFvZZZ2STSW8ilrxHmRTIgKhIyR+TPIV+CSTg+g47dyt/ek/vf8AAn8a5V1NpFtp2tHULlnW3nRtgRGZftBULIG2dgY8uAQcsWP5tB96xWxS+soyoW8+02ToY07oblR+UfgbeGwMkg44Aznb1/pLV47idrO4328zAiKWQysgCEkjxRhQXLLhT6pngeWn9RazaXer6dNayO7ePaxybkdFwtwhQrvAOfM4Ix6Cuq9b9QLHaO0c0iS+YRrGjOzOjdiijft3DBIKjnvigqUvTl8un6ncajPI0gtpkiiV8QBfs53NsQhWyTjzKCChPqDVS1XTbfVBHHpyxwragRNuRkkkhbBMxIJL7XEhKEb+WbPmIHUupNYafR7/AMSJoX+yTuI2IL7DG4Vm2kqpJDeUM2BjJzwOHS9VukcMNputo4ishZWzLNOBzJIwGCByFT3QO4PYBftD1y0vtTsRaRbZITcOX8MIpj8J0UqB8WdXIIxgEjazMtdLn0/zt+T3L5SCrDdgIoGc45yD8eMfKqp7JtG8QSarJAkMtyAqqmQpUHzyKpHk8VxuwMjAU5Oav8jYLH+yMfPzf/igi9MGVRc+oKhvudicc98HH09cVk1LWI4TuYscOqlVUu25htQqqgkZPlycDufiahtd1BonaMOI/PHtdWjEmWUAIDMQis3ZeSThyANvOKDQ5HDv5YAZSZXZSPFG0B2j8GVHBOAqyOQwVPdO8mgsmi3RkWRzjzSNjDKw2gKo5UkcgZ+tKj9F05ZVZm3mLe3g5kbLKTksNuAqliVVBkBI0I7kUoLDSoufqWBSVL5IODhSefnjFa79XwjsJD8gP4kV5qr3YU89pG1nNGqcpVdbrNPSN/rgfxNYn60+EX4v/wBNcp4Qu8dfylM9Oqz0qpN1nJ6RoPmSf8qwN1hMewjH6p/5q5Twpd46Znw3pxlK6UqmDXrtvdB/Vjz/AANehPfN/W/4VX94FPxKifloqn9o9zPGi40qoDTr5u7OP/Mx/wCk16HTd03vSj6yOf4VeWWk81hV/C5p0W3NY2uFHdlHzIqsjoxj70o/wk/vNZk6KT1kb6AD9+a1x95nmsPVBjVomm1WEd5Y/wDGv+dYm12Af0qfQ5/dWlH0hCO5c/Nh/ACthOmbcfmZ+bMf41qKr3PVpjxk+IbqW3H9J+Csf4Vibq23H5zf4T/GtxNFgH9FH9VB/fWwloi9kUfIAVrLep61MeEz/cL8SI/0uiPZJW+Sj/mr0OpM9rec/qVNAUq8Vb9r6TCdUQNZlPa1k+pA/fXoahcHtbY+cq/5VK0rfFV9rOyNxhOqNFzcn+hjHzkP8Fr7vuv0IB83f/kqRpV4qr658ty4d6MLXf6Nv/if/KvBe8/Rt/xepalSbCfrq2+xh3oYzXv9XCfqf4mvhu7z+pjP63/VU1Spyee0q8tyZe9BHUrsd7YfRh/nXk63cjvan6En9wNT9Kxye06Lar07jCdVcPUsw72r/wC0P+CvJ6uYd4CP1j/FKstKzye37efthMJ1Vr/TVfWIj9Yf5V6XrRP6tvoRVhKA9wKxPYxnvGh+ag/wqTY3roto+0wq1Qw6yj/Qk/2f+ava9YQ/oyD6D/mqQbRYD/RR/RQP3Vibp23P9GPoSP3GscXfY69M+HsYVasA6tg+Lj9X/KvY6pt/0yP1G/yry3SkB/NYfJj/ABNYX6OiPZpB9V/itZmb/HRRO32T422vUluf6T8Qw/hWQa9B/Wr9Tj99RbdFr6SN9QD/AJVhfos+ko+q/wDVUm1v0R+nE+PuY16J0azB/Wx/4h/nWRdRiPaRD8mH+dVd+jpfR4z88j+BrC/Sc49EPyb/ADArPK73E/nY/wC80zVaLms6nswP1Fe81Qn6anH9Fn5FT/Gsmn6RcLKm1GQgg7uwAzzk/L0pTwhbZoiqwmNu4zzovNKUr67qVG9QaWLiB4z8Mr3BDDsQQCe/3H5GpKvhGeKCndP9QeNstvBfbBERJLIy7Cy/k8BlJDkrvYhfd4DbTxWnYe0C3JyuXU+KxJ48n2YTkkMOfyar9Xwcc42erOijOXZcyM42bWcqGBA8jyd4bUYBaOIZcgZJyc1fSeiXm8ctKqw7ZYY55I/NPcThUeVVDKVj2/ko1ByVIIJGKC7jWCoSSNhIjS28cgHLRBwD5/X3XiOcZAwe3NQ+ranHeW/2a5Q7Z757VQQQ21WdldT6eVMqw+I717nsZLaNhCIQFgjZg+Y90kYZGcXAHdVRfK2QVwMoATWKTV0Ml1tuELSvHNAnjIGMWLVfLmXAVnSQ9sec88nIcvh6PlttRtWXM1uL+KJZgBy0U679yg5XG1sn3fKTx2roHUuja3FNN9klSe2lYFUlIeSMbCT+YuFzlRyx9zPqanrLRi5J2eAY2u41eBCqhpjwyKcxnC43SFDlie3mFZLLXlRY1KHY7iGF4ziJysLu21y67wBG/nIAJwBnvQVcaPqTWGpS6hK28W80UNtEAIiDB72ANzEkhQM91Y85XFN6M9n3iSo96CkZgluYoj3mWMqDv/QXLqdp5IznGDnrt9qKtKF37QlxAhYEb0LMyqwLlsxySgwYIByHx8RpyeFbmZAiqi+NHDcnkwyPEJnBkYnYjO2cjaoKhf0QAz2XVpb7O6oViewe4KhfKsg8HbHxwGwXG3PpW++vLGkIuHUTsbNXjXDbWlcKucdg0m7zdvKfhmoSLUN8gQ3KShmtE8RJVWUmNpJmV0TC7ymA2z3lz5VArJf9LiXc5aOEeKkscuMsI4HiMQkIbz/lDKRk8K4B5BoNbRep1uL6Ly8lYZCxOQpMV8rkKxwozDGMr33D7600muZ7w2srHwxJLt2ttDxiaTB4GXAiZF8u7DB92zCtWnP0JIty8S+UZkMO0tGs0TOZHgd15SVSWeOQH86QEEK4N66a6bFuCct5sMwIC7m77njX8ms2feePbv7kHAqicgiCqFHYAAV8rJSoKs/Rh3HEgC+mVycfjWVOi19ZGPyAH781ZKV4I4Ou8Tjk85YyU6IOPpCEdy7fMgfuArZj6atx/R5+bMf41J0rtTdLCnms42LljRppo8I7RR/4R/lWykSjsAPkMV7pXamimn5YiFwKUpW1KUpQKUpQKUpQKUpQKUpQKUpQKUpQKUpQKUpQKUpQKUpQKUpQKUpQKUpQKUpQKUpQKUpQKUpQKUpQfGHFRsMUilQuf7Qblc5JYk+ufTbg5wSDziTpQQ15Y7oZYmQsJQ6uuDllfIYBwcYwTjgHH31Q7roOQmWaaISEsJGgA8txORtt4DgYFrApjBbsSGY4CV1WlBxBrO9t1KrM7hwwcMpdJfEbzuYcYJkOVihGMIrOxAJrc0rqe6u3ghjihMg8WWJWlk8h2NGGEgOGiWFnQsilS8g2e6xXrd5p8cqlZEV1IIIYZBB7g/EEDBHYjg8Vo9PafGsYlCKJJQGkfHmY4wOe+0DgKOFHAAFByjUOqpZhtWOMMHlQgRmQg+KJMOpLCWSNlJeNctwZE8uA32w0GaR1klV5kw4eMnxQ8LgNJECM7sDE1u68MqlDggCuo3+hwG4jcxLuk8j+gYIC8ZIHBdHAKv7y84IyczEUKqMKAB8AMepP7yT9aDnehdFz2lyrr+WC7EaRu8sIJMEh4/n4hvibHvJIGznKm7+G+5nUc7ccjauf7pOSxwBngYA74qQpQaFtE25WO4nncW4GPQYwMkHHIGOD8a36UoFKUoP/2Q==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/>
          <a:lstStyle/>
          <a:p>
            <a:pPr>
              <a:defRPr/>
            </a:pPr>
            <a:endParaRPr lang="en-NZ">
              <a:latin typeface="Arial" charset="0"/>
            </a:endParaRPr>
          </a:p>
        </p:txBody>
      </p:sp>
      <p:pic>
        <p:nvPicPr>
          <p:cNvPr id="12" name="Picture 17" descr="http://www.waitakibio.com/includes/files_cms/Ministry%20of%20Primary%20Industries%20-%20(formerly%20known%20as%20NSFSA%20&amp;%20MAF).png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8625" y="142875"/>
            <a:ext cx="2003425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1" descr="http://www.nzffa.org.nz/assets/262/FHNews_206_June2010-foa.jpg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43250" y="142875"/>
            <a:ext cx="9525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3" descr="File:NZ EPA logo.gif"/>
          <p:cNvPicPr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58000" y="142875"/>
            <a:ext cx="1900238" cy="41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9" descr="http://www.wairarapachamber.co.nz/pics/1425,4,1,6,4,0/department-of-conservation-wairarapa-area.jpeg"/>
          <p:cNvPicPr>
            <a:picLocks noChangeAspect="1" noChangeArrowheads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857750" y="142875"/>
            <a:ext cx="1143000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1" descr="http://www.wet.org.nz/wp-content/uploads/2011/09/Bio-Protection-Centre.jpg"/>
          <p:cNvPicPr>
            <a:picLocks noChangeAspect="1" noChangeArrowheads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286625" y="785813"/>
            <a:ext cx="1357313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4348" y="1714488"/>
            <a:ext cx="7704138" cy="1428760"/>
          </a:xfrm>
        </p:spPr>
        <p:txBody>
          <a:bodyPr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NZ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55650" y="3286124"/>
            <a:ext cx="7704138" cy="2590801"/>
          </a:xfrm>
        </p:spPr>
        <p:txBody>
          <a:bodyPr/>
          <a:lstStyle>
            <a:lvl1pPr marL="0" indent="0" algn="ctr">
              <a:buFontTx/>
              <a:buNone/>
              <a:defRPr>
                <a:latin typeface="Candara" pitchFamily="34" charset="0"/>
              </a:defRPr>
            </a:lvl1pPr>
          </a:lstStyle>
          <a:p>
            <a:r>
              <a:rPr lang="en-NZ" dirty="0"/>
              <a:t>Click to edit Master subtitle style</a:t>
            </a:r>
          </a:p>
        </p:txBody>
      </p:sp>
      <p:pic>
        <p:nvPicPr>
          <p:cNvPr id="17" name="Picture 16" descr="LandcareLogo_small%28original%29.jpg"/>
          <p:cNvPicPr>
            <a:picLocks noChangeAspect="1"/>
          </p:cNvPicPr>
          <p:nvPr userDrawn="1"/>
        </p:nvPicPr>
        <p:blipFill>
          <a:blip r:embed="rId12" cstate="print"/>
          <a:stretch>
            <a:fillRect/>
          </a:stretch>
        </p:blipFill>
        <p:spPr>
          <a:xfrm>
            <a:off x="5220072" y="793405"/>
            <a:ext cx="1944216" cy="47535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>
            <a:spLocks noChangeArrowheads="1"/>
          </p:cNvSpPr>
          <p:nvPr userDrawn="1"/>
        </p:nvSpPr>
        <p:spPr bwMode="auto">
          <a:xfrm>
            <a:off x="0" y="0"/>
            <a:ext cx="9144000" cy="1214438"/>
          </a:xfrm>
          <a:prstGeom prst="rect">
            <a:avLst/>
          </a:prstGeom>
          <a:gradFill>
            <a:gsLst>
              <a:gs pos="0">
                <a:srgbClr val="286693"/>
              </a:gs>
              <a:gs pos="100000">
                <a:srgbClr val="2F76A5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pic>
        <p:nvPicPr>
          <p:cNvPr id="5" name="Picture 3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5214938"/>
            <a:ext cx="1670050" cy="41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Scion">
            <a:hlinkClick r:id="rId3" tooltip="Scion"/>
          </p:cNvPr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92713" y="5286375"/>
            <a:ext cx="117157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1" descr="P:\Logos\AgR Corp RGB.jp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45258" y="5214938"/>
            <a:ext cx="1290638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/>
          <p:nvPr userDrawn="1"/>
        </p:nvCxnSpPr>
        <p:spPr>
          <a:xfrm>
            <a:off x="0" y="1214438"/>
            <a:ext cx="9144000" cy="1587"/>
          </a:xfrm>
          <a:prstGeom prst="line">
            <a:avLst/>
          </a:prstGeom>
          <a:ln w="50800">
            <a:solidFill>
              <a:srgbClr val="A7CE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Home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88" y="4286250"/>
            <a:ext cx="29718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AutoShape 13" descr="data:image/jpeg;base64,/9j/4AAQSkZJRgABAQAAAQABAAD/2wCEAAkGBhQSEBQSExQVFRQWGBQWFhUYGBwYFxcXHRcWHhoeHBgaHCceGxokGRwYIC8gJCcpLCwsGB4xNTAqNSYtLCsBCQoKDgwNFA8PFSocFBwpKSk1KTIpNSkqKSk1KSkpLS0sLCo1NSkpKSkpKSk1KSoqMCkpKTUpLC0pKSkpKSk1Kf/AABEIAGsB1QMBIgACEQEDEQH/xAAcAAEAAgMBAQEAAAAAAAAAAAAABQYDBAcCAQj/xABNEAACAQMDAgMFAwcIBwYHAQABAgMABBEFEiEGMRMiQQcyUXGBFGGRI0JSgqGxwRUzQ1NicpLRFjaitMLS4iQ0dIOyxDVjc6Ph8PEl/8QAGQEBAQEBAQEAAAAAAAAAAAAAAAECAwQF/8QANBEBAAEBBQIMBAcAAAAAAAAAAAECAwQRElGR0QUTFDFBQlNhgaGi4SIyUpIVITNxscHw/9oADAMBAAIRAxEAPwDuNKUoFKUoFKUoFKUoFKUoFKUoFKUoFKUoFKUoFKUoFKUoFKUoFKUoFKUoFKUoFKUoFKUoFKUoFKUoFKUoFKUoFKUoFeVkBJAIyO4+HzrzPMEUsfuAHqSTgAfeTgfWqt0trDSSSMy8eI6M4GELmSQqqg8nbH4WWHBaR/UEALbSvLvgfgPqe1acmrAMVALFfeCebHfvxweDQb1KVW+rupJYNkFrCZLqZX8EspMAZcHEjKcqWXdt7AleSo5oLJXNfbNG/gEyBWs9qBlH/eDMZPL4B/NYLksWyNoIA5OJowaurlxJbOhkmcRMuGEZiAijDDjyygkknJB78baq/UUd3fXVjbXKNaMrlPGjKvHK7WkkkpSORfLsePYDk5WRueaC8dDpMLQeMYCM5h+zjbD4GxPD2KeQMehJOc8kYqwVyv2earffyfaRW0ClAYXeaU+V4pHlM6xKu0I0bYVQWwR6VOyx61EnieJazOIivhbCqGQzZ8QkefCwcbVzkjsaC70qN0DXFu4fFVJEG5l2yLtbykjOP0WHIPqCKkqBXlZAexHw/wD39v4VFT64Q+xV45wxzg4IHAAyee2M/fjjMBoWmyK5leVmCEkquQHlY+ZWDZx5gHOMHJ9AX8QLoHBJAIyO/wB1K1dLU+GGIwW5Pr+31+OfvpQbZOKBge1Uv2zD/wDxLr523+8w1UfYHeeG93aHABW3uUHbh4wSf8BhP1NB2HeO2RWA6nF4vg+LH4uM+HuG/Hx25zjvzX500G4NxrttekeW5vpjGxHJVNpHyAR4x+qa6/LPY/y+iGOX7f4GRLk+H4WG4xuxnv8Am0F1rHcXCxozuyoiglmYgKoHckngD76pmpe16zhnnt2WdpoTt8NI9zStgkiPB5AUZJbAA+dZI+tLPUNIurkpKbdEmSeI4EmAm5gCGxyhBBDevcHOAtlnexyoJInSRDkBkYMpwSDgjjggj6VnqkdO9TafaaMl1CskVmrSBEfLSFjM6kAbmJLSZxz2POMceulfa1Z30phUSwybSyrKFHiKF3HaVZgTt5x3IBIyAaC60rkXs79pZm1O5inuHeOeRhYqV42+JKQOF8v5PZ71WGL2zWLSrCBN4r3C2yoVUEsWC7vf9wMQM9/gDg0F8pVX0H2h291b3Nwqyxra7xMsgUMNqbm4DEehHfup+dSHSvU8eoWwuYVkWMsyjxAAx2nB4BPGcj6UEs7gDJIA+J7V9VgRkHI+NcZ9vGso89pZtIwjUmS5UDOFZowjDjDEJ45A557jtVpn6+0/StPswplkieIG3UAGRohjzMW2hR5h7xBPoDzQX6lVbov2jWup7xBvV0ALRyABtpONwKsVIzxweOM9xUVYe2mxmkhiRZvEmmWFUKqCM7fOfPjYCwHxODgHBoL9XkSD4j8a9V+cugfZ5Dqk98srvGYXypQIcl5Jx5tynIGwdiPWg/RtfCccmuQeyrrKSC21GO5d5o7Hzhgd7bQZVZVLHlcx5GTxux2q26F7UbO+m+zQiUuYXlfKgBFBxtJ3e+QQcDPB7g8UFpsNUhnUtDLHKoOC0bhwDgHBKk84IOPvFbVc76B1/ToNLubmyhnjtoXZ5Fc7nLCKIkrmRuNhUYyOQayH222OYfLPtkIVpNg2QsT2dt3fGGIXdgHJoOgUqmaN7VrS5vhZxrMGfd4UrIBFLgE5Q53YIDEMVAO089qxdVe12zsbg27LNNIozIIlUiPgHzF2UZwQTjOPXFBeKVW7br62k0+TUELtDGGLrgeIpXGVKk43cg98EEHNQcXtrsn37Enfw4fHkwi5RfERCCC/vDeGOOAM85GKDoFKquo+0m1h0+HUHEngzFQigAyZIY4K7sZG1s8+hqy20+9FfBXcqtg9xkZwcetBk3DOM8/CvtcfljH+manAzt745/7m1WW99sllFLcQlLgywOybFjBMjKXDbMN2UKSWbaACPjQXuvjMB3qs6N7Q7W4sJb8F0ih3iVXA3oVAOMKSCSCpGCc7hXKPav7QYNT0+IRRzRsszOFlQDcgilUsrKWVgHIU4OQfSg79Sq1edbwW93a2LrIZbhUKFQCgzuHJLZHun0r3adcQSalLpyrJ40Sl2YgeHgCI8HdnOJF9PQ0FipXPLn252CTmPE7RhtpnVAYs88jzbyODyF5AJGRUR7TPaE0F/ZLBcMsS7JbkIMq0LPGVOcHcDGJPd5/EUHWq1rzU4oSolljjLnCB2C7jxwMnk8jt8aqmqe1qxt2hDmTZPCLhJAnk8MhyM5IYE7cYx3IqI6g6n028h026uYLgiWVvsoBAKSCRVy+yTbjIU9zx+FB0ulVnrL2g22mhBNveSTOyKNQzkAgE8kKBkgcnn0zXzo72hW2pCQQ70kj5eKQBXUZIzwSpGQRwePXFBZ6VzuT26aeJjHifww237QEBi7d/e3lf1e3PbmuhRyBgGBBBAII5BB7EH4UHqlKUFR6+uyI9mwFfIfEJI8OVnxE6hQWLoyl88BQCxPlAO1oHTCwWwEijxgrh5CxYE7iWdck+GshHiMo9WOcnJra6m0hJkVmGWG5V+I3o6FgPVlR3I+bAd63L647ADd2bAPvc+Rc+gLc57YU0GCS9zErnupIPHJbaQBj0Y7gcfTvWV7MAKvO7Kk4JUY5Hp3ABPB71pQlfF78twWwAyyDB474AZsbeeS2cgVtSONzM2QyI24qcdsEY+7GTg5785xQSdUdJ4o+oZBIYFkktY/Dx4glK79vnLfkveyF2+Y5wauFjc70BPccN8/8A+YOPTNQ3W+kvNbb4cC4gYTQttDEMoYEKCQCxQsozxkgntQRvV3tDWxvbSFjGYZPFFw2fPDgRmMkA8A5bgjJAyO3ML1h1zDItpd2TJcyW7mcW2WSWWORJoCUXaWJVycjbkbSTj1oF9YWs/hR2by3epyNDxNE0QxEpb8p4rBSTCFDDcwfaCAMnM5qkEU9x/JtrbR2N+iojXDzACJRmYrbsuGZ38RskKpKs2eBwFr6V6vstO022t5rqJ5I1MZ8Il18QDey7lyPLuVS3bLDOM1OdAdZfb7IXEvhxyZlLxhv5tBJIELZOR5V944BwSMDiuYxwxX9tcWtlp0f2yEEyNHJGLYOyGFngOSp3BchfKAUDZ3LmsGgx2p8IabcTx3zmFZIhAzpuCeGQ7k+H4OTK7HcxYkbcbQKDpPQBRrrU5YhDsadVyglEpdQ27xPE8hXaUKmPjBNXC63bG2+9tbb88cftrBo2lpbW8UEYAWJEQY/sgDP7K9oxfkNtXsuMZP35IPB9MenPrgBEy2O/apUDBUE5zgnkj7weBg8Ywccc+LaEbWXGMkOB8TsUfgFABI/S/GSuZY4zgklyeEzlmY8A4J/bwOKrN/bvPMRC7oye54ZKqTnuy5wyljnnPAHwqi6ilYNPkLRIxO4lVJPxOOfQetKgqXtl/wDgtz87b/eYa5bqN42ntYXcYx9q0hYSf/mCBVDH44P2f6KfgK7T11041/YTWqOqNIYiGYEgbJUfkDnsuPrVX6q9lT3enWNqsqJLaosZkKkhl8IK+ADkZZUP0oKTpelfZ5emUIwXM8x/8x0cD6KVH0q1z/64R/8AhP8Ahkqw6/0K097p1xG6pHZZ8hByynYABjgYC19k6Kc62up+IuwQ+F4eDuzhuc9vWgq/Qij/AEh1o45GMH4ZPP44H4Cq97Ov9WdW/uy/7rHXR+neh3ttSv71pFZbrG1ADlMH1PY1F9L+zCW10q8sGmjZrkOFcKQq7olQZB5PbNBBaF0edS6XhhVgsiSzyxljhdwmnUhiOwKMwz6ZB9K2elOpD/KEFnq1miXyJ4dvclVO5cNjtlRkBsOhwTuGF7VMD2V79FTTZJh4sbvKkyAhQ5kdhlc5K4YjGfvHIFaugezq+a+gu9Tu0n+y58FUHJyMAsfDT5nhiSBzQRvsotUOsavlF8kz7PKPJ/2m5Hl/R4AHHwr37ELVGk1NmRSwucAkAkAPKRz8+fnUlpns7vLXWJLuC4jFrPK8k6HIkYMzvsxsKkB2OG3KccfOX9nvREmnG7LyJJ9ol8QbQRt5c4Oe/eg5d1Vefybda5bcgXccbx/eJJAXx8hLNx/YPpXZOg9I+y6bawkAMsSl8fpt5n/22Ncu9pUVvqGtWUNvIkrPtiuNh3KqrIWILDjcE8bI7jAzjIrt4FByT20QL9v0g7Vy0zBjgeYeNZ8H4jk8H4mvvUcC/wClmnJtGxYF2rjyjC3pGB2HIH4CrR130NJf3FjMkiILWRnYMCS4LwNgY7fzZ7/GsHX/AEBNdzw3lnMsF3CCqsw8rDJI8wBwRuf81gQ5GKCvaKuOsbwAYBh5x98NmT+3msfsAtUaK8YqpbxowGIBOAgIGfuYk/M1YOgvZ7PbXU1/ezrPdSrsyudqjy5O7C5JCIBhVAC+ua2/Zn0LJpkc6SSpIZZA4KAjGFxjmgudfnToHpe5vp75La8a02v+UK7vygaSfaPI69sN/ir9F1RvZz7PpNNmu5JJUkFwUKhQRtw0rc57+/8AsoI+86Fi0zQdQjRjI7wStJIRt3EIQAFHuoOcDJ7nk1ueyi0QaJCwVQxFyS2BkkyyZ579gPwFWnqjSDdWVxbKwUzRvGGPIBYYycVpdHdNvZ6dHaO6u6CUF1BCnc7sODz2b9lByjoH/VbVPnL/ALtBWh1YgHS+nYAGZ5icep23XPzroXTnswlttIvNPaaNnuC+2QKQq7oo05B5Pu5+ta+s+yeafSLXTxPGHgkd2k2ttYN4owB3Hv8A7KCN6iGOq9NA4AgiAH6t5W5f68v2+6t9Isopboh/td05KxIcncGxy53ZGMjkEAHBxO6r0FJLrNrqIlQJBGqNGQdzECbkHsP5z9lQVt7ML+C9untb2OG3umZpGC7psF2baFZdoI3uA4bs3bOMBVuh8f6MatjtlsZ/+hBV99n+hRz9PxxFFHjQzozAAHzvICc989vwFa/T/sult9JvLBpo2a5JKuFYKoKIvIPJ939tWjpfTRp2nRQzyx4hVt8pOxMF2Oct2HI70HCNMna7g0vSWHmW8n8VfgNylgf1XuB81r9LAVxP2f6dFcdSXdxAQ9vCZpUce6Xl8uR8QSZ8H4AEcYrtlByGT/XJf7v/ALNq8ezxAdZ1s4GQZsH4Znmz+OB+Aq1P0DKddGqeKnhgY8Lad/8AMGP3s47nPyp0x0DJa32oXLSoy3ZcqoBBTdI7DJPf3scfCg5Z062OlL//AMVb/wDs6kfaEgHTGlY+ER+ptZSf21cunvZQ0OkXWnSzIxnfesiqcIwSIISpPOGjBqGuPZBqE9ilpPexbIW/IRqhKKuHBLNtDM2GwB2AJ5NB66z/ANY9I/uRf+qavWhJnq6+B7GFh/8Abs6m+uvZ/c3N1Z3dpNHHNbhVPiZ24ByGGFbJ5YFSBkN3FOmfZrNb6lLez3IuPFiaOQldrs7CLccDyhfJgKOwxQUmTTrjQ1lt7i1S90uWVSzcZDAqFz+i+FUbWG0kDDDJFbntEa3kvNCkt0QQSmLYAgUGPxrXapXHYKcbT25Fbc/si1FFks7e+jGnyuXKOCXUbs4xtJJGFyRIoYgkjk5l+sfZXLNBYLZTKklioRDLkbseGQ+5VOHDRg+6Qc+lBF9aWif6TaZHsXZsj8mBt4NwR5e3BAI+QrY9tEQWXSgoAH2rsBgcyQk/tqVb2f3Ut/p99PPG0ltFGkwAOZJAJNzKQAACX/RHb0qQ6+6Jk1CSzZJEQW8viMGBO4bozgY7e7+2gontCe4HUtsbVUe4EEfhLJ7hOLrOfMPzdxHI5AqU6L6Tv/5XnvL2KOPx4ZEk8J1xuIhAwgZmGVTOeeanevPZ/NdXEN9ZTrBdwjarMMqw82MnDYI3OOVYEMeKw9E+zeWC4uL2/mW4ubhPDbYCFCnG7zYXOQqAYVdoX76CkG1uNEje1vLVL3S3lDbwBkMCu3PPDeVco4wTwG5xXbNImie3iaAKIWjQxBRtURlRtwvoNuOPSuTzex/UViawhvoxpzOG2uuZFwwYeUJyQwU8SKCecDkHrGk6atvBFBHnZEiRrnk7VUAZ+/AoNulKUEZq926PDsiMuXAYBlXYCVUv5jyFDHgcnPFaOkWrpKzXEkRkXcqhBhFVmZlXBOSyx7flubA5yZLWNJS4j2Ou4ZB2kkA4IOMjkcgH5gfKtbTtOgjuHeJAjS7pJB6tJwuTnsQvGBxzxQfBEquWPmb3jvyiZw5GAQSceb7hk/dUarSF8IQrNtjJ2+6S0rcKSfdRzgH4EVNagoYnIBCgLyMjc5XH4cH9YfCoy14Ky7RkjIOAPMfMAPQBlbHxyxPpQStsdikgAKFAZc42MoweT3GMc/cD61GL1bZXUckaXEcilSriOZN2GBHGx94J7AjnPbmpbUIlaGRsA+RjnHPumvzN0HYWzSRy36f9kXJMpOEEkao+wrtJk3BkGwYJzxnBoOq3Wl6ZLfpNPelrhtiQqZDHIF5VVTwdgPmLr+dklhn0qyL7P9O5zaxsScktAjMT6ksY8k/OuIpp0UWr2v2dT9ma9t1hkL+IJts0BZg4Azw6cenYkkGu3da6uv2VtguzJlxGIo5V86H887QoQkcbztYHIyCDQYrrorToleXw1twqktJGngFVHJJkjVWAwOfMKrXTraNZl1i1GMQu0UhiE3l8SNsoctlxjC5w+DtAIxkGxdSapJLo98JozFIbSdwnLYQxuFzIB4ZkOMlUJ25HJyCeeeyr2dG48PUJWTwVdhHEU3+LglGY5OAFbOODymfmHV7LrCzu5BBb3MUrMCWVHBbYO+PnkD5ZrF1AszyIqhkQbtpRvfbBHccjC+n3nuBXMrboR7DXrEna8E8szxlU2qh8KUmMrkhdu4beeQPTFdde4I3jcdqsF2sN2QQAPvJLkDk9qCK0XTeS5ZRkHO0g7WIOWyOAdmO/bcuanI9OVBtUBV2+ZvziQRjn7hmvKR5w7hcYMflHcHAJP9nIIH3HPy2HwX2k5BUgr6enf6fxoPOmrhCP7cufmZGJ/fXyvWntlD/flH4SOKUGzSlKBSlKBSlKBSlKBSlKCA0PoSztJnngh2yvu3OWZz5jltu4kLk99uM1P0pQKUpQKUpQKUrl3sok+zyLEc7L2J7hCT/TQymOUc/GMwt9GoOo0rlLSm4122u8nZ9qns4u+DHBay7zjODmdpBn+zV81XV7lZvCt7TxcKHaWSUQwjJICqwR2Z+MkbcAHv6UE1SqzD1urWFzeeEwNqbhZYiwyJIc71DjII44b76wSdbTIkM8lmyW0rwpvMqmZTKwVGMIGNmSPz92Dyo7UFtpUTrGqzxukdvbGd2DMWZxFCgBHvSbWO454UKc4PbvWppfU8k63CCALc2zokkJkGwllVgVlC8rsOeVByMECgsNaer6THdQPbzLujkG11yVyPmCCKq3sx1GeTSoHmBI8IsJjKXkkO587gy8H6mtITyfyT/KX22/x4Hj+Huts425xu+y4z9+KC29PdMW1jGYraIRqTubkszH4szEsfuyeKlaxWsm6NG55VTz35A71Ae0LVXg0+Xwv56Xbbw/HxZWCLjPwzu/VoLJSqP0TaixvbnTQfyZSG6twSfdKiKUDPwkQNx/WV4F7Mmt3oggMztb2XdxHGgBuOXcgkZ7AKrH7sZNBe6VB6H1N48M7NEY5bd3imj3BgHVVbyuANylWUg4B55ArDL1gF0n+UvDO3wFn8LdzgqDjdjvz3xQWKleYnyoPxANc/8AazpTXLWECMUd5Z9jD0kW2lZDx8HCn6UHQqVRdX6pa40WJ4jtnvRFbIM8pNIdkv35jxKT2/mz2r37MkEGnTKod1iuL1VVfM7BJXAABPJwAKC70qqv1fPEYWubTwYZpI4lYTB5EeQ4TxIggCgtgHa74zWlqmp3S61EiRhl+zXBVDOVVwJIfOw2EBhkgDB4J5oLvSoltfA1BbLYctbvcb88YWRU24x38wOa86Z1EJru8tghBtTAC2c7/Ej38DHGBxQTFKqV91pPDE11NZNHaryzNKPtCruxuMAXGPXHibsemeKtgNB9pSlArUawzMJM44GVwOSAwBz8cMR+FbdKCIvX/It8S0xPx8u/b+0IPwpY22+3Keqk4+Y7c+nHH1rzOMqfuL/7U/8A01taYcFl+JLfiTx9F2H9ag8LLutG+6NlPzC/x7/WuF9Oazeajp6aTDGWULCHnMo3qplBYuhILQiMldq5PkGT5sDtLfk4z+jJEfo20/v/ABJb7q/NnTmqS2TCeJ4ll8Ixq5dD4e7bllBON2AQM5HmPBoLu3VF2kmn6VdRmNorjTyX8UPJIRMufExnyMcFQcEeGpOc8WrqDoXVEnmexvD4EzgmBz4hQCM+6ZtwGX3DC7feXnC8cu069a51a3uGMW+S7tGfY64L+LEGIXJxnG7HPJNdy6415Vs3aM3Ily6xiKGUsZEb84BR5MqRkkKwbOSCDQVWTpW8j07UrnUbiSWb7LMkah8QqngHJEaEISSSMlQfLnHOa8XHWyR9Pf8AYZdjQxQom/DSowmVMOF8obAz2wQynGDVn6h1WSbSL4SxGGQ2k7hCc/k2jcKWcDww5IJKKzbQVyea4Nb6g6Ws1qPBKSsjs29d6spiPB3Yx+TXgj1Px4DtA6jjuDoeDl5ZPEAJywC2k2/Jz3y6DnPrVmvZMSyN8GRF/vsic/DyqSfoK4t0TrjyahpsbeCEt3kCiNgWObfYAQXOT5F+rMfl2W5uEZ2VveTIz6eIQGJHrjOF59FoJhEGwJjhhyuey4AOPuGR+NfS+JQAD5h5vwOD/skfUVrmYOic9wArfE55XPzUZrPde/GDwNw2n1J2uSPuGB++g92Odpz+nL+HiNj9lKx6aMKy5yFYjJ7nIDE/iTSg3KUpQKUpQKUpQKUpQKUpQKUpQKUpQKUpQK5jJol1Ho1nNDCxvbOV5EiI8zB5JUdcfAxvu/VFdOpQUODpZ7dtFiVS4t2mM7gcBmt5Nzsf7UrH6mvOuWzNfzfbLe6ubfbH9kihDNA3kPiCVVYL4hfODL5MY5FX6lBzTS9AmTRtWg+ztE8kl8YYFAxsdB4apt4IHujHHFTnVOmyyaZbxojM6yWBZQOQEmiL5H3AEn5Vb6UFJ6sgdr6P7RHdS2PhDalvvINxvOfGWIhymzbjPk97dXz2faS0NxqB+yG0ike3aGLCgBRCAfcJTduBLAE4JPJ71d6UFK9mm9NNjspIZopoYyj+JGypks2NsmNj/Hyk1Bs9wNBbTRZXJuUtmgcbMRghSNyyk7ZAccBNx5GQOSOo0oMFipEUYPBCqCPvwKqnVehPfahaQusgtYFkuJHUsm6b3IlWRSGDLlm4NXKlBQ9W6S+yXdleWq3EpSXwZ1aaWc/Z5FIJAldsBX2txjt91S+mWMi6veylGEbwWiq+PKzKZ9wB+I3D8astKCrdO6ZIG1QMpXxrl2jLDAZTbwqGHxG4EfSqrcS3DaAdOWyuvtKWwgcFMICq4ysmdsoOOBHuPIzjnHU6UGO3GEUH4D91V3qiwke90x0RmWOeVpGAyEUwSKCfgNxA+tWalBzzSOlZ01hgyn7DC893AfQz3CqrL8kPjtj08QfdjY0mwvItKvlgQpdGa+eEMACd0rlCN3HKnIzx2q90oOTX+hJIlq1vp900qXFo811cqTOqrMhcBpCZH9Sdnkxkg9gbTr8jQarb3RhmkhFtcRFoomlIdpIWUFUBIBCnnGKuFKCn60rwatDemKWSE2stuTEhkZZDNE65RfNtIB5AIHritfpi3uTd6tcGB4GnFs0Cy7eStuVGSpK+8BkAnGcVeKUHGtU0Np9MkRtPu7jUjEfFmuBkRyYBcxO5K4J9xYAR2zt5I7FB7q/Ifur3SgUpSgUpUSb3wLjw34ily0bk8CT8+M/P3wf7/YAZDNHF+SjPqRAD9GB/Hk1qaMpDYbJ5fBzyGUlWH3jyqf8AD9N2NvyMP/lfuFa1hMCzbwMMQ3I4WT3SPuyRn5n4kUGd7XxINnqu4D5qSv0yOM/fXFvZZZ2STSW8ilrxHmRTIgKhIyR+TPIV+CSTg+g47dyt/ek/vf8AAn8a5V1NpFtp2tHULlnW3nRtgRGZftBULIG2dgY8uAQcsWP5tB96xWxS+soyoW8+02ToY07oblR+UfgbeGwMkg44Aznb1/pLV47idrO4328zAiKWQysgCEkjxRhQXLLhT6pngeWn9RazaXer6dNayO7ePaxybkdFwtwhQrvAOfM4Ix6Cuq9b9QLHaO0c0iS+YRrGjOzOjdiijft3DBIKjnvigqUvTl8un6ncajPI0gtpkiiV8QBfs53NsQhWyTjzKCChPqDVS1XTbfVBHHpyxwragRNuRkkkhbBMxIJL7XEhKEb+WbPmIHUupNYafR7/AMSJoX+yTuI2IL7DG4Vm2kqpJDeUM2BjJzwOHS9VukcMNputo4ishZWzLNOBzJIwGCByFT3QO4PYBftD1y0vtTsRaRbZITcOX8MIpj8J0UqB8WdXIIxgEjazMtdLn0/zt+T3L5SCrDdgIoGc45yD8eMfKqp7JtG8QSarJAkMtyAqqmQpUHzyKpHk8VxuwMjAU5Oav8jYLH+yMfPzf/igi9MGVRc+oKhvudicc98HH09cVk1LWI4TuYscOqlVUu25htQqqgkZPlycDufiahtd1BonaMOI/PHtdWjEmWUAIDMQis3ZeSThyANvOKDQ5HDv5YAZSZXZSPFG0B2j8GVHBOAqyOQwVPdO8mgsmi3RkWRzjzSNjDKw2gKo5UkcgZ+tKj9F05ZVZm3mLe3g5kbLKTksNuAqliVVBkBI0I7kUoLDSoufqWBSVL5IODhSefnjFa79XwjsJD8gP4kV5qr3YU89pG1nNGqcpVdbrNPSN/rgfxNYn60+EX4v/wBNcp4Qu8dfylM9Oqz0qpN1nJ6RoPmSf8qwN1hMewjH6p/5q5Twpd46Znw3pxlK6UqmDXrtvdB/Vjz/AANehPfN/W/4VX94FPxKifloqn9o9zPGi40qoDTr5u7OP/Mx/wCk16HTd03vSj6yOf4VeWWk81hV/C5p0W3NY2uFHdlHzIqsjoxj70o/wk/vNZk6KT1kb6AD9+a1x95nmsPVBjVomm1WEd5Y/wDGv+dYm12Af0qfQ5/dWlH0hCO5c/Nh/ACthOmbcfmZ+bMf41qKr3PVpjxk+IbqW3H9J+Csf4Vibq23H5zf4T/GtxNFgH9FH9VB/fWwloi9kUfIAVrLep61MeEz/cL8SI/0uiPZJW+Sj/mr0OpM9rec/qVNAUq8Vb9r6TCdUQNZlPa1k+pA/fXoahcHtbY+cq/5VK0rfFV9rOyNxhOqNFzcn+hjHzkP8Fr7vuv0IB83f/kqRpV4qr658ty4d6MLXf6Nv/if/KvBe8/Rt/xepalSbCfrq2+xh3oYzXv9XCfqf4mvhu7z+pjP63/VU1Spyee0q8tyZe9BHUrsd7YfRh/nXk63cjvan6En9wNT9Kxye06Lar07jCdVcPUsw72r/wC0P+CvJ6uYd4CP1j/FKstKzye37efthMJ1Vr/TVfWIj9Yf5V6XrRP6tvoRVhKA9wKxPYxnvGh+ag/wqTY3roto+0wq1Qw6yj/Qk/2f+ava9YQ/oyD6D/mqQbRYD/RR/RQP3Vibp23P9GPoSP3GscXfY69M+HsYVasA6tg+Lj9X/KvY6pt/0yP1G/yry3SkB/NYfJj/ABNYX6OiPZpB9V/itZmb/HRRO32T422vUluf6T8Qw/hWQa9B/Wr9Tj99RbdFr6SN9QD/AJVhfos+ko+q/wDVUm1v0R+nE+PuY16J0azB/Wx/4h/nWRdRiPaRD8mH+dVd+jpfR4z88j+BrC/Sc49EPyb/ADArPK73E/nY/wC80zVaLms6nswP1Fe81Qn6anH9Fn5FT/Gsmn6RcLKm1GQgg7uwAzzk/L0pTwhbZoiqwmNu4zzovNKUr67qVG9QaWLiB4z8Mr3BDDsQQCe/3H5GpKvhGeKCndP9QeNstvBfbBERJLIy7Cy/k8BlJDkrvYhfd4DbTxWnYe0C3JyuXU+KxJ48n2YTkkMOfyar9Xwcc42erOijOXZcyM42bWcqGBA8jyd4bUYBaOIZcgZJyc1fSeiXm8ctKqw7ZYY55I/NPcThUeVVDKVj2/ko1ByVIIJGKC7jWCoSSNhIjS28cgHLRBwD5/X3XiOcZAwe3NQ+ranHeW/2a5Q7Z757VQQQ21WdldT6eVMqw+I717nsZLaNhCIQFgjZg+Y90kYZGcXAHdVRfK2QVwMoATWKTV0Ml1tuELSvHNAnjIGMWLVfLmXAVnSQ9sec88nIcvh6PlttRtWXM1uL+KJZgBy0U679yg5XG1sn3fKTx2roHUuja3FNN9klSe2lYFUlIeSMbCT+YuFzlRyx9zPqanrLRi5J2eAY2u41eBCqhpjwyKcxnC43SFDlie3mFZLLXlRY1KHY7iGF4ziJysLu21y67wBG/nIAJwBnvQVcaPqTWGpS6hK28W80UNtEAIiDB72ANzEkhQM91Y85XFN6M9n3iSo96CkZgluYoj3mWMqDv/QXLqdp5IznGDnrt9qKtKF37QlxAhYEb0LMyqwLlsxySgwYIByHx8RpyeFbmZAiqi+NHDcnkwyPEJnBkYnYjO2cjaoKhf0QAz2XVpb7O6oViewe4KhfKsg8HbHxwGwXG3PpW++vLGkIuHUTsbNXjXDbWlcKucdg0m7zdvKfhmoSLUN8gQ3KShmtE8RJVWUmNpJmV0TC7ymA2z3lz5VArJf9LiXc5aOEeKkscuMsI4HiMQkIbz/lDKRk8K4B5BoNbRep1uL6Ly8lYZCxOQpMV8rkKxwozDGMr33D7600muZ7w2srHwxJLt2ttDxiaTB4GXAiZF8u7DB92zCtWnP0JIty8S+UZkMO0tGs0TOZHgd15SVSWeOQH86QEEK4N66a6bFuCct5sMwIC7m77njX8ms2feePbv7kHAqicgiCqFHYAAV8rJSoKs/Rh3HEgC+mVycfjWVOi19ZGPyAH781ZKV4I4Ou8Tjk85YyU6IOPpCEdy7fMgfuArZj6atx/R5+bMf41J0rtTdLCnms42LljRppo8I7RR/4R/lWykSjsAPkMV7pXamimn5YiFwKUpW1KUpQKUpQKUpQKUpQKUpQKUpQKUpQKUpQKUpQKUpQKUpQKUpQKUpQKUpQKUpQKUpQKUpQKUpQKUpQfGHFRsMUilQuf7Qblc5JYk+ufTbg5wSDziTpQQ15Y7oZYmQsJQ6uuDllfIYBwcYwTjgHH31Q7roOQmWaaISEsJGgA8txORtt4DgYFrApjBbsSGY4CV1WlBxBrO9t1KrM7hwwcMpdJfEbzuYcYJkOVihGMIrOxAJrc0rqe6u3ghjihMg8WWJWlk8h2NGGEgOGiWFnQsilS8g2e6xXrd5p8cqlZEV1IIIYZBB7g/EEDBHYjg8Vo9PafGsYlCKJJQGkfHmY4wOe+0DgKOFHAAFByjUOqpZhtWOMMHlQgRmQg+KJMOpLCWSNlJeNctwZE8uA32w0GaR1klV5kw4eMnxQ8LgNJECM7sDE1u68MqlDggCuo3+hwG4jcxLuk8j+gYIC8ZIHBdHAKv7y84IyczEUKqMKAB8AMepP7yT9aDnehdFz2lyrr+WC7EaRu8sIJMEh4/n4hvibHvJIGznKm7+G+5nUc7ccjauf7pOSxwBngYA74qQpQaFtE25WO4nncW4GPQYwMkHHIGOD8a36UoFKUoP/2Q==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/>
          <a:lstStyle/>
          <a:p>
            <a:pPr>
              <a:defRPr/>
            </a:pPr>
            <a:endParaRPr lang="en-NZ">
              <a:latin typeface="Arial" charset="0"/>
            </a:endParaRPr>
          </a:p>
        </p:txBody>
      </p:sp>
      <p:sp>
        <p:nvSpPr>
          <p:cNvPr id="11" name="AutoShape 15" descr="data:image/jpeg;base64,/9j/4AAQSkZJRgABAQAAAQABAAD/2wCEAAkGBhQSEBQSExQVFRQWGBQWFhUYGBwYFxcXHRcWHhoeHBgaHCceGxokGRwYIC8gJCcpLCwsGB4xNTAqNSYtLCsBCQoKDgwNFA8PFSocFBwpKSk1KTIpNSkqKSk1KSkpLS0sLCo1NSkpKSkpKSk1KSoqMCkpKTUpLC0pKSkpKSk1Kf/AABEIAGsB1QMBIgACEQEDEQH/xAAcAAEAAgMBAQEAAAAAAAAAAAAABQYDBAcCAQj/xABNEAACAQMDAgMFAwcIBwYHAQABAgMABBEFEiEGMRMiQQcyUXGBFGGRI0JSgqGxwRUzQ1NicpLRFjaitMLS4iQ0dIOyxDVjc6Ph8PEl/8QAGQEBAQEBAQEAAAAAAAAAAAAAAAECAwQF/8QANBEBAAEBBQIMBAcAAAAAAAAAAAECAwQRElGR0QUTFDFBQlNhgaGi4SIyUpIVITNxscHw/9oADAMBAAIRAxEAPwDuNKUoFKUoFKUoFKUoFKUoFKUoFKUoFKUoFKUoFKUoFKUoFKUoFKUoFKUoFKUoFKUoFKUoFKUoFKUoFKUoFKUoFKUoFeVkBJAIyO4+HzrzPMEUsfuAHqSTgAfeTgfWqt0trDSSSMy8eI6M4GELmSQqqg8nbH4WWHBaR/UEALbSvLvgfgPqe1acmrAMVALFfeCebHfvxweDQb1KVW+rupJYNkFrCZLqZX8EspMAZcHEjKcqWXdt7AleSo5oLJXNfbNG/gEyBWs9qBlH/eDMZPL4B/NYLksWyNoIA5OJowaurlxJbOhkmcRMuGEZiAijDDjyygkknJB78baq/UUd3fXVjbXKNaMrlPGjKvHK7WkkkpSORfLsePYDk5WRueaC8dDpMLQeMYCM5h+zjbD4GxPD2KeQMehJOc8kYqwVyv2earffyfaRW0ClAYXeaU+V4pHlM6xKu0I0bYVQWwR6VOyx61EnieJazOIivhbCqGQzZ8QkefCwcbVzkjsaC70qN0DXFu4fFVJEG5l2yLtbykjOP0WHIPqCKkqBXlZAexHw/wD39v4VFT64Q+xV45wxzg4IHAAyee2M/fjjMBoWmyK5leVmCEkquQHlY+ZWDZx5gHOMHJ9AX8QLoHBJAIyO/wB1K1dLU+GGIwW5Pr+31+OfvpQbZOKBge1Uv2zD/wDxLr523+8w1UfYHeeG93aHABW3uUHbh4wSf8BhP1NB2HeO2RWA6nF4vg+LH4uM+HuG/Hx25zjvzX500G4NxrttekeW5vpjGxHJVNpHyAR4x+qa6/LPY/y+iGOX7f4GRLk+H4WG4xuxnv8Am0F1rHcXCxozuyoiglmYgKoHckngD76pmpe16zhnnt2WdpoTt8NI9zStgkiPB5AUZJbAA+dZI+tLPUNIurkpKbdEmSeI4EmAm5gCGxyhBBDevcHOAtlnexyoJInSRDkBkYMpwSDgjjggj6VnqkdO9TafaaMl1CskVmrSBEfLSFjM6kAbmJLSZxz2POMceulfa1Z30phUSwybSyrKFHiKF3HaVZgTt5x3IBIyAaC60rkXs79pZm1O5inuHeOeRhYqV42+JKQOF8v5PZ71WGL2zWLSrCBN4r3C2yoVUEsWC7vf9wMQM9/gDg0F8pVX0H2h291b3Nwqyxra7xMsgUMNqbm4DEehHfup+dSHSvU8eoWwuYVkWMsyjxAAx2nB4BPGcj6UEs7gDJIA+J7V9VgRkHI+NcZ9vGso89pZtIwjUmS5UDOFZowjDjDEJ45A557jtVpn6+0/StPswplkieIG3UAGRohjzMW2hR5h7xBPoDzQX6lVbov2jWup7xBvV0ALRyABtpONwKsVIzxweOM9xUVYe2mxmkhiRZvEmmWFUKqCM7fOfPjYCwHxODgHBoL9XkSD4j8a9V+cugfZ5Dqk98srvGYXypQIcl5Jx5tynIGwdiPWg/RtfCccmuQeyrrKSC21GO5d5o7Hzhgd7bQZVZVLHlcx5GTxux2q26F7UbO+m+zQiUuYXlfKgBFBxtJ3e+QQcDPB7g8UFpsNUhnUtDLHKoOC0bhwDgHBKk84IOPvFbVc76B1/ToNLubmyhnjtoXZ5Fc7nLCKIkrmRuNhUYyOQayH222OYfLPtkIVpNg2QsT2dt3fGGIXdgHJoOgUqmaN7VrS5vhZxrMGfd4UrIBFLgE5Q53YIDEMVAO089qxdVe12zsbg27LNNIozIIlUiPgHzF2UZwQTjOPXFBeKVW7br62k0+TUELtDGGLrgeIpXGVKk43cg98EEHNQcXtrsn37Enfw4fHkwi5RfERCCC/vDeGOOAM85GKDoFKquo+0m1h0+HUHEngzFQigAyZIY4K7sZG1s8+hqy20+9FfBXcqtg9xkZwcetBk3DOM8/CvtcfljH+manAzt745/7m1WW99sllFLcQlLgywOybFjBMjKXDbMN2UKSWbaACPjQXuvjMB3qs6N7Q7W4sJb8F0ih3iVXA3oVAOMKSCSCpGCc7hXKPav7QYNT0+IRRzRsszOFlQDcgilUsrKWVgHIU4OQfSg79Sq1edbwW93a2LrIZbhUKFQCgzuHJLZHun0r3adcQSalLpyrJ40Sl2YgeHgCI8HdnOJF9PQ0FipXPLn252CTmPE7RhtpnVAYs88jzbyODyF5AJGRUR7TPaE0F/ZLBcMsS7JbkIMq0LPGVOcHcDGJPd5/EUHWq1rzU4oSolljjLnCB2C7jxwMnk8jt8aqmqe1qxt2hDmTZPCLhJAnk8MhyM5IYE7cYx3IqI6g6n028h026uYLgiWVvsoBAKSCRVy+yTbjIU9zx+FB0ulVnrL2g22mhBNveSTOyKNQzkAgE8kKBkgcnn0zXzo72hW2pCQQ70kj5eKQBXUZIzwSpGQRwePXFBZ6VzuT26aeJjHifww237QEBi7d/e3lf1e3PbmuhRyBgGBBBAII5BB7EH4UHqlKUFR6+uyI9mwFfIfEJI8OVnxE6hQWLoyl88BQCxPlAO1oHTCwWwEijxgrh5CxYE7iWdck+GshHiMo9WOcnJra6m0hJkVmGWG5V+I3o6FgPVlR3I+bAd63L647ADd2bAPvc+Rc+gLc57YU0GCS9zErnupIPHJbaQBj0Y7gcfTvWV7MAKvO7Kk4JUY5Hp3ABPB71pQlfF78twWwAyyDB474AZsbeeS2cgVtSONzM2QyI24qcdsEY+7GTg5785xQSdUdJ4o+oZBIYFkktY/Dx4glK79vnLfkveyF2+Y5wauFjc70BPccN8/8A+YOPTNQ3W+kvNbb4cC4gYTQttDEMoYEKCQCxQsozxkgntQRvV3tDWxvbSFjGYZPFFw2fPDgRmMkA8A5bgjJAyO3ML1h1zDItpd2TJcyW7mcW2WSWWORJoCUXaWJVycjbkbSTj1oF9YWs/hR2by3epyNDxNE0QxEpb8p4rBSTCFDDcwfaCAMnM5qkEU9x/JtrbR2N+iojXDzACJRmYrbsuGZ38RskKpKs2eBwFr6V6vstO022t5rqJ5I1MZ8Il18QDey7lyPLuVS3bLDOM1OdAdZfb7IXEvhxyZlLxhv5tBJIELZOR5V944BwSMDiuYxwxX9tcWtlp0f2yEEyNHJGLYOyGFngOSp3BchfKAUDZ3LmsGgx2p8IabcTx3zmFZIhAzpuCeGQ7k+H4OTK7HcxYkbcbQKDpPQBRrrU5YhDsadVyglEpdQ27xPE8hXaUKmPjBNXC63bG2+9tbb88cftrBo2lpbW8UEYAWJEQY/sgDP7K9oxfkNtXsuMZP35IPB9MenPrgBEy2O/apUDBUE5zgnkj7weBg8Ywccc+LaEbWXGMkOB8TsUfgFABI/S/GSuZY4zgklyeEzlmY8A4J/bwOKrN/bvPMRC7oye54ZKqTnuy5wyljnnPAHwqi6ilYNPkLRIxO4lVJPxOOfQetKgqXtl/wDgtz87b/eYa5bqN42ntYXcYx9q0hYSf/mCBVDH44P2f6KfgK7T11041/YTWqOqNIYiGYEgbJUfkDnsuPrVX6q9lT3enWNqsqJLaosZkKkhl8IK+ADkZZUP0oKTpelfZ5emUIwXM8x/8x0cD6KVH0q1z/64R/8AhP8Ahkqw6/0K097p1xG6pHZZ8hByynYABjgYC19k6Kc62up+IuwQ+F4eDuzhuc9vWgq/Qij/AEh1o45GMH4ZPP44H4Cq97Ov9WdW/uy/7rHXR+neh3ttSv71pFZbrG1ADlMH1PY1F9L+zCW10q8sGmjZrkOFcKQq7olQZB5PbNBBaF0edS6XhhVgsiSzyxljhdwmnUhiOwKMwz6ZB9K2elOpD/KEFnq1miXyJ4dvclVO5cNjtlRkBsOhwTuGF7VMD2V79FTTZJh4sbvKkyAhQ5kdhlc5K4YjGfvHIFaugezq+a+gu9Tu0n+y58FUHJyMAsfDT5nhiSBzQRvsotUOsavlF8kz7PKPJ/2m5Hl/R4AHHwr37ELVGk1NmRSwucAkAkAPKRz8+fnUlpns7vLXWJLuC4jFrPK8k6HIkYMzvsxsKkB2OG3KccfOX9nvREmnG7LyJJ9ol8QbQRt5c4Oe/eg5d1Vefybda5bcgXccbx/eJJAXx8hLNx/YPpXZOg9I+y6bawkAMsSl8fpt5n/22Ncu9pUVvqGtWUNvIkrPtiuNh3KqrIWILDjcE8bI7jAzjIrt4FByT20QL9v0g7Vy0zBjgeYeNZ8H4jk8H4mvvUcC/wClmnJtGxYF2rjyjC3pGB2HIH4CrR130NJf3FjMkiILWRnYMCS4LwNgY7fzZ7/GsHX/AEBNdzw3lnMsF3CCqsw8rDJI8wBwRuf81gQ5GKCvaKuOsbwAYBh5x98NmT+3msfsAtUaK8YqpbxowGIBOAgIGfuYk/M1YOgvZ7PbXU1/ezrPdSrsyudqjy5O7C5JCIBhVAC+ua2/Zn0LJpkc6SSpIZZA4KAjGFxjmgudfnToHpe5vp75La8a02v+UK7vygaSfaPI69sN/ir9F1RvZz7PpNNmu5JJUkFwUKhQRtw0rc57+/8AsoI+86Fi0zQdQjRjI7wStJIRt3EIQAFHuoOcDJ7nk1ueyi0QaJCwVQxFyS2BkkyyZ579gPwFWnqjSDdWVxbKwUzRvGGPIBYYycVpdHdNvZ6dHaO6u6CUF1BCnc7sODz2b9lByjoH/VbVPnL/ALtBWh1YgHS+nYAGZ5icep23XPzroXTnswlttIvNPaaNnuC+2QKQq7oo05B5Pu5+ta+s+yeafSLXTxPGHgkd2k2ttYN4owB3Hv8A7KCN6iGOq9NA4AgiAH6t5W5f68v2+6t9Isopboh/td05KxIcncGxy53ZGMjkEAHBxO6r0FJLrNrqIlQJBGqNGQdzECbkHsP5z9lQVt7ML+C9untb2OG3umZpGC7psF2baFZdoI3uA4bs3bOMBVuh8f6MatjtlsZ/+hBV99n+hRz9PxxFFHjQzozAAHzvICc989vwFa/T/sult9JvLBpo2a5JKuFYKoKIvIPJ939tWjpfTRp2nRQzyx4hVt8pOxMF2Oct2HI70HCNMna7g0vSWHmW8n8VfgNylgf1XuB81r9LAVxP2f6dFcdSXdxAQ9vCZpUce6Xl8uR8QSZ8H4AEcYrtlByGT/XJf7v/ALNq8ezxAdZ1s4GQZsH4Znmz+OB+Aq1P0DKddGqeKnhgY8Lad/8AMGP3s47nPyp0x0DJa32oXLSoy3ZcqoBBTdI7DJPf3scfCg5Z062OlL//AMVb/wDs6kfaEgHTGlY+ER+ptZSf21cunvZQ0OkXWnSzIxnfesiqcIwSIISpPOGjBqGuPZBqE9ilpPexbIW/IRqhKKuHBLNtDM2GwB2AJ5NB66z/ANY9I/uRf+qavWhJnq6+B7GFh/8Abs6m+uvZ/c3N1Z3dpNHHNbhVPiZ24ByGGFbJ5YFSBkN3FOmfZrNb6lLez3IuPFiaOQldrs7CLccDyhfJgKOwxQUmTTrjQ1lt7i1S90uWVSzcZDAqFz+i+FUbWG0kDDDJFbntEa3kvNCkt0QQSmLYAgUGPxrXapXHYKcbT25Fbc/si1FFks7e+jGnyuXKOCXUbs4xtJJGFyRIoYgkjk5l+sfZXLNBYLZTKklioRDLkbseGQ+5VOHDRg+6Qc+lBF9aWif6TaZHsXZsj8mBt4NwR5e3BAI+QrY9tEQWXSgoAH2rsBgcyQk/tqVb2f3Ut/p99PPG0ltFGkwAOZJAJNzKQAACX/RHb0qQ6+6Jk1CSzZJEQW8viMGBO4bozgY7e7+2gontCe4HUtsbVUe4EEfhLJ7hOLrOfMPzdxHI5AqU6L6Tv/5XnvL2KOPx4ZEk8J1xuIhAwgZmGVTOeeanevPZ/NdXEN9ZTrBdwjarMMqw82MnDYI3OOVYEMeKw9E+zeWC4uL2/mW4ubhPDbYCFCnG7zYXOQqAYVdoX76CkG1uNEje1vLVL3S3lDbwBkMCu3PPDeVco4wTwG5xXbNImie3iaAKIWjQxBRtURlRtwvoNuOPSuTzex/UViawhvoxpzOG2uuZFwwYeUJyQwU8SKCecDkHrGk6atvBFBHnZEiRrnk7VUAZ+/AoNulKUEZq926PDsiMuXAYBlXYCVUv5jyFDHgcnPFaOkWrpKzXEkRkXcqhBhFVmZlXBOSyx7flubA5yZLWNJS4j2Ou4ZB2kkA4IOMjkcgH5gfKtbTtOgjuHeJAjS7pJB6tJwuTnsQvGBxzxQfBEquWPmb3jvyiZw5GAQSceb7hk/dUarSF8IQrNtjJ2+6S0rcKSfdRzgH4EVNagoYnIBCgLyMjc5XH4cH9YfCoy14Ky7RkjIOAPMfMAPQBlbHxyxPpQStsdikgAKFAZc42MoweT3GMc/cD61GL1bZXUckaXEcilSriOZN2GBHGx94J7AjnPbmpbUIlaGRsA+RjnHPumvzN0HYWzSRy36f9kXJMpOEEkao+wrtJk3BkGwYJzxnBoOq3Wl6ZLfpNPelrhtiQqZDHIF5VVTwdgPmLr+dklhn0qyL7P9O5zaxsScktAjMT6ksY8k/OuIpp0UWr2v2dT9ma9t1hkL+IJts0BZg4Azw6cenYkkGu3da6uv2VtguzJlxGIo5V86H887QoQkcbztYHIyCDQYrrorToleXw1twqktJGngFVHJJkjVWAwOfMKrXTraNZl1i1GMQu0UhiE3l8SNsoctlxjC5w+DtAIxkGxdSapJLo98JozFIbSdwnLYQxuFzIB4ZkOMlUJ25HJyCeeeyr2dG48PUJWTwVdhHEU3+LglGY5OAFbOODymfmHV7LrCzu5BBb3MUrMCWVHBbYO+PnkD5ZrF1AszyIqhkQbtpRvfbBHccjC+n3nuBXMrboR7DXrEna8E8szxlU2qh8KUmMrkhdu4beeQPTFdde4I3jcdqsF2sN2QQAPvJLkDk9qCK0XTeS5ZRkHO0g7WIOWyOAdmO/bcuanI9OVBtUBV2+ZvziQRjn7hmvKR5w7hcYMflHcHAJP9nIIH3HPy2HwX2k5BUgr6enf6fxoPOmrhCP7cufmZGJ/fXyvWntlD/flH4SOKUGzSlKBSlKBSlKBSlKBSlKCA0PoSztJnngh2yvu3OWZz5jltu4kLk99uM1P0pQKUpQKUpQKUrl3sok+zyLEc7L2J7hCT/TQymOUc/GMwt9GoOo0rlLSm4122u8nZ9qns4u+DHBay7zjODmdpBn+zV81XV7lZvCt7TxcKHaWSUQwjJICqwR2Z+MkbcAHv6UE1SqzD1urWFzeeEwNqbhZYiwyJIc71DjII44b76wSdbTIkM8lmyW0rwpvMqmZTKwVGMIGNmSPz92Dyo7UFtpUTrGqzxukdvbGd2DMWZxFCgBHvSbWO454UKc4PbvWppfU8k63CCALc2zokkJkGwllVgVlC8rsOeVByMECgsNaer6THdQPbzLujkG11yVyPmCCKq3sx1GeTSoHmBI8IsJjKXkkO587gy8H6mtITyfyT/KX22/x4Hj+Huts425xu+y4z9+KC29PdMW1jGYraIRqTubkszH4szEsfuyeKlaxWsm6NG55VTz35A71Ae0LVXg0+Xwv56Xbbw/HxZWCLjPwzu/VoLJSqP0TaixvbnTQfyZSG6twSfdKiKUDPwkQNx/WV4F7Mmt3oggMztb2XdxHGgBuOXcgkZ7AKrH7sZNBe6VB6H1N48M7NEY5bd3imj3BgHVVbyuANylWUg4B55ArDL1gF0n+UvDO3wFn8LdzgqDjdjvz3xQWKleYnyoPxANc/8AazpTXLWECMUd5Z9jD0kW2lZDx8HCn6UHQqVRdX6pa40WJ4jtnvRFbIM8pNIdkv35jxKT2/mz2r37MkEGnTKod1iuL1VVfM7BJXAABPJwAKC70qqv1fPEYWubTwYZpI4lYTB5EeQ4TxIggCgtgHa74zWlqmp3S61EiRhl+zXBVDOVVwJIfOw2EBhkgDB4J5oLvSoltfA1BbLYctbvcb88YWRU24x38wOa86Z1EJru8tghBtTAC2c7/Ej38DHGBxQTFKqV91pPDE11NZNHaryzNKPtCruxuMAXGPXHibsemeKtgNB9pSlArUawzMJM44GVwOSAwBz8cMR+FbdKCIvX/It8S0xPx8u/b+0IPwpY22+3Keqk4+Y7c+nHH1rzOMqfuL/7U/8A01taYcFl+JLfiTx9F2H9ag8LLutG+6NlPzC/x7/WuF9Oazeajp6aTDGWULCHnMo3qplBYuhILQiMldq5PkGT5sDtLfk4z+jJEfo20/v/ABJb7q/NnTmqS2TCeJ4ll8Ixq5dD4e7bllBON2AQM5HmPBoLu3VF2kmn6VdRmNorjTyX8UPJIRMufExnyMcFQcEeGpOc8WrqDoXVEnmexvD4EzgmBz4hQCM+6ZtwGX3DC7feXnC8cu069a51a3uGMW+S7tGfY64L+LEGIXJxnG7HPJNdy6415Vs3aM3Ily6xiKGUsZEb84BR5MqRkkKwbOSCDQVWTpW8j07UrnUbiSWb7LMkah8QqngHJEaEISSSMlQfLnHOa8XHWyR9Pf8AYZdjQxQom/DSowmVMOF8obAz2wQynGDVn6h1WSbSL4SxGGQ2k7hCc/k2jcKWcDww5IJKKzbQVyea4Nb6g6Ws1qPBKSsjs29d6spiPB3Yx+TXgj1Px4DtA6jjuDoeDl5ZPEAJywC2k2/Jz3y6DnPrVmvZMSyN8GRF/vsic/DyqSfoK4t0TrjyahpsbeCEt3kCiNgWObfYAQXOT5F+rMfl2W5uEZ2VveTIz6eIQGJHrjOF59FoJhEGwJjhhyuey4AOPuGR+NfS+JQAD5h5vwOD/skfUVrmYOic9wArfE55XPzUZrPde/GDwNw2n1J2uSPuGB++g92Odpz+nL+HiNj9lKx6aMKy5yFYjJ7nIDE/iTSg3KUpQKUpQKUpQKUpQKUpQKUpQKUpQKUpQK5jJol1Ho1nNDCxvbOV5EiI8zB5JUdcfAxvu/VFdOpQUODpZ7dtFiVS4t2mM7gcBmt5Nzsf7UrH6mvOuWzNfzfbLe6ubfbH9kihDNA3kPiCVVYL4hfODL5MY5FX6lBzTS9AmTRtWg+ztE8kl8YYFAxsdB4apt4IHujHHFTnVOmyyaZbxojM6yWBZQOQEmiL5H3AEn5Vb6UFJ6sgdr6P7RHdS2PhDalvvINxvOfGWIhymzbjPk97dXz2faS0NxqB+yG0ike3aGLCgBRCAfcJTduBLAE4JPJ71d6UFK9mm9NNjspIZopoYyj+JGypks2NsmNj/Hyk1Bs9wNBbTRZXJuUtmgcbMRghSNyyk7ZAccBNx5GQOSOo0oMFipEUYPBCqCPvwKqnVehPfahaQusgtYFkuJHUsm6b3IlWRSGDLlm4NXKlBQ9W6S+yXdleWq3EpSXwZ1aaWc/Z5FIJAldsBX2txjt91S+mWMi6veylGEbwWiq+PKzKZ9wB+I3D8astKCrdO6ZIG1QMpXxrl2jLDAZTbwqGHxG4EfSqrcS3DaAdOWyuvtKWwgcFMICq4ysmdsoOOBHuPIzjnHU6UGO3GEUH4D91V3qiwke90x0RmWOeVpGAyEUwSKCfgNxA+tWalBzzSOlZ01hgyn7DC893AfQz3CqrL8kPjtj08QfdjY0mwvItKvlgQpdGa+eEMACd0rlCN3HKnIzx2q90oOTX+hJIlq1vp900qXFo811cqTOqrMhcBpCZH9Sdnkxkg9gbTr8jQarb3RhmkhFtcRFoomlIdpIWUFUBIBCnnGKuFKCn60rwatDemKWSE2stuTEhkZZDNE65RfNtIB5AIHritfpi3uTd6tcGB4GnFs0Cy7eStuVGSpK+8BkAnGcVeKUHGtU0Np9MkRtPu7jUjEfFmuBkRyYBcxO5K4J9xYAR2zt5I7FB7q/Ifur3SgUpSgUpUSb3wLjw34ily0bk8CT8+M/P3wf7/YAZDNHF+SjPqRAD9GB/Hk1qaMpDYbJ5fBzyGUlWH3jyqf8AD9N2NvyMP/lfuFa1hMCzbwMMQ3I4WT3SPuyRn5n4kUGd7XxINnqu4D5qSv0yOM/fXFvZZZ2STSW8ilrxHmRTIgKhIyR+TPIV+CSTg+g47dyt/ek/vf8AAn8a5V1NpFtp2tHULlnW3nRtgRGZftBULIG2dgY8uAQcsWP5tB96xWxS+soyoW8+02ToY07oblR+UfgbeGwMkg44Aznb1/pLV47idrO4328zAiKWQysgCEkjxRhQXLLhT6pngeWn9RazaXer6dNayO7ePaxybkdFwtwhQrvAOfM4Ix6Cuq9b9QLHaO0c0iS+YRrGjOzOjdiijft3DBIKjnvigqUvTl8un6ncajPI0gtpkiiV8QBfs53NsQhWyTjzKCChPqDVS1XTbfVBHHpyxwragRNuRkkkhbBMxIJL7XEhKEb+WbPmIHUupNYafR7/AMSJoX+yTuI2IL7DG4Vm2kqpJDeUM2BjJzwOHS9VukcMNputo4ishZWzLNOBzJIwGCByFT3QO4PYBftD1y0vtTsRaRbZITcOX8MIpj8J0UqB8WdXIIxgEjazMtdLn0/zt+T3L5SCrDdgIoGc45yD8eMfKqp7JtG8QSarJAkMtyAqqmQpUHzyKpHk8VxuwMjAU5Oav8jYLH+yMfPzf/igi9MGVRc+oKhvudicc98HH09cVk1LWI4TuYscOqlVUu25htQqqgkZPlycDufiahtd1BonaMOI/PHtdWjEmWUAIDMQis3ZeSThyANvOKDQ5HDv5YAZSZXZSPFG0B2j8GVHBOAqyOQwVPdO8mgsmi3RkWRzjzSNjDKw2gKo5UkcgZ+tKj9F05ZVZm3mLe3g5kbLKTksNuAqliVVBkBI0I7kUoLDSoufqWBSVL5IODhSefnjFa79XwjsJD8gP4kV5qr3YU89pG1nNGqcpVdbrNPSN/rgfxNYn60+EX4v/wBNcp4Qu8dfylM9Oqz0qpN1nJ6RoPmSf8qwN1hMewjH6p/5q5Twpd46Znw3pxlK6UqmDXrtvdB/Vjz/AANehPfN/W/4VX94FPxKifloqn9o9zPGi40qoDTr5u7OP/Mx/wCk16HTd03vSj6yOf4VeWWk81hV/C5p0W3NY2uFHdlHzIqsjoxj70o/wk/vNZk6KT1kb6AD9+a1x95nmsPVBjVomm1WEd5Y/wDGv+dYm12Af0qfQ5/dWlH0hCO5c/Nh/ACthOmbcfmZ+bMf41qKr3PVpjxk+IbqW3H9J+Csf4Vibq23H5zf4T/GtxNFgH9FH9VB/fWwloi9kUfIAVrLep61MeEz/cL8SI/0uiPZJW+Sj/mr0OpM9rec/qVNAUq8Vb9r6TCdUQNZlPa1k+pA/fXoahcHtbY+cq/5VK0rfFV9rOyNxhOqNFzcn+hjHzkP8Fr7vuv0IB83f/kqRpV4qr658ty4d6MLXf6Nv/if/KvBe8/Rt/xepalSbCfrq2+xh3oYzXv9XCfqf4mvhu7z+pjP63/VU1Spyee0q8tyZe9BHUrsd7YfRh/nXk63cjvan6En9wNT9Kxye06Lar07jCdVcPUsw72r/wC0P+CvJ6uYd4CP1j/FKstKzye37efthMJ1Vr/TVfWIj9Yf5V6XrRP6tvoRVhKA9wKxPYxnvGh+ag/wqTY3roto+0wq1Qw6yj/Qk/2f+ava9YQ/oyD6D/mqQbRYD/RR/RQP3Vibp23P9GPoSP3GscXfY69M+HsYVasA6tg+Lj9X/KvY6pt/0yP1G/yry3SkB/NYfJj/ABNYX6OiPZpB9V/itZmb/HRRO32T422vUluf6T8Qw/hWQa9B/Wr9Tj99RbdFr6SN9QD/AJVhfos+ko+q/wDVUm1v0R+nE+PuY16J0azB/Wx/4h/nWRdRiPaRD8mH+dVd+jpfR4z88j+BrC/Sc49EPyb/ADArPK73E/nY/wC80zVaLms6nswP1Fe81Qn6anH9Fn5FT/Gsmn6RcLKm1GQgg7uwAzzk/L0pTwhbZoiqwmNu4zzovNKUr67qVG9QaWLiB4z8Mr3BDDsQQCe/3H5GpKvhGeKCndP9QeNstvBfbBERJLIy7Cy/k8BlJDkrvYhfd4DbTxWnYe0C3JyuXU+KxJ48n2YTkkMOfyar9Xwcc42erOijOXZcyM42bWcqGBA8jyd4bUYBaOIZcgZJyc1fSeiXm8ctKqw7ZYY55I/NPcThUeVVDKVj2/ko1ByVIIJGKC7jWCoSSNhIjS28cgHLRBwD5/X3XiOcZAwe3NQ+ranHeW/2a5Q7Z757VQQQ21WdldT6eVMqw+I717nsZLaNhCIQFgjZg+Y90kYZGcXAHdVRfK2QVwMoATWKTV0Ml1tuELSvHNAnjIGMWLVfLmXAVnSQ9sec88nIcvh6PlttRtWXM1uL+KJZgBy0U679yg5XG1sn3fKTx2roHUuja3FNN9klSe2lYFUlIeSMbCT+YuFzlRyx9zPqanrLRi5J2eAY2u41eBCqhpjwyKcxnC43SFDlie3mFZLLXlRY1KHY7iGF4ziJysLu21y67wBG/nIAJwBnvQVcaPqTWGpS6hK28W80UNtEAIiDB72ANzEkhQM91Y85XFN6M9n3iSo96CkZgluYoj3mWMqDv/QXLqdp5IznGDnrt9qKtKF37QlxAhYEb0LMyqwLlsxySgwYIByHx8RpyeFbmZAiqi+NHDcnkwyPEJnBkYnYjO2cjaoKhf0QAz2XVpb7O6oViewe4KhfKsg8HbHxwGwXG3PpW++vLGkIuHUTsbNXjXDbWlcKucdg0m7zdvKfhmoSLUN8gQ3KShmtE8RJVWUmNpJmV0TC7ymA2z3lz5VArJf9LiXc5aOEeKkscuMsI4HiMQkIbz/lDKRk8K4B5BoNbRep1uL6Ly8lYZCxOQpMV8rkKxwozDGMr33D7600muZ7w2srHwxJLt2ttDxiaTB4GXAiZF8u7DB92zCtWnP0JIty8S+UZkMO0tGs0TOZHgd15SVSWeOQH86QEEK4N66a6bFuCct5sMwIC7m77njX8ms2feePbv7kHAqicgiCqFHYAAV8rJSoKs/Rh3HEgC+mVycfjWVOi19ZGPyAH781ZKV4I4Ou8Tjk85YyU6IOPpCEdy7fMgfuArZj6atx/R5+bMf41J0rtTdLCnms42LljRppo8I7RR/4R/lWykSjsAPkMV7pXamimn5YiFwKUpW1KUpQKUpQKUpQKUpQKUpQKUpQKUpQKUpQKUpQKUpQKUpQKUpQKUpQKUpQKUpQKUpQKUpQKUpQKUpQfGHFRsMUilQuf7Qblc5JYk+ufTbg5wSDziTpQQ15Y7oZYmQsJQ6uuDllfIYBwcYwTjgHH31Q7roOQmWaaISEsJGgA8txORtt4DgYFrApjBbsSGY4CV1WlBxBrO9t1KrM7hwwcMpdJfEbzuYcYJkOVihGMIrOxAJrc0rqe6u3ghjihMg8WWJWlk8h2NGGEgOGiWFnQsilS8g2e6xXrd5p8cqlZEV1IIIYZBB7g/EEDBHYjg8Vo9PafGsYlCKJJQGkfHmY4wOe+0DgKOFHAAFByjUOqpZhtWOMMHlQgRmQg+KJMOpLCWSNlJeNctwZE8uA32w0GaR1klV5kw4eMnxQ8LgNJECM7sDE1u68MqlDggCuo3+hwG4jcxLuk8j+gYIC8ZIHBdHAKv7y84IyczEUKqMKAB8AMepP7yT9aDnehdFz2lyrr+WC7EaRu8sIJMEh4/n4hvibHvJIGznKm7+G+5nUc7ccjauf7pOSxwBngYA74qQpQaFtE25WO4nncW4GPQYwMkHHIGOD8a36UoFKUoP/2Q==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/>
          <a:lstStyle/>
          <a:p>
            <a:pPr>
              <a:defRPr/>
            </a:pPr>
            <a:endParaRPr lang="en-NZ">
              <a:latin typeface="Arial" charset="0"/>
            </a:endParaRPr>
          </a:p>
        </p:txBody>
      </p:sp>
      <p:pic>
        <p:nvPicPr>
          <p:cNvPr id="12" name="Picture 17" descr="http://www.waitakibio.com/includes/files_cms/Ministry%20of%20Primary%20Industries%20-%20(formerly%20known%20as%20NSFSA%20&amp;%20MAF).png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8625" y="6072188"/>
            <a:ext cx="2003425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1" descr="http://www.nzffa.org.nz/assets/262/FHNews_206_June2010-foa.jpg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43250" y="6072188"/>
            <a:ext cx="9525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3" descr="File:NZ EPA logo.gif"/>
          <p:cNvPicPr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58000" y="6072188"/>
            <a:ext cx="1900238" cy="41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9" descr="http://www.wairarapachamber.co.nz/pics/1425,4,1,6,4,0/department-of-conservation-wairarapa-area.jpeg"/>
          <p:cNvPicPr>
            <a:picLocks noChangeAspect="1" noChangeArrowheads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857750" y="6072188"/>
            <a:ext cx="1143000" cy="41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1" descr="http://www.wet.org.nz/wp-content/uploads/2011/09/Bio-Protection-Centre.jpg"/>
          <p:cNvPicPr>
            <a:picLocks noChangeAspect="1" noChangeArrowheads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286625" y="5143500"/>
            <a:ext cx="1357313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395288" y="115888"/>
            <a:ext cx="8391554" cy="1066800"/>
          </a:xfrm>
        </p:spPr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395288" y="1412875"/>
            <a:ext cx="8353425" cy="2730505"/>
          </a:xfrm>
        </p:spPr>
        <p:txBody>
          <a:bodyPr/>
          <a:lstStyle>
            <a:lvl1pPr>
              <a:defRPr>
                <a:latin typeface="Candara" pitchFamily="34" charset="0"/>
              </a:defRPr>
            </a:lvl1pPr>
            <a:lvl2pPr>
              <a:defRPr>
                <a:latin typeface="Candara" pitchFamily="34" charset="0"/>
              </a:defRPr>
            </a:lvl2pPr>
            <a:lvl3pPr>
              <a:defRPr>
                <a:latin typeface="Candara" pitchFamily="34" charset="0"/>
              </a:defRPr>
            </a:lvl3pPr>
            <a:lvl4pPr>
              <a:defRPr>
                <a:latin typeface="Candara" pitchFamily="34" charset="0"/>
              </a:defRPr>
            </a:lvl4pPr>
            <a:lvl5pPr>
              <a:defRPr>
                <a:latin typeface="Candar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9" name="Picture 18" descr="LandcareLogo_small%28original%29.jpg"/>
          <p:cNvPicPr>
            <a:picLocks noChangeAspect="1"/>
          </p:cNvPicPr>
          <p:nvPr userDrawn="1"/>
        </p:nvPicPr>
        <p:blipFill>
          <a:blip r:embed="rId12" cstate="print"/>
          <a:stretch>
            <a:fillRect/>
          </a:stretch>
        </p:blipFill>
        <p:spPr>
          <a:xfrm>
            <a:off x="3851920" y="5229200"/>
            <a:ext cx="1944216" cy="47535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ndara" pitchFamily="34" charset="0"/>
              </a:defRPr>
            </a:lvl1pPr>
            <a:lvl2pPr>
              <a:defRPr>
                <a:latin typeface="Candara" pitchFamily="34" charset="0"/>
              </a:defRPr>
            </a:lvl2pPr>
            <a:lvl3pPr>
              <a:defRPr>
                <a:latin typeface="Candara" pitchFamily="34" charset="0"/>
              </a:defRPr>
            </a:lvl3pPr>
            <a:lvl4pPr>
              <a:defRPr>
                <a:latin typeface="Candara" pitchFamily="34" charset="0"/>
              </a:defRPr>
            </a:lvl4pPr>
            <a:lvl5pPr>
              <a:defRPr>
                <a:latin typeface="Candar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70866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447800"/>
            <a:ext cx="38862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0" y="1447800"/>
            <a:ext cx="3886200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0" y="3848100"/>
            <a:ext cx="3886200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0" y="0"/>
            <a:ext cx="9144000" cy="1196975"/>
          </a:xfrm>
          <a:prstGeom prst="rect">
            <a:avLst/>
          </a:prstGeom>
          <a:gradFill>
            <a:gsLst>
              <a:gs pos="0">
                <a:srgbClr val="286693"/>
              </a:gs>
              <a:gs pos="100000">
                <a:srgbClr val="2F76A5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412875"/>
            <a:ext cx="8353425" cy="465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NZ" smtClean="0"/>
              <a:t>Click to edit Master text styles</a:t>
            </a:r>
          </a:p>
          <a:p>
            <a:pPr lvl="1"/>
            <a:r>
              <a:rPr lang="en-NZ" smtClean="0"/>
              <a:t>Second level</a:t>
            </a:r>
          </a:p>
          <a:p>
            <a:pPr lvl="2"/>
            <a:r>
              <a:rPr lang="en-NZ" smtClean="0"/>
              <a:t>Third level</a:t>
            </a:r>
          </a:p>
          <a:p>
            <a:pPr lvl="3"/>
            <a:r>
              <a:rPr lang="en-NZ" smtClean="0"/>
              <a:t>Fourth level</a:t>
            </a:r>
          </a:p>
          <a:p>
            <a:pPr lvl="4"/>
            <a:r>
              <a:rPr lang="en-NZ" smtClean="0"/>
              <a:t>Fifth level</a:t>
            </a: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15888"/>
            <a:ext cx="83915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NZ" smtClean="0"/>
              <a:t>Click to edit Master title style</a:t>
            </a:r>
          </a:p>
        </p:txBody>
      </p:sp>
      <p:pic>
        <p:nvPicPr>
          <p:cNvPr id="1029" name="Picture 2" descr="Hom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75" y="6143625"/>
            <a:ext cx="29718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Connector 10"/>
          <p:cNvCxnSpPr/>
          <p:nvPr/>
        </p:nvCxnSpPr>
        <p:spPr>
          <a:xfrm>
            <a:off x="0" y="1214438"/>
            <a:ext cx="9144000" cy="1587"/>
          </a:xfrm>
          <a:prstGeom prst="line">
            <a:avLst/>
          </a:prstGeom>
          <a:ln w="50800">
            <a:solidFill>
              <a:srgbClr val="A7CE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696" r:id="rId3"/>
    <p:sldLayoutId id="2147483700" r:id="rId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onstantia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onstant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onstant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onstant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onstant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Georg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324D60"/>
          </a:solidFill>
          <a:latin typeface="Candara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324D60"/>
          </a:solidFill>
          <a:latin typeface="Candara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324D60"/>
          </a:solidFill>
          <a:latin typeface="Candara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324D60"/>
          </a:solidFill>
          <a:latin typeface="Candara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324D60"/>
          </a:solidFill>
          <a:latin typeface="Candara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24D6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24D6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24D6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24D6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9.jpe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image" Target="../media/image17.pn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/>
              <a:t>BMSB Research in</a:t>
            </a:r>
            <a:br>
              <a:rPr lang="en-US" sz="3200" dirty="0" smtClean="0"/>
            </a:br>
            <a:r>
              <a:rPr lang="en-US" sz="3200" dirty="0" smtClean="0"/>
              <a:t>New Zealand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55650" y="3430487"/>
            <a:ext cx="7704138" cy="2590801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chemeClr val="accent5">
                    <a:lumMod val="25000"/>
                  </a:schemeClr>
                </a:solidFill>
              </a:rPr>
              <a:t>David Teulon (B3 Director)</a:t>
            </a:r>
          </a:p>
          <a:p>
            <a:pPr eaLnBrk="1" hangingPunct="1"/>
            <a:endParaRPr lang="en-US" sz="2000" dirty="0" smtClean="0">
              <a:solidFill>
                <a:schemeClr val="accent5">
                  <a:lumMod val="25000"/>
                </a:schemeClr>
              </a:solidFill>
            </a:endParaRPr>
          </a:p>
          <a:p>
            <a:r>
              <a:rPr lang="en-NZ" sz="2400" dirty="0" smtClean="0">
                <a:solidFill>
                  <a:schemeClr val="accent5">
                    <a:lumMod val="25000"/>
                  </a:schemeClr>
                </a:solidFill>
              </a:rPr>
              <a:t>BMSB IPM Working Group</a:t>
            </a:r>
            <a:endParaRPr lang="en-US" sz="2400" dirty="0" smtClean="0">
              <a:solidFill>
                <a:schemeClr val="accent5">
                  <a:lumMod val="2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accent5">
                    <a:lumMod val="25000"/>
                  </a:schemeClr>
                </a:solidFill>
              </a:rPr>
              <a:t>9 June 2015</a:t>
            </a:r>
          </a:p>
          <a:p>
            <a:r>
              <a:rPr lang="en-US" sz="2400" dirty="0" smtClean="0">
                <a:solidFill>
                  <a:schemeClr val="accent5">
                    <a:lumMod val="25000"/>
                  </a:schemeClr>
                </a:solidFill>
              </a:rPr>
              <a:t>College Park, MD</a:t>
            </a:r>
            <a:endParaRPr lang="en-NZ" sz="2400" dirty="0" smtClean="0">
              <a:solidFill>
                <a:schemeClr val="accent5">
                  <a:lumMod val="25000"/>
                </a:schemeClr>
              </a:solidFill>
            </a:endParaRPr>
          </a:p>
          <a:p>
            <a:pPr eaLnBrk="1" hangingPunct="1"/>
            <a:endParaRPr lang="en-NZ" sz="2000" dirty="0" smtClean="0"/>
          </a:p>
          <a:p>
            <a:pPr eaLnBrk="1" hangingPunct="1"/>
            <a:endParaRPr lang="en-NZ" sz="2000" dirty="0" smtClean="0"/>
          </a:p>
          <a:p>
            <a:pPr eaLnBrk="1" hangingPunct="1"/>
            <a:endParaRPr lang="en-US" sz="2000" dirty="0" smtClean="0"/>
          </a:p>
        </p:txBody>
      </p:sp>
      <p:pic>
        <p:nvPicPr>
          <p:cNvPr id="4" name="Picture 3" descr="stopbmsb-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78638" y="5674568"/>
            <a:ext cx="1085850" cy="106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1268760"/>
            <a:ext cx="9108504" cy="659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3792" y="57944"/>
            <a:ext cx="7086600" cy="1066800"/>
          </a:xfrm>
        </p:spPr>
        <p:txBody>
          <a:bodyPr/>
          <a:lstStyle/>
          <a:p>
            <a:r>
              <a:rPr lang="en-NZ" sz="3600" dirty="0" smtClean="0"/>
              <a:t>US -&gt; NZ tourism</a:t>
            </a:r>
            <a:endParaRPr lang="en-NZ" sz="3600" dirty="0"/>
          </a:p>
        </p:txBody>
      </p:sp>
      <p:pic>
        <p:nvPicPr>
          <p:cNvPr id="8" name="Picture 7" descr="Cruise%20ship%20in%20Fiordlan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67944" y="2545431"/>
            <a:ext cx="4464496" cy="232372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51588" y="5517232"/>
            <a:ext cx="67688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200" dirty="0" smtClean="0">
                <a:solidFill>
                  <a:schemeClr val="accent5">
                    <a:lumMod val="25000"/>
                  </a:schemeClr>
                </a:solidFill>
              </a:rPr>
              <a:t>US makes up many of the tourists visiting NZ</a:t>
            </a:r>
            <a:endParaRPr lang="en-NZ" dirty="0">
              <a:solidFill>
                <a:schemeClr val="accent5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NZ" sz="3600" dirty="0" smtClean="0"/>
              <a:t>BMSB – New Zealand Response</a:t>
            </a:r>
            <a:endParaRPr lang="en-NZ" sz="3600" dirty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620" y="1403896"/>
            <a:ext cx="6371580" cy="3897312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NZ" sz="2000" dirty="0" smtClean="0"/>
              <a:t>1996-98:  Invasive species established in Nth America</a:t>
            </a:r>
          </a:p>
          <a:p>
            <a:pPr>
              <a:spcBef>
                <a:spcPts val="1200"/>
              </a:spcBef>
            </a:pPr>
            <a:r>
              <a:rPr lang="en-NZ" sz="2000" dirty="0" smtClean="0"/>
              <a:t>2008-10:  Increasing (serious) issues in the US</a:t>
            </a:r>
          </a:p>
          <a:p>
            <a:pPr>
              <a:spcBef>
                <a:spcPts val="1200"/>
              </a:spcBef>
            </a:pPr>
            <a:r>
              <a:rPr lang="en-NZ" sz="2000" dirty="0" smtClean="0"/>
              <a:t>Nov. 2012:  MPI (NZ) risk assessment </a:t>
            </a:r>
          </a:p>
          <a:p>
            <a:pPr>
              <a:spcBef>
                <a:spcPts val="1200"/>
              </a:spcBef>
            </a:pPr>
            <a:r>
              <a:rPr lang="en-NZ" sz="2000" dirty="0" smtClean="0"/>
              <a:t>May 2014:  Leskey keynote at B3 (NZ) Conference</a:t>
            </a:r>
          </a:p>
          <a:p>
            <a:pPr>
              <a:spcBef>
                <a:spcPts val="1200"/>
              </a:spcBef>
            </a:pPr>
            <a:r>
              <a:rPr lang="en-NZ" sz="2000" dirty="0" smtClean="0"/>
              <a:t>Aug. 2014:  Industry/MPI/B3 working group established (research prioritisation)</a:t>
            </a:r>
          </a:p>
          <a:p>
            <a:pPr>
              <a:spcBef>
                <a:spcPts val="1200"/>
              </a:spcBef>
            </a:pPr>
            <a:r>
              <a:rPr lang="en-NZ" sz="2000" dirty="0" smtClean="0"/>
              <a:t>Dec. 2014.  Increased public awareness campaign especially at Auckland Airport</a:t>
            </a:r>
          </a:p>
          <a:p>
            <a:pPr>
              <a:spcBef>
                <a:spcPts val="1200"/>
              </a:spcBef>
            </a:pPr>
            <a:r>
              <a:rPr lang="en-NZ" sz="2000" dirty="0" smtClean="0"/>
              <a:t>Feb. 2014:  Treatments for vehicles from US</a:t>
            </a:r>
          </a:p>
          <a:p>
            <a:pPr>
              <a:spcBef>
                <a:spcPts val="1200"/>
              </a:spcBef>
            </a:pPr>
            <a:r>
              <a:rPr lang="en-NZ" sz="2000" dirty="0" smtClean="0"/>
              <a:t>Planned collaboration between NZ (B3) and Australia (PBCRC) to maximise use of resources</a:t>
            </a:r>
          </a:p>
          <a:p>
            <a:pPr>
              <a:spcBef>
                <a:spcPts val="1200"/>
              </a:spcBef>
            </a:pPr>
            <a:endParaRPr lang="en-NZ" sz="2400" dirty="0" smtClean="0"/>
          </a:p>
        </p:txBody>
      </p:sp>
      <p:pic>
        <p:nvPicPr>
          <p:cNvPr id="19461" name="Picture 4" descr="Untitled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1340768"/>
            <a:ext cx="2878324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44624"/>
            <a:ext cx="8391525" cy="1066800"/>
          </a:xfrm>
        </p:spPr>
        <p:txBody>
          <a:bodyPr/>
          <a:lstStyle/>
          <a:p>
            <a:r>
              <a:rPr lang="en-NZ" sz="3600" dirty="0" smtClean="0"/>
              <a:t>BMSB entry to New Zealand</a:t>
            </a:r>
            <a:endParaRPr lang="en-NZ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340768"/>
            <a:ext cx="6480720" cy="4659313"/>
          </a:xfrm>
        </p:spPr>
        <p:txBody>
          <a:bodyPr/>
          <a:lstStyle/>
          <a:p>
            <a:r>
              <a:rPr lang="en-NZ" sz="2400" dirty="0" smtClean="0">
                <a:solidFill>
                  <a:schemeClr val="accent5">
                    <a:lumMod val="25000"/>
                  </a:schemeClr>
                </a:solidFill>
              </a:rPr>
              <a:t>October 2014 to March 2015</a:t>
            </a:r>
          </a:p>
          <a:p>
            <a:pPr lvl="1"/>
            <a:r>
              <a:rPr lang="en-NZ" sz="2000" dirty="0" smtClean="0">
                <a:solidFill>
                  <a:schemeClr val="accent5">
                    <a:lumMod val="25000"/>
                  </a:schemeClr>
                </a:solidFill>
              </a:rPr>
              <a:t>34 interceptions across a range of imported goods and pathways (vehicles, sawn timber, personal effects)</a:t>
            </a:r>
          </a:p>
          <a:p>
            <a:pPr lvl="1"/>
            <a:r>
              <a:rPr lang="en-NZ" sz="2000" dirty="0" smtClean="0">
                <a:solidFill>
                  <a:schemeClr val="accent5">
                    <a:lumMod val="25000"/>
                  </a:schemeClr>
                </a:solidFill>
              </a:rPr>
              <a:t>13 involved live bugs</a:t>
            </a:r>
            <a:endParaRPr lang="en-NZ" sz="1800" dirty="0" smtClean="0">
              <a:solidFill>
                <a:schemeClr val="accent5">
                  <a:lumMod val="25000"/>
                </a:schemeClr>
              </a:solidFill>
            </a:endParaRPr>
          </a:p>
          <a:p>
            <a:r>
              <a:rPr lang="en-NZ" sz="2400" dirty="0" smtClean="0">
                <a:solidFill>
                  <a:schemeClr val="accent5">
                    <a:lumMod val="25000"/>
                  </a:schemeClr>
                </a:solidFill>
              </a:rPr>
              <a:t>Vehicles and machinery from the US</a:t>
            </a:r>
          </a:p>
          <a:p>
            <a:pPr lvl="1"/>
            <a:r>
              <a:rPr lang="en-NZ" sz="2000" dirty="0" smtClean="0">
                <a:solidFill>
                  <a:schemeClr val="accent5">
                    <a:lumMod val="25000"/>
                  </a:schemeClr>
                </a:solidFill>
              </a:rPr>
              <a:t>Non-containerised - treated prior to shipment</a:t>
            </a:r>
          </a:p>
          <a:p>
            <a:pPr lvl="1"/>
            <a:r>
              <a:rPr lang="en-NZ" sz="2000" dirty="0" smtClean="0">
                <a:solidFill>
                  <a:schemeClr val="accent5">
                    <a:lumMod val="25000"/>
                  </a:schemeClr>
                </a:solidFill>
              </a:rPr>
              <a:t>Containerised - treated prior to arrival</a:t>
            </a:r>
          </a:p>
          <a:p>
            <a:r>
              <a:rPr lang="en-NZ" sz="2400" dirty="0" smtClean="0">
                <a:solidFill>
                  <a:schemeClr val="accent5">
                    <a:lumMod val="25000"/>
                  </a:schemeClr>
                </a:solidFill>
              </a:rPr>
              <a:t>Enhanced inspections at the border</a:t>
            </a:r>
          </a:p>
          <a:p>
            <a:r>
              <a:rPr lang="en-NZ" sz="2400" dirty="0" smtClean="0">
                <a:solidFill>
                  <a:schemeClr val="accent5">
                    <a:lumMod val="25000"/>
                  </a:schemeClr>
                </a:solidFill>
              </a:rPr>
              <a:t>Household goods from US are now directed for de-</a:t>
            </a:r>
            <a:r>
              <a:rPr lang="en-NZ" sz="2400" dirty="0" err="1" smtClean="0">
                <a:solidFill>
                  <a:schemeClr val="accent5">
                    <a:lumMod val="25000"/>
                  </a:schemeClr>
                </a:solidFill>
              </a:rPr>
              <a:t>vanning</a:t>
            </a:r>
            <a:r>
              <a:rPr lang="en-NZ" sz="2400" dirty="0" smtClean="0">
                <a:solidFill>
                  <a:schemeClr val="accent5">
                    <a:lumMod val="25000"/>
                  </a:schemeClr>
                </a:solidFill>
              </a:rPr>
              <a:t> only at MPI-approved transitional facilities</a:t>
            </a:r>
            <a:r>
              <a:rPr lang="en-NZ" sz="2800" dirty="0" smtClean="0">
                <a:solidFill>
                  <a:schemeClr val="accent5">
                    <a:lumMod val="25000"/>
                  </a:schemeClr>
                </a:solidFill>
              </a:rPr>
              <a:t> </a:t>
            </a:r>
            <a:endParaRPr lang="en-NZ" sz="2800" dirty="0">
              <a:solidFill>
                <a:schemeClr val="accent5">
                  <a:lumMod val="25000"/>
                </a:schemeClr>
              </a:solidFill>
            </a:endParaRPr>
          </a:p>
        </p:txBody>
      </p:sp>
      <p:pic>
        <p:nvPicPr>
          <p:cNvPr id="12" name="Picture 11" descr="http://static.guim.co.uk/sys-images/Guardian/Pix/pictures/2012/9/30/1349024943463/Luggage-on-an-airport-car-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64668" y="5481368"/>
            <a:ext cx="2099820" cy="12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" descr="C:\Documents and Settings\McLellaR\My Documents\Rory MacLellan\MAFBNZ\Surveillace\B3\Theme 4 Surv\Secondment\P104059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88197" y="4113216"/>
            <a:ext cx="2016223" cy="12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7" descr="http://www.priceandspeed.com.au/wp-content/uploads/foyyt-bike-car-unpac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16189" y="1340768"/>
            <a:ext cx="2108323" cy="12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7" descr="untitled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88197" y="2745064"/>
            <a:ext cx="2016224" cy="12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44624"/>
          <a:ext cx="9144000" cy="68133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  <a:gridCol w="3048000"/>
              </a:tblGrid>
              <a:tr h="387244">
                <a:tc>
                  <a:txBody>
                    <a:bodyPr/>
                    <a:lstStyle/>
                    <a:p>
                      <a:r>
                        <a:rPr lang="en-NZ" sz="160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</a:rPr>
                        <a:t>Project</a:t>
                      </a:r>
                      <a:endParaRPr lang="en-NZ" sz="1600" dirty="0">
                        <a:solidFill>
                          <a:schemeClr val="accent5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160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</a:rPr>
                        <a:t>NZ researcher</a:t>
                      </a:r>
                      <a:endParaRPr lang="en-NZ" sz="1600" dirty="0">
                        <a:solidFill>
                          <a:schemeClr val="accent5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160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</a:rPr>
                        <a:t>US collaborator</a:t>
                      </a:r>
                      <a:endParaRPr lang="en-NZ" sz="1600" dirty="0">
                        <a:solidFill>
                          <a:schemeClr val="accent5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87244">
                <a:tc gridSpan="3">
                  <a:txBody>
                    <a:bodyPr/>
                    <a:lstStyle/>
                    <a:p>
                      <a:pPr algn="ctr"/>
                      <a:r>
                        <a:rPr lang="en-NZ" sz="1600" b="1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</a:rPr>
                        <a:t>Risk assessment</a:t>
                      </a:r>
                      <a:endParaRPr lang="en-NZ" sz="1600" b="1" dirty="0">
                        <a:solidFill>
                          <a:schemeClr val="accent5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 b="0" dirty="0"/>
                    </a:p>
                  </a:txBody>
                  <a:tcPr/>
                </a:tc>
              </a:tr>
              <a:tr h="387244">
                <a:tc>
                  <a:txBody>
                    <a:bodyPr/>
                    <a:lstStyle/>
                    <a:p>
                      <a:r>
                        <a:rPr lang="en-NZ" sz="1600" b="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</a:rPr>
                        <a:t>Geographical</a:t>
                      </a:r>
                      <a:r>
                        <a:rPr lang="en-NZ" sz="1600" b="0" baseline="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</a:rPr>
                        <a:t> distribution</a:t>
                      </a:r>
                      <a:endParaRPr lang="en-NZ" sz="1600" b="0" dirty="0">
                        <a:solidFill>
                          <a:schemeClr val="accent5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1600" b="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</a:rPr>
                        <a:t>B3 / Phillips et al.</a:t>
                      </a:r>
                      <a:endParaRPr lang="en-NZ" sz="1600" b="0" dirty="0">
                        <a:solidFill>
                          <a:schemeClr val="accent5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1600" b="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</a:rPr>
                        <a:t>BISON &amp;</a:t>
                      </a:r>
                      <a:r>
                        <a:rPr lang="en-NZ" sz="1600" b="0" baseline="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</a:rPr>
                        <a:t> other</a:t>
                      </a:r>
                      <a:endParaRPr lang="en-NZ" sz="1600" b="0" dirty="0">
                        <a:solidFill>
                          <a:schemeClr val="accent5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87244">
                <a:tc gridSpan="3">
                  <a:txBody>
                    <a:bodyPr/>
                    <a:lstStyle/>
                    <a:p>
                      <a:pPr algn="ctr"/>
                      <a:r>
                        <a:rPr lang="en-NZ" sz="1600" b="1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</a:rPr>
                        <a:t>Pathway management</a:t>
                      </a:r>
                      <a:endParaRPr lang="en-NZ" sz="1600" b="1" dirty="0">
                        <a:solidFill>
                          <a:schemeClr val="accent5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 b="0" dirty="0"/>
                    </a:p>
                  </a:txBody>
                  <a:tcPr/>
                </a:tc>
              </a:tr>
              <a:tr h="463985">
                <a:tc>
                  <a:txBody>
                    <a:bodyPr/>
                    <a:lstStyle/>
                    <a:p>
                      <a:r>
                        <a:rPr lang="en-NZ" sz="1600" b="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</a:rPr>
                        <a:t>Pathway</a:t>
                      </a:r>
                      <a:r>
                        <a:rPr lang="en-NZ" sz="1600" b="0" baseline="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</a:rPr>
                        <a:t> </a:t>
                      </a:r>
                      <a:r>
                        <a:rPr lang="en-NZ" sz="1600" b="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</a:rPr>
                        <a:t>detection</a:t>
                      </a:r>
                      <a:endParaRPr lang="en-NZ" sz="1600" b="0" dirty="0">
                        <a:solidFill>
                          <a:schemeClr val="accent5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1600" b="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</a:rPr>
                        <a:t>B3 / Brockerhoff et al.</a:t>
                      </a:r>
                      <a:endParaRPr lang="en-NZ" sz="1600" b="0" dirty="0">
                        <a:solidFill>
                          <a:schemeClr val="accent5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1600" b="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</a:rPr>
                        <a:t>David Lance (USDA)</a:t>
                      </a:r>
                      <a:endParaRPr lang="en-NZ" sz="1600" b="0" dirty="0">
                        <a:solidFill>
                          <a:schemeClr val="accent5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63985">
                <a:tc>
                  <a:txBody>
                    <a:bodyPr/>
                    <a:lstStyle/>
                    <a:p>
                      <a:r>
                        <a:rPr lang="en-NZ" sz="1600" b="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</a:rPr>
                        <a:t>Detector dogs</a:t>
                      </a:r>
                      <a:endParaRPr lang="en-NZ" sz="1600" b="0" dirty="0">
                        <a:solidFill>
                          <a:schemeClr val="accent5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1600" b="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</a:rPr>
                        <a:t>MPI</a:t>
                      </a:r>
                      <a:r>
                        <a:rPr lang="en-NZ" sz="1600" b="0" baseline="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</a:rPr>
                        <a:t> / Duthie et al.</a:t>
                      </a:r>
                      <a:endParaRPr lang="en-NZ" sz="1600" b="0" dirty="0">
                        <a:solidFill>
                          <a:schemeClr val="accent5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1600" b="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</a:rPr>
                        <a:t>USDA Georgia</a:t>
                      </a:r>
                      <a:endParaRPr lang="en-NZ" sz="1600" b="0" dirty="0">
                        <a:solidFill>
                          <a:schemeClr val="accent5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63985">
                <a:tc>
                  <a:txBody>
                    <a:bodyPr/>
                    <a:lstStyle/>
                    <a:p>
                      <a:r>
                        <a:rPr lang="en-NZ" sz="1600" b="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</a:rPr>
                        <a:t>Treatments for imports</a:t>
                      </a:r>
                      <a:endParaRPr lang="en-NZ" sz="1600" b="0" dirty="0">
                        <a:solidFill>
                          <a:schemeClr val="accent5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1600" b="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</a:rPr>
                        <a:t>B3 / Hall &amp;</a:t>
                      </a:r>
                      <a:r>
                        <a:rPr lang="en-NZ" sz="1600" b="0" baseline="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</a:rPr>
                        <a:t> </a:t>
                      </a:r>
                      <a:r>
                        <a:rPr lang="en-NZ" sz="1600" b="0" baseline="0" dirty="0" err="1" smtClean="0">
                          <a:solidFill>
                            <a:schemeClr val="accent5">
                              <a:lumMod val="25000"/>
                            </a:schemeClr>
                          </a:solidFill>
                        </a:rPr>
                        <a:t>Najar-Rodrigeuz</a:t>
                      </a:r>
                      <a:endParaRPr lang="en-NZ" sz="1600" b="0" dirty="0">
                        <a:solidFill>
                          <a:schemeClr val="accent5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1600" b="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</a:rPr>
                        <a:t>Spencer </a:t>
                      </a:r>
                      <a:r>
                        <a:rPr lang="en-NZ" sz="1600" b="0" dirty="0" err="1" smtClean="0">
                          <a:solidFill>
                            <a:schemeClr val="accent5">
                              <a:lumMod val="25000"/>
                            </a:schemeClr>
                          </a:solidFill>
                        </a:rPr>
                        <a:t>Walse</a:t>
                      </a:r>
                      <a:r>
                        <a:rPr lang="en-NZ" sz="1600" b="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</a:rPr>
                        <a:t> (USDA)</a:t>
                      </a:r>
                      <a:endParaRPr lang="en-NZ" sz="1600" b="0" dirty="0">
                        <a:solidFill>
                          <a:schemeClr val="accent5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87244">
                <a:tc gridSpan="3">
                  <a:txBody>
                    <a:bodyPr/>
                    <a:lstStyle/>
                    <a:p>
                      <a:pPr algn="ctr"/>
                      <a:r>
                        <a:rPr lang="en-NZ" sz="1600" b="1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</a:rPr>
                        <a:t>Surveillance</a:t>
                      </a:r>
                      <a:r>
                        <a:rPr lang="en-NZ" sz="1600" b="0" baseline="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</a:rPr>
                        <a:t> </a:t>
                      </a:r>
                      <a:endParaRPr lang="en-NZ" sz="1600" b="0" dirty="0">
                        <a:solidFill>
                          <a:schemeClr val="accent5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 b="0" dirty="0"/>
                    </a:p>
                  </a:txBody>
                  <a:tcPr/>
                </a:tc>
              </a:tr>
              <a:tr h="387244">
                <a:tc>
                  <a:txBody>
                    <a:bodyPr/>
                    <a:lstStyle/>
                    <a:p>
                      <a:r>
                        <a:rPr lang="en-NZ" sz="1600" b="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</a:rPr>
                        <a:t>Optimising</a:t>
                      </a:r>
                      <a:r>
                        <a:rPr lang="en-NZ" sz="1600" b="0" baseline="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</a:rPr>
                        <a:t> lures</a:t>
                      </a:r>
                      <a:endParaRPr lang="en-NZ" sz="1600" b="0" dirty="0">
                        <a:solidFill>
                          <a:schemeClr val="accent5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1600" b="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</a:rPr>
                        <a:t>MPI / Duthie et al. </a:t>
                      </a:r>
                      <a:endParaRPr lang="en-NZ" sz="1600" b="0" dirty="0">
                        <a:solidFill>
                          <a:schemeClr val="accent5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1600" b="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</a:rPr>
                        <a:t>Tracy</a:t>
                      </a:r>
                      <a:r>
                        <a:rPr lang="en-NZ" sz="1600" b="0" baseline="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</a:rPr>
                        <a:t> Leskey (USDA)</a:t>
                      </a:r>
                      <a:endParaRPr lang="en-NZ" sz="1600" b="0" dirty="0">
                        <a:solidFill>
                          <a:schemeClr val="accent5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87244">
                <a:tc>
                  <a:txBody>
                    <a:bodyPr/>
                    <a:lstStyle/>
                    <a:p>
                      <a:r>
                        <a:rPr lang="en-NZ" sz="1600" b="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</a:rPr>
                        <a:t>Multiple</a:t>
                      </a:r>
                      <a:r>
                        <a:rPr lang="en-NZ" sz="1600" b="0" baseline="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</a:rPr>
                        <a:t> lures</a:t>
                      </a:r>
                      <a:endParaRPr lang="en-NZ" sz="1600" b="0" dirty="0">
                        <a:solidFill>
                          <a:schemeClr val="accent5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1600" b="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</a:rPr>
                        <a:t>MPI/  Suckling et al.</a:t>
                      </a:r>
                      <a:endParaRPr lang="en-NZ" sz="1600" b="0" dirty="0">
                        <a:solidFill>
                          <a:schemeClr val="accent5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1600" b="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</a:rPr>
                        <a:t>Peter Shearer</a:t>
                      </a:r>
                      <a:r>
                        <a:rPr lang="en-NZ" sz="1600" b="0" baseline="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</a:rPr>
                        <a:t> (OSU)</a:t>
                      </a:r>
                      <a:endParaRPr lang="en-NZ" sz="1600" b="0" dirty="0">
                        <a:solidFill>
                          <a:schemeClr val="accent5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87244">
                <a:tc>
                  <a:txBody>
                    <a:bodyPr/>
                    <a:lstStyle/>
                    <a:p>
                      <a:r>
                        <a:rPr lang="en-NZ" sz="1600" b="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</a:rPr>
                        <a:t>Sniffer bees</a:t>
                      </a:r>
                      <a:endParaRPr lang="en-NZ" sz="1600" b="0" dirty="0">
                        <a:solidFill>
                          <a:schemeClr val="accent5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1600" b="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</a:rPr>
                        <a:t>B3 / Suckling &amp;</a:t>
                      </a:r>
                      <a:r>
                        <a:rPr lang="en-NZ" sz="1600" b="0" baseline="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</a:rPr>
                        <a:t> Harper</a:t>
                      </a:r>
                      <a:endParaRPr lang="en-NZ" sz="1600" b="0" dirty="0">
                        <a:solidFill>
                          <a:schemeClr val="accent5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1600" b="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</a:rPr>
                        <a:t>Don Weber (USDA)</a:t>
                      </a:r>
                      <a:endParaRPr lang="en-NZ" sz="1600" b="0" dirty="0">
                        <a:solidFill>
                          <a:schemeClr val="accent5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87244">
                <a:tc>
                  <a:txBody>
                    <a:bodyPr/>
                    <a:lstStyle/>
                    <a:p>
                      <a:r>
                        <a:rPr lang="en-NZ" sz="1600" b="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</a:rPr>
                        <a:t>Natal origins</a:t>
                      </a:r>
                      <a:endParaRPr lang="en-NZ" sz="1600" b="0" dirty="0">
                        <a:solidFill>
                          <a:schemeClr val="accent5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1600" b="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</a:rPr>
                        <a:t>B3 / Armstrong et al.</a:t>
                      </a:r>
                      <a:endParaRPr lang="en-NZ" sz="1600" b="0" dirty="0">
                        <a:solidFill>
                          <a:schemeClr val="accent5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1600" b="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</a:rPr>
                        <a:t>Tracy Leskey</a:t>
                      </a:r>
                      <a:r>
                        <a:rPr lang="en-NZ" sz="1600" b="0" baseline="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</a:rPr>
                        <a:t> (USDA)</a:t>
                      </a:r>
                      <a:endParaRPr lang="en-NZ" sz="1600" b="0" dirty="0">
                        <a:solidFill>
                          <a:schemeClr val="accent5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87244">
                <a:tc gridSpan="3">
                  <a:txBody>
                    <a:bodyPr/>
                    <a:lstStyle/>
                    <a:p>
                      <a:pPr algn="ctr"/>
                      <a:r>
                        <a:rPr lang="en-NZ" sz="1600" b="1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</a:rPr>
                        <a:t>Eradication</a:t>
                      </a:r>
                      <a:endParaRPr lang="en-NZ" sz="1600" b="1" dirty="0">
                        <a:solidFill>
                          <a:schemeClr val="accent5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NZ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NZ" b="0" dirty="0"/>
                    </a:p>
                  </a:txBody>
                  <a:tcPr/>
                </a:tc>
              </a:tr>
              <a:tr h="387244">
                <a:tc>
                  <a:txBody>
                    <a:bodyPr/>
                    <a:lstStyle/>
                    <a:p>
                      <a:r>
                        <a:rPr lang="en-NZ" sz="1600" b="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</a:rPr>
                        <a:t>Sterile Insect Technique</a:t>
                      </a:r>
                      <a:endParaRPr lang="en-NZ" sz="1600" b="0" dirty="0">
                        <a:solidFill>
                          <a:schemeClr val="accent5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1600" b="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</a:rPr>
                        <a:t>B3 / Suckling &amp;</a:t>
                      </a:r>
                      <a:r>
                        <a:rPr lang="en-NZ" sz="1600" b="0" baseline="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</a:rPr>
                        <a:t> Welch</a:t>
                      </a:r>
                      <a:endParaRPr lang="en-NZ" sz="1600" b="0" dirty="0">
                        <a:solidFill>
                          <a:schemeClr val="accent5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1600" b="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</a:rPr>
                        <a:t>Jim Carpenter</a:t>
                      </a:r>
                      <a:r>
                        <a:rPr lang="en-NZ" sz="1600" b="0" baseline="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</a:rPr>
                        <a:t> (USDA)</a:t>
                      </a:r>
                      <a:endParaRPr lang="en-NZ" sz="1600" b="0" dirty="0">
                        <a:solidFill>
                          <a:schemeClr val="accent5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87244">
                <a:tc>
                  <a:txBody>
                    <a:bodyPr/>
                    <a:lstStyle/>
                    <a:p>
                      <a:r>
                        <a:rPr lang="en-NZ" sz="1600" b="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</a:rPr>
                        <a:t>Lure &amp; kill</a:t>
                      </a:r>
                      <a:endParaRPr lang="en-NZ" sz="1600" b="0" dirty="0">
                        <a:solidFill>
                          <a:schemeClr val="accent5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1600" b="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</a:rPr>
                        <a:t>Suckling et al </a:t>
                      </a:r>
                      <a:endParaRPr lang="en-NZ" sz="1600" b="0" dirty="0">
                        <a:solidFill>
                          <a:schemeClr val="accent5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1600" b="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</a:rPr>
                        <a:t>Peter Shearer (OSU)</a:t>
                      </a:r>
                      <a:endParaRPr lang="en-NZ" sz="1600" b="0" dirty="0">
                        <a:solidFill>
                          <a:schemeClr val="accent5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87244">
                <a:tc gridSpan="3">
                  <a:txBody>
                    <a:bodyPr/>
                    <a:lstStyle/>
                    <a:p>
                      <a:pPr algn="ctr"/>
                      <a:r>
                        <a:rPr lang="en-NZ" sz="1600" b="1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</a:rPr>
                        <a:t>Pest management</a:t>
                      </a:r>
                      <a:endParaRPr lang="en-NZ" sz="1600" b="1" dirty="0">
                        <a:solidFill>
                          <a:schemeClr val="accent5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 b="0" dirty="0"/>
                    </a:p>
                  </a:txBody>
                  <a:tcPr/>
                </a:tc>
              </a:tr>
              <a:tr h="387244">
                <a:tc>
                  <a:txBody>
                    <a:bodyPr/>
                    <a:lstStyle/>
                    <a:p>
                      <a:r>
                        <a:rPr lang="en-NZ" sz="160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</a:rPr>
                        <a:t>Pre-emptive</a:t>
                      </a:r>
                      <a:r>
                        <a:rPr lang="en-NZ" sz="1600" baseline="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</a:rPr>
                        <a:t> c</a:t>
                      </a:r>
                      <a:r>
                        <a:rPr lang="en-NZ" sz="160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</a:rPr>
                        <a:t>lassical</a:t>
                      </a:r>
                      <a:r>
                        <a:rPr lang="en-NZ" sz="1600" baseline="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</a:rPr>
                        <a:t> </a:t>
                      </a:r>
                      <a:r>
                        <a:rPr lang="en-NZ" sz="1600" baseline="0" dirty="0" err="1" smtClean="0">
                          <a:solidFill>
                            <a:schemeClr val="accent5">
                              <a:lumMod val="25000"/>
                            </a:schemeClr>
                          </a:solidFill>
                        </a:rPr>
                        <a:t>biocontrol</a:t>
                      </a:r>
                      <a:endParaRPr lang="en-NZ" sz="1600" dirty="0">
                        <a:solidFill>
                          <a:schemeClr val="accent5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160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</a:rPr>
                        <a:t>B3 / Charles et al.</a:t>
                      </a:r>
                      <a:endParaRPr lang="en-NZ" sz="1600" dirty="0">
                        <a:solidFill>
                          <a:schemeClr val="accent5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160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</a:rPr>
                        <a:t>Kim Hoelmer (USDA)</a:t>
                      </a:r>
                      <a:endParaRPr lang="en-NZ" sz="1600" dirty="0">
                        <a:solidFill>
                          <a:schemeClr val="accent5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sz="3200" dirty="0" smtClean="0"/>
              <a:t>Risk assessment</a:t>
            </a:r>
            <a:endParaRPr lang="en-NZ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700808"/>
            <a:ext cx="8353425" cy="4659313"/>
          </a:xfrm>
        </p:spPr>
        <p:txBody>
          <a:bodyPr/>
          <a:lstStyle/>
          <a:p>
            <a:r>
              <a:rPr lang="en-NZ" sz="2400" dirty="0" smtClean="0"/>
              <a:t>MPI/Duthie (2012): containers, vehicles, machinery - highest, establishment - high, spread - high, economic consequences - medium to high, environmental - low, socio-cultural - medium</a:t>
            </a:r>
          </a:p>
          <a:p>
            <a:r>
              <a:rPr lang="en-NZ" sz="2400" dirty="0" smtClean="0"/>
              <a:t>B3/Senay et al. (ongoing):  Climate modelling (&gt; 6 models) all predict parts of NZ are suitable for BMSB but disagree as to which parts</a:t>
            </a:r>
          </a:p>
          <a:p>
            <a:r>
              <a:rPr lang="en-NZ" sz="2400" dirty="0" smtClean="0"/>
              <a:t>B3/Charles (2014-15): Pre-emptive risk assessment for BCAs, based on de-</a:t>
            </a:r>
            <a:r>
              <a:rPr lang="en-NZ" sz="2400" dirty="0" err="1" smtClean="0"/>
              <a:t>pauperate</a:t>
            </a:r>
            <a:r>
              <a:rPr lang="en-NZ" sz="2400" dirty="0" smtClean="0"/>
              <a:t> </a:t>
            </a:r>
            <a:r>
              <a:rPr lang="en-NZ" sz="2400" dirty="0" err="1" smtClean="0"/>
              <a:t>Pentatomid</a:t>
            </a:r>
            <a:r>
              <a:rPr lang="en-NZ" sz="2400" dirty="0" smtClean="0"/>
              <a:t> fauna and their distribution, suggests we might have options</a:t>
            </a:r>
            <a:endParaRPr lang="en-NZ" sz="2400" dirty="0"/>
          </a:p>
        </p:txBody>
      </p:sp>
      <p:pic>
        <p:nvPicPr>
          <p:cNvPr id="4" name="Picture 3" descr="stopbmsb-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20272" y="4831261"/>
            <a:ext cx="1944216" cy="1910107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sz="3200" dirty="0" smtClean="0"/>
              <a:t>Pathway management</a:t>
            </a:r>
            <a:endParaRPr lang="en-NZ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577999"/>
            <a:ext cx="8209159" cy="4659313"/>
          </a:xfrm>
        </p:spPr>
        <p:txBody>
          <a:bodyPr/>
          <a:lstStyle/>
          <a:p>
            <a:r>
              <a:rPr lang="en-NZ" sz="2200" dirty="0" smtClean="0"/>
              <a:t>MPI/Duthie (2012): containers, vehicles, machinery – highest risk</a:t>
            </a:r>
          </a:p>
          <a:p>
            <a:r>
              <a:rPr lang="en-NZ" sz="2200" dirty="0" smtClean="0"/>
              <a:t>MPI instigated treatment in Dec 2014 of vehicles from US based on USDA treatment data and other measures</a:t>
            </a:r>
          </a:p>
          <a:p>
            <a:r>
              <a:rPr lang="en-NZ" sz="2200" dirty="0" smtClean="0"/>
              <a:t>MPI initiating training for detector dogs with USDA Georgia</a:t>
            </a:r>
          </a:p>
          <a:p>
            <a:r>
              <a:rPr lang="en-NZ" sz="2200" dirty="0" smtClean="0"/>
              <a:t>B3/Jamieson:  Systems approach to pathway risk management (BMSB)</a:t>
            </a:r>
          </a:p>
          <a:p>
            <a:r>
              <a:rPr lang="en-NZ" sz="2200" dirty="0" smtClean="0"/>
              <a:t>B3/Rostas/Brockerhoff et al. (2 x PhDs, ongoing): chemical and acoustic detection in confined areas with USDA/DHS (JCM)</a:t>
            </a:r>
          </a:p>
          <a:p>
            <a:r>
              <a:rPr lang="en-NZ" sz="2200" dirty="0" smtClean="0"/>
              <a:t>B3/</a:t>
            </a:r>
            <a:r>
              <a:rPr lang="en-NZ" sz="2200" dirty="0" smtClean="0">
                <a:solidFill>
                  <a:schemeClr val="accent5">
                    <a:lumMod val="25000"/>
                  </a:schemeClr>
                </a:solidFill>
              </a:rPr>
              <a:t>Hall &amp; </a:t>
            </a:r>
            <a:r>
              <a:rPr lang="en-NZ" sz="2200" dirty="0" err="1" smtClean="0">
                <a:solidFill>
                  <a:schemeClr val="accent5">
                    <a:lumMod val="25000"/>
                  </a:schemeClr>
                </a:solidFill>
              </a:rPr>
              <a:t>Najar-Rodrigeuz</a:t>
            </a:r>
            <a:r>
              <a:rPr lang="en-NZ" sz="2200" dirty="0" smtClean="0">
                <a:solidFill>
                  <a:schemeClr val="accent5">
                    <a:lumMod val="25000"/>
                  </a:schemeClr>
                </a:solidFill>
              </a:rPr>
              <a:t> (under development): off-shore treatments for BMSB with USDA (JCM)</a:t>
            </a:r>
          </a:p>
          <a:p>
            <a:r>
              <a:rPr lang="en-NZ" sz="2200" dirty="0" smtClean="0">
                <a:solidFill>
                  <a:schemeClr val="accent5">
                    <a:lumMod val="25000"/>
                  </a:schemeClr>
                </a:solidFill>
              </a:rPr>
              <a:t>What about Asia?  All recent Europe incursions from there!</a:t>
            </a:r>
            <a:endParaRPr lang="en-NZ" sz="2200" dirty="0"/>
          </a:p>
        </p:txBody>
      </p:sp>
      <p:pic>
        <p:nvPicPr>
          <p:cNvPr id="4" name="Picture 3" descr="stopbmsb-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20272" y="4831261"/>
            <a:ext cx="1944216" cy="1910107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sz="3200" dirty="0" smtClean="0"/>
              <a:t>Diagnostics</a:t>
            </a:r>
            <a:endParaRPr lang="en-NZ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577999"/>
            <a:ext cx="8353425" cy="4659313"/>
          </a:xfrm>
        </p:spPr>
        <p:txBody>
          <a:bodyPr/>
          <a:lstStyle/>
          <a:p>
            <a:r>
              <a:rPr lang="en-NZ" sz="2400" dirty="0" smtClean="0"/>
              <a:t>Defining Land Biota (LCR):  Fauna of NZ key to </a:t>
            </a:r>
            <a:r>
              <a:rPr lang="en-NZ" sz="2400" dirty="0" err="1" smtClean="0"/>
              <a:t>pentatomidae</a:t>
            </a:r>
            <a:endParaRPr lang="en-NZ" sz="2400" dirty="0" smtClean="0"/>
          </a:p>
          <a:p>
            <a:r>
              <a:rPr lang="en-NZ" sz="2400" dirty="0" smtClean="0"/>
              <a:t>MPI pamphlets:  Catch it, Call us</a:t>
            </a:r>
          </a:p>
          <a:p>
            <a:endParaRPr lang="en-NZ" sz="2400" dirty="0" smtClean="0"/>
          </a:p>
          <a:p>
            <a:r>
              <a:rPr lang="en-NZ" sz="2400" dirty="0" smtClean="0"/>
              <a:t>B3/Armstrong &amp; Holder (ongoing):  stable isotopes to indentify whether new or established population and origin</a:t>
            </a:r>
          </a:p>
          <a:p>
            <a:endParaRPr lang="en-NZ" sz="2400" dirty="0" smtClean="0"/>
          </a:p>
          <a:p>
            <a:r>
              <a:rPr lang="en-NZ" sz="2400" dirty="0" smtClean="0"/>
              <a:t>Wall chart / easy ID key for home gardeners / growers?</a:t>
            </a:r>
            <a:endParaRPr lang="en-NZ" sz="2400" dirty="0"/>
          </a:p>
        </p:txBody>
      </p:sp>
      <p:pic>
        <p:nvPicPr>
          <p:cNvPr id="4" name="Picture 3" descr="stopbmsb-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20272" y="4831261"/>
            <a:ext cx="1944216" cy="1910107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sz="3200" dirty="0" smtClean="0"/>
              <a:t>Surveillance</a:t>
            </a:r>
            <a:endParaRPr lang="en-NZ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289967"/>
            <a:ext cx="7129039" cy="4659313"/>
          </a:xfrm>
        </p:spPr>
        <p:txBody>
          <a:bodyPr/>
          <a:lstStyle/>
          <a:p>
            <a:r>
              <a:rPr lang="en-NZ" sz="2200" dirty="0" smtClean="0"/>
              <a:t>MPI/B3 (ongoing?):  multiple species traps/lures – targeting </a:t>
            </a:r>
            <a:r>
              <a:rPr lang="en-NZ" sz="2200" dirty="0" smtClean="0">
                <a:solidFill>
                  <a:schemeClr val="accent5">
                    <a:lumMod val="25000"/>
                  </a:schemeClr>
                </a:solidFill>
              </a:rPr>
              <a:t>fruit flies, Gypsy moth, bark beetles, BMSB</a:t>
            </a:r>
          </a:p>
          <a:p>
            <a:pPr lvl="1"/>
            <a:r>
              <a:rPr lang="en-NZ" sz="1800" dirty="0" smtClean="0">
                <a:solidFill>
                  <a:schemeClr val="accent5">
                    <a:lumMod val="25000"/>
                  </a:schemeClr>
                </a:solidFill>
              </a:rPr>
              <a:t>B3/Suckling &amp; Skinner: </a:t>
            </a:r>
            <a:r>
              <a:rPr lang="en-NZ" sz="1800" dirty="0" smtClean="0"/>
              <a:t> panel </a:t>
            </a:r>
            <a:r>
              <a:rPr lang="en-NZ" sz="1800" dirty="0" err="1" smtClean="0"/>
              <a:t>vs</a:t>
            </a:r>
            <a:r>
              <a:rPr lang="en-NZ" sz="1800" dirty="0" smtClean="0"/>
              <a:t> pyramid traps</a:t>
            </a:r>
          </a:p>
          <a:p>
            <a:r>
              <a:rPr lang="en-NZ" sz="2200" dirty="0" smtClean="0">
                <a:solidFill>
                  <a:schemeClr val="accent5">
                    <a:lumMod val="25000"/>
                  </a:schemeClr>
                </a:solidFill>
              </a:rPr>
              <a:t>MPI:  Fit for purpose BMSB traps for border surveillance/delimitation/eradication</a:t>
            </a:r>
          </a:p>
          <a:p>
            <a:pPr lvl="1"/>
            <a:r>
              <a:rPr lang="en-NZ" sz="2200" dirty="0" smtClean="0"/>
              <a:t>pulling distance” of the lure and the proportion of the population detected at low population densities</a:t>
            </a:r>
          </a:p>
          <a:p>
            <a:r>
              <a:rPr lang="en-US" sz="2200" dirty="0" smtClean="0">
                <a:solidFill>
                  <a:schemeClr val="accent5">
                    <a:lumMod val="25000"/>
                  </a:schemeClr>
                </a:solidFill>
              </a:rPr>
              <a:t>B3/Suckling:  Bees trained to indicate biosecurity targets – a new generic surveillance tool at landscape scale?</a:t>
            </a:r>
            <a:endParaRPr lang="en-NZ" sz="2200" b="1" dirty="0" smtClean="0">
              <a:solidFill>
                <a:schemeClr val="accent5">
                  <a:lumMod val="25000"/>
                </a:schemeClr>
              </a:solidFill>
            </a:endParaRPr>
          </a:p>
          <a:p>
            <a:pPr lvl="1"/>
            <a:endParaRPr lang="en-NZ" sz="2400" dirty="0" smtClean="0"/>
          </a:p>
          <a:p>
            <a:endParaRPr lang="en-NZ" sz="2400" dirty="0"/>
          </a:p>
        </p:txBody>
      </p:sp>
      <p:pic>
        <p:nvPicPr>
          <p:cNvPr id="4" name="Content Placeholder 10"/>
          <p:cNvPicPr>
            <a:picLocks noChangeAspect="1"/>
          </p:cNvPicPr>
          <p:nvPr/>
        </p:nvPicPr>
        <p:blipFill>
          <a:blip r:embed="rId2" cstate="print"/>
          <a:srcRect l="-86673" r="-86673"/>
          <a:stretch>
            <a:fillRect/>
          </a:stretch>
        </p:blipFill>
        <p:spPr bwMode="auto">
          <a:xfrm>
            <a:off x="6294040" y="127173"/>
            <a:ext cx="4038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stopbmsb-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20272" y="4831261"/>
            <a:ext cx="1944216" cy="1910107"/>
          </a:xfrm>
          <a:prstGeom prst="rect">
            <a:avLst/>
          </a:prstGeom>
        </p:spPr>
      </p:pic>
      <p:pic>
        <p:nvPicPr>
          <p:cNvPr id="7" name="Picture 6" descr="Bee on white flower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4797152"/>
            <a:ext cx="1859196" cy="1189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8" descr="N:\Biosecurity Group\Bees\Taylors pics\IMG15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5856" y="4725144"/>
            <a:ext cx="1152128" cy="1549179"/>
          </a:xfrm>
          <a:prstGeom prst="rect">
            <a:avLst/>
          </a:prstGeom>
          <a:noFill/>
        </p:spPr>
      </p:pic>
      <p:pic>
        <p:nvPicPr>
          <p:cNvPr id="9" name="Picture 8" descr="honeybee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331640" y="4725144"/>
            <a:ext cx="1137494" cy="1368152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sz="3200" dirty="0" smtClean="0"/>
              <a:t>Eradication &amp; Response</a:t>
            </a:r>
            <a:endParaRPr lang="en-NZ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577999"/>
            <a:ext cx="8353425" cy="4659313"/>
          </a:xfrm>
        </p:spPr>
        <p:txBody>
          <a:bodyPr/>
          <a:lstStyle/>
          <a:p>
            <a:r>
              <a:rPr lang="en-NZ" sz="2400" dirty="0" smtClean="0"/>
              <a:t>B3/Suckling:  Sterile Insect technique</a:t>
            </a:r>
          </a:p>
          <a:p>
            <a:r>
              <a:rPr lang="en-NZ" sz="2400" dirty="0" smtClean="0"/>
              <a:t>B3/Suckling: Lure and kill</a:t>
            </a:r>
            <a:endParaRPr lang="en-NZ" sz="2400" dirty="0"/>
          </a:p>
        </p:txBody>
      </p:sp>
      <p:pic>
        <p:nvPicPr>
          <p:cNvPr id="4" name="Picture 3" descr="stopbmsb-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20272" y="4831261"/>
            <a:ext cx="1944216" cy="1910107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59832" y="1700808"/>
            <a:ext cx="272702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chemeClr val="accent1">
                    <a:lumMod val="25000"/>
                  </a:schemeClr>
                </a:solidFill>
              </a:rPr>
              <a:t>Questions</a:t>
            </a:r>
            <a:endParaRPr lang="en-NZ" sz="4400" dirty="0">
              <a:solidFill>
                <a:schemeClr val="accent1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44624"/>
            <a:ext cx="8391525" cy="10668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Better Border Biosecurity (B3)</a:t>
            </a:r>
          </a:p>
        </p:txBody>
      </p:sp>
      <p:sp>
        <p:nvSpPr>
          <p:cNvPr id="10" name="Content Placeholder 1"/>
          <p:cNvSpPr>
            <a:spLocks noGrp="1"/>
          </p:cNvSpPr>
          <p:nvPr>
            <p:ph idx="1"/>
          </p:nvPr>
        </p:nvSpPr>
        <p:spPr>
          <a:xfrm>
            <a:off x="395536" y="1268760"/>
            <a:ext cx="8610600" cy="4536504"/>
          </a:xfrm>
        </p:spPr>
        <p:txBody>
          <a:bodyPr/>
          <a:lstStyle/>
          <a:p>
            <a:pPr marL="457200" lvl="0" indent="-457200">
              <a:buNone/>
            </a:pPr>
            <a:r>
              <a:rPr lang="en-US" sz="2800" dirty="0" smtClean="0"/>
              <a:t>Research themes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800" dirty="0" smtClean="0"/>
              <a:t>Risks: </a:t>
            </a:r>
            <a:r>
              <a:rPr lang="en-US" sz="2800" dirty="0" smtClean="0">
                <a:solidFill>
                  <a:schemeClr val="tx2"/>
                </a:solidFill>
              </a:rPr>
              <a:t>what are the pests and diseases of risk to NZ?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800" dirty="0" smtClean="0"/>
              <a:t>Pathway risk management:  </a:t>
            </a:r>
            <a:r>
              <a:rPr lang="en-US" sz="2800" dirty="0" smtClean="0">
                <a:solidFill>
                  <a:schemeClr val="tx2"/>
                </a:solidFill>
              </a:rPr>
              <a:t>what are the high risk pathways and how to close/manage them?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800" dirty="0" smtClean="0"/>
              <a:t>Diagnostics:  </a:t>
            </a:r>
            <a:r>
              <a:rPr lang="en-US" sz="2800" dirty="0" smtClean="0">
                <a:solidFill>
                  <a:schemeClr val="tx2"/>
                </a:solidFill>
              </a:rPr>
              <a:t>can we categorize them when they get here?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800" dirty="0" smtClean="0"/>
              <a:t>Surveillance:  </a:t>
            </a:r>
            <a:r>
              <a:rPr lang="en-US" sz="2800" dirty="0" smtClean="0">
                <a:solidFill>
                  <a:schemeClr val="tx2"/>
                </a:solidFill>
              </a:rPr>
              <a:t>can we improve the tools to detect incursions as early as possible?  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800" dirty="0" smtClean="0"/>
              <a:t>Eradication:  </a:t>
            </a:r>
            <a:r>
              <a:rPr lang="en-US" sz="2800" dirty="0" smtClean="0">
                <a:solidFill>
                  <a:schemeClr val="tx2"/>
                </a:solidFill>
              </a:rPr>
              <a:t>can we improve the tools to  improve our chances of their eradication?</a:t>
            </a:r>
            <a:endParaRPr lang="en-NZ" sz="2800" dirty="0" smtClean="0">
              <a:solidFill>
                <a:schemeClr val="tx2"/>
              </a:solidFill>
            </a:endParaRPr>
          </a:p>
          <a:p>
            <a:pPr marL="271463" lvl="0" indent="-271463">
              <a:buNone/>
            </a:pPr>
            <a:endParaRPr lang="en-US" sz="2400" dirty="0" smtClean="0"/>
          </a:p>
        </p:txBody>
      </p:sp>
      <p:pic>
        <p:nvPicPr>
          <p:cNvPr id="4" name="Picture 3" descr="stopbmsb-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78638" y="5674568"/>
            <a:ext cx="1085850" cy="106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44624"/>
            <a:ext cx="8391525" cy="10668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New Zealand Border Biosecurity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5497" y="1412776"/>
            <a:ext cx="6984775" cy="3888333"/>
          </a:xfrm>
        </p:spPr>
        <p:txBody>
          <a:bodyPr/>
          <a:lstStyle/>
          <a:p>
            <a:pPr marL="185738" indent="-185738"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accent5">
                    <a:lumMod val="25000"/>
                  </a:schemeClr>
                </a:solidFill>
              </a:rPr>
              <a:t>Plant based </a:t>
            </a:r>
            <a:r>
              <a:rPr lang="en-US" sz="2200" b="1" dirty="0" smtClean="0">
                <a:solidFill>
                  <a:schemeClr val="accent5">
                    <a:lumMod val="25000"/>
                  </a:schemeClr>
                </a:solidFill>
              </a:rPr>
              <a:t>productive sector </a:t>
            </a:r>
            <a:r>
              <a:rPr lang="en-US" sz="2200" dirty="0" smtClean="0">
                <a:solidFill>
                  <a:schemeClr val="accent5">
                    <a:lumMod val="25000"/>
                  </a:schemeClr>
                </a:solidFill>
              </a:rPr>
              <a:t> is </a:t>
            </a:r>
            <a:r>
              <a:rPr lang="en-NZ" sz="2200" dirty="0" smtClean="0">
                <a:solidFill>
                  <a:schemeClr val="accent5">
                    <a:lumMod val="25000"/>
                  </a:schemeClr>
                </a:solidFill>
              </a:rPr>
              <a:t>essential to NZ’s economic well-being</a:t>
            </a:r>
          </a:p>
          <a:p>
            <a:pPr marL="185738" indent="-185738"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accent5">
                    <a:lumMod val="25000"/>
                  </a:schemeClr>
                </a:solidFill>
              </a:rPr>
              <a:t>NZ only first world economy based on plant </a:t>
            </a:r>
            <a:r>
              <a:rPr lang="en-US" sz="2200" b="1" dirty="0" smtClean="0">
                <a:solidFill>
                  <a:schemeClr val="accent5">
                    <a:lumMod val="25000"/>
                  </a:schemeClr>
                </a:solidFill>
              </a:rPr>
              <a:t>productive sector</a:t>
            </a:r>
            <a:endParaRPr lang="en-NZ" sz="2200" dirty="0" smtClean="0">
              <a:solidFill>
                <a:schemeClr val="accent5">
                  <a:lumMod val="25000"/>
                </a:schemeClr>
              </a:solidFill>
            </a:endParaRPr>
          </a:p>
          <a:p>
            <a:pPr marL="185738" indent="-185738">
              <a:buFont typeface="Arial" pitchFamily="34" charset="0"/>
              <a:buChar char="•"/>
            </a:pPr>
            <a:r>
              <a:rPr lang="en-NZ" sz="2200" b="1" dirty="0" smtClean="0">
                <a:solidFill>
                  <a:schemeClr val="accent5">
                    <a:lumMod val="25000"/>
                  </a:schemeClr>
                </a:solidFill>
              </a:rPr>
              <a:t>Indigenous</a:t>
            </a:r>
            <a:r>
              <a:rPr lang="en-NZ" sz="2200" dirty="0" smtClean="0">
                <a:solidFill>
                  <a:schemeClr val="accent5">
                    <a:lumMod val="25000"/>
                  </a:schemeClr>
                </a:solidFill>
              </a:rPr>
              <a:t> flora is unique and central to our culture and tourism</a:t>
            </a:r>
          </a:p>
          <a:p>
            <a:pPr marL="185738" indent="-185738">
              <a:buFont typeface="Arial" pitchFamily="34" charset="0"/>
              <a:buChar char="•"/>
            </a:pPr>
            <a:r>
              <a:rPr lang="en-NZ" sz="2200" dirty="0" smtClean="0">
                <a:solidFill>
                  <a:schemeClr val="accent5">
                    <a:lumMod val="25000"/>
                  </a:schemeClr>
                </a:solidFill>
              </a:rPr>
              <a:t>Productive and natural systems are subject to </a:t>
            </a:r>
            <a:r>
              <a:rPr lang="en-NZ" sz="2200" b="1" dirty="0" smtClean="0">
                <a:solidFill>
                  <a:schemeClr val="accent5">
                    <a:lumMod val="25000"/>
                  </a:schemeClr>
                </a:solidFill>
              </a:rPr>
              <a:t>invasion</a:t>
            </a:r>
            <a:r>
              <a:rPr lang="en-NZ" sz="2200" dirty="0" smtClean="0">
                <a:solidFill>
                  <a:schemeClr val="accent5">
                    <a:lumMod val="25000"/>
                  </a:schemeClr>
                </a:solidFill>
              </a:rPr>
              <a:t> by unwanted and destructive exotic organisms</a:t>
            </a:r>
          </a:p>
          <a:p>
            <a:pPr marL="185738" indent="-185738">
              <a:buFont typeface="Arial" pitchFamily="34" charset="0"/>
              <a:buChar char="•"/>
            </a:pPr>
            <a:r>
              <a:rPr lang="en-NZ" sz="2200" dirty="0" smtClean="0">
                <a:solidFill>
                  <a:schemeClr val="accent5">
                    <a:lumMod val="25000"/>
                  </a:schemeClr>
                </a:solidFill>
              </a:rPr>
              <a:t>Growing </a:t>
            </a:r>
            <a:r>
              <a:rPr lang="en-NZ" sz="2200" b="1" dirty="0" smtClean="0">
                <a:solidFill>
                  <a:schemeClr val="accent5">
                    <a:lumMod val="25000"/>
                  </a:schemeClr>
                </a:solidFill>
              </a:rPr>
              <a:t>passenger and trade volumes</a:t>
            </a:r>
            <a:r>
              <a:rPr lang="en-NZ" sz="2200" dirty="0" smtClean="0">
                <a:solidFill>
                  <a:schemeClr val="accent5">
                    <a:lumMod val="25000"/>
                  </a:schemeClr>
                </a:solidFill>
              </a:rPr>
              <a:t>, increasing imports from new countries, population expansion and climate change </a:t>
            </a:r>
          </a:p>
          <a:p>
            <a:pPr marL="185738" indent="-185738">
              <a:buFont typeface="Arial" pitchFamily="34" charset="0"/>
              <a:buChar char="•"/>
            </a:pPr>
            <a:r>
              <a:rPr lang="en-NZ" sz="2200" dirty="0" smtClean="0">
                <a:solidFill>
                  <a:schemeClr val="accent5">
                    <a:lumMod val="25000"/>
                  </a:schemeClr>
                </a:solidFill>
              </a:rPr>
              <a:t>Rate of incursion is likely to continue to </a:t>
            </a:r>
            <a:r>
              <a:rPr lang="en-NZ" sz="2200" b="1" dirty="0" smtClean="0">
                <a:solidFill>
                  <a:schemeClr val="accent5">
                    <a:lumMod val="25000"/>
                  </a:schemeClr>
                </a:solidFill>
              </a:rPr>
              <a:t>increase</a:t>
            </a:r>
            <a:r>
              <a:rPr lang="en-NZ" sz="2200" dirty="0" smtClean="0">
                <a:solidFill>
                  <a:schemeClr val="accent5">
                    <a:lumMod val="25000"/>
                  </a:schemeClr>
                </a:solidFill>
              </a:rPr>
              <a:t> </a:t>
            </a:r>
            <a:endParaRPr lang="en-US" sz="2200" dirty="0" smtClean="0">
              <a:solidFill>
                <a:schemeClr val="accent5">
                  <a:lumMod val="25000"/>
                </a:schemeClr>
              </a:solidFill>
            </a:endParaRPr>
          </a:p>
        </p:txBody>
      </p:sp>
      <p:pic>
        <p:nvPicPr>
          <p:cNvPr id="5" name="Picture 2" descr="M:\Documents\pics &amp; talks\more NZ pics\taranaki 2.jpg"/>
          <p:cNvPicPr preferRelativeResize="0"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268760"/>
            <a:ext cx="2016224" cy="1151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M:\Documents\pics &amp; talks\more NZ pics\Rakaia.jpg"/>
          <p:cNvPicPr preferRelativeResize="0"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356992"/>
            <a:ext cx="2016224" cy="1151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p17067pc.jpg"/>
          <p:cNvPicPr preferRelativeResize="0">
            <a:picLocks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20272" y="2276872"/>
            <a:ext cx="2016224" cy="1151928"/>
          </a:xfrm>
          <a:prstGeom prst="rect">
            <a:avLst/>
          </a:prstGeom>
        </p:spPr>
      </p:pic>
      <p:pic>
        <p:nvPicPr>
          <p:cNvPr id="8" name="Picture 7" descr="northland-pohutukawa.jpg"/>
          <p:cNvPicPr preferRelativeResize="0">
            <a:picLocks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020272" y="4509320"/>
            <a:ext cx="2016224" cy="1151928"/>
          </a:xfrm>
          <a:prstGeom prst="rect">
            <a:avLst/>
          </a:prstGeom>
        </p:spPr>
      </p:pic>
      <p:pic>
        <p:nvPicPr>
          <p:cNvPr id="9" name="Picture 8" descr="kwifruit_orchard_arial_1[1].jpg"/>
          <p:cNvPicPr preferRelativeResize="0">
            <a:picLocks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020272" y="5661248"/>
            <a:ext cx="2016224" cy="11519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New Zealand Border Biosecurity</a:t>
            </a:r>
            <a:endParaRPr lang="en-AU" sz="3600" dirty="0"/>
          </a:p>
        </p:txBody>
      </p:sp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323528" y="1412776"/>
            <a:ext cx="5544616" cy="2845296"/>
          </a:xfrm>
          <a:solidFill>
            <a:schemeClr val="bg1"/>
          </a:solidFill>
        </p:spPr>
        <p:txBody>
          <a:bodyPr/>
          <a:lstStyle/>
          <a:p>
            <a:pPr marL="185738" indent="-185738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800" dirty="0" smtClean="0">
                <a:solidFill>
                  <a:schemeClr val="accent5">
                    <a:lumMod val="25000"/>
                  </a:schemeClr>
                </a:solidFill>
              </a:rPr>
              <a:t>Ineffective border biosecurity: </a:t>
            </a:r>
          </a:p>
          <a:p>
            <a:pPr marL="185738" indent="-185738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accent5">
                    <a:lumMod val="25000"/>
                  </a:schemeClr>
                </a:solidFill>
              </a:rPr>
              <a:t>Undermine base production</a:t>
            </a:r>
          </a:p>
          <a:p>
            <a:pPr marL="185738" indent="-185738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accent5">
                    <a:lumMod val="25000"/>
                  </a:schemeClr>
                </a:solidFill>
              </a:rPr>
              <a:t>Limits our future options</a:t>
            </a:r>
          </a:p>
          <a:p>
            <a:pPr marL="185738" indent="-185738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accent5">
                    <a:lumMod val="25000"/>
                  </a:schemeClr>
                </a:solidFill>
              </a:rPr>
              <a:t>Security: interrupted supply</a:t>
            </a:r>
          </a:p>
          <a:p>
            <a:pPr marL="185738" indent="-185738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accent5">
                    <a:lumMod val="25000"/>
                  </a:schemeClr>
                </a:solidFill>
              </a:rPr>
              <a:t>Safety: residue free threatened</a:t>
            </a:r>
          </a:p>
          <a:p>
            <a:pPr marL="185738" indent="-185738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accent5">
                    <a:lumMod val="25000"/>
                  </a:schemeClr>
                </a:solidFill>
              </a:rPr>
              <a:t>Integrity: NZ trade questioned</a:t>
            </a:r>
          </a:p>
        </p:txBody>
      </p:sp>
      <p:pic>
        <p:nvPicPr>
          <p:cNvPr id="5" name="Picture 4" descr="QFF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92281" y="4113216"/>
            <a:ext cx="1728192" cy="1260000"/>
          </a:xfrm>
          <a:prstGeom prst="rect">
            <a:avLst/>
          </a:prstGeom>
        </p:spPr>
      </p:pic>
      <p:pic>
        <p:nvPicPr>
          <p:cNvPr id="6" name="Picture 5" descr="guava-rust-thre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2708920"/>
            <a:ext cx="1748817" cy="1260000"/>
          </a:xfrm>
          <a:prstGeom prst="rect">
            <a:avLst/>
          </a:prstGeom>
        </p:spPr>
      </p:pic>
      <p:pic>
        <p:nvPicPr>
          <p:cNvPr id="7" name="Picture 3" descr="Brown marmorated stink bug from head on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78298" y="1304904"/>
            <a:ext cx="1814182" cy="12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 descr="Factbox: Kiwifruit vine-killing bacteria, PSA (Source: ONE News)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4288" y="5481368"/>
            <a:ext cx="1680000" cy="126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9437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44624"/>
            <a:ext cx="8391525" cy="1066800"/>
          </a:xfrm>
        </p:spPr>
        <p:txBody>
          <a:bodyPr/>
          <a:lstStyle/>
          <a:p>
            <a:pPr eaLnBrk="1" hangingPunct="1"/>
            <a:r>
              <a:rPr lang="en-US" dirty="0" smtClean="0"/>
              <a:t>Biosecurity: An Industry Priority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3" y="1340768"/>
            <a:ext cx="8784976" cy="4691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56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4624"/>
            <a:ext cx="9144000" cy="1066800"/>
          </a:xfrm>
        </p:spPr>
        <p:txBody>
          <a:bodyPr/>
          <a:lstStyle/>
          <a:p>
            <a:pPr eaLnBrk="1" hangingPunct="1"/>
            <a:r>
              <a:rPr lang="en-US" dirty="0" smtClean="0"/>
              <a:t>Biosecurity: A Government Priority</a:t>
            </a:r>
          </a:p>
        </p:txBody>
      </p:sp>
      <p:pic>
        <p:nvPicPr>
          <p:cNvPr id="15" name="Picture 14" descr="Nathan Gu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1412776"/>
            <a:ext cx="6830241" cy="4536504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107504" y="3140968"/>
            <a:ext cx="1994520" cy="1116704"/>
          </a:xfrm>
          <a:prstGeom prst="wedgeRoundRectCallout">
            <a:avLst>
              <a:gd name="adj1" fmla="val 71671"/>
              <a:gd name="adj2" fmla="val 2647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dirty="0" smtClean="0">
                <a:solidFill>
                  <a:schemeClr val="tx1"/>
                </a:solidFill>
              </a:rPr>
              <a:t>“biosecurity is my number one priority” </a:t>
            </a:r>
            <a:endParaRPr lang="en-NZ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44624"/>
            <a:ext cx="8391525" cy="1066800"/>
          </a:xfrm>
        </p:spPr>
        <p:txBody>
          <a:bodyPr/>
          <a:lstStyle/>
          <a:p>
            <a:r>
              <a:rPr lang="en-NZ" sz="3600" dirty="0" smtClean="0"/>
              <a:t>New Zealand’s Biosecurity System</a:t>
            </a:r>
            <a:endParaRPr lang="en-NZ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042" y="1268760"/>
            <a:ext cx="8401398" cy="576064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</p:pic>
      <p:cxnSp>
        <p:nvCxnSpPr>
          <p:cNvPr id="5" name="Straight Arrow Connector 4"/>
          <p:cNvCxnSpPr/>
          <p:nvPr/>
        </p:nvCxnSpPr>
        <p:spPr>
          <a:xfrm>
            <a:off x="1979712" y="5733256"/>
            <a:ext cx="2520280" cy="864096"/>
          </a:xfrm>
          <a:prstGeom prst="straightConnector1">
            <a:avLst/>
          </a:prstGeom>
          <a:ln w="508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44624"/>
            <a:ext cx="8391525" cy="1066800"/>
          </a:xfrm>
        </p:spPr>
        <p:txBody>
          <a:bodyPr/>
          <a:lstStyle/>
          <a:p>
            <a:r>
              <a:rPr lang="en-NZ" sz="3600" dirty="0" smtClean="0"/>
              <a:t>Range of biosecurity threats </a:t>
            </a:r>
            <a:endParaRPr lang="en-NZ" sz="3600" dirty="0"/>
          </a:p>
        </p:txBody>
      </p:sp>
      <p:grpSp>
        <p:nvGrpSpPr>
          <p:cNvPr id="3" name="Group 3"/>
          <p:cNvGrpSpPr/>
          <p:nvPr/>
        </p:nvGrpSpPr>
        <p:grpSpPr>
          <a:xfrm>
            <a:off x="899592" y="3212976"/>
            <a:ext cx="1843404" cy="1843404"/>
            <a:chOff x="632827" y="288032"/>
            <a:chExt cx="1843404" cy="1843404"/>
          </a:xfrm>
        </p:grpSpPr>
        <p:sp>
          <p:nvSpPr>
            <p:cNvPr id="5" name="Rounded Rectangle 4"/>
            <p:cNvSpPr/>
            <p:nvPr/>
          </p:nvSpPr>
          <p:spPr>
            <a:xfrm>
              <a:off x="632827" y="288032"/>
              <a:ext cx="1843404" cy="1843404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shade val="80000"/>
                <a:hueOff val="0"/>
                <a:satOff val="-9340"/>
                <a:lumOff val="10584"/>
                <a:alphaOff val="0"/>
              </a:schemeClr>
            </a:fillRef>
            <a:effectRef idx="0">
              <a:schemeClr val="accent2">
                <a:shade val="80000"/>
                <a:hueOff val="0"/>
                <a:satOff val="-9340"/>
                <a:lumOff val="1058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ounded Rectangle 4"/>
            <p:cNvSpPr/>
            <p:nvPr/>
          </p:nvSpPr>
          <p:spPr>
            <a:xfrm>
              <a:off x="722815" y="378020"/>
              <a:ext cx="1663428" cy="166342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smtClean="0"/>
                <a:t>Known, </a:t>
              </a:r>
              <a:r>
                <a:rPr lang="en-US" sz="2000" kern="1200" dirty="0" err="1" smtClean="0"/>
                <a:t>Knowns</a:t>
              </a:r>
              <a:endParaRPr lang="en-US" sz="2000" kern="1200" dirty="0" smtClean="0"/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 smtClean="0"/>
                <a:t>(e.g. Fruit Flies)</a:t>
              </a:r>
              <a:endParaRPr lang="en-NZ" sz="1400" kern="1200" dirty="0"/>
            </a:p>
          </p:txBody>
        </p:sp>
      </p:grpSp>
      <p:grpSp>
        <p:nvGrpSpPr>
          <p:cNvPr id="4" name="Group 6"/>
          <p:cNvGrpSpPr/>
          <p:nvPr/>
        </p:nvGrpSpPr>
        <p:grpSpPr>
          <a:xfrm>
            <a:off x="2742996" y="3212976"/>
            <a:ext cx="1843404" cy="1843404"/>
            <a:chOff x="632827" y="288032"/>
            <a:chExt cx="1843404" cy="1843404"/>
          </a:xfrm>
        </p:grpSpPr>
        <p:sp>
          <p:nvSpPr>
            <p:cNvPr id="8" name="Rounded Rectangle 7"/>
            <p:cNvSpPr/>
            <p:nvPr/>
          </p:nvSpPr>
          <p:spPr>
            <a:xfrm>
              <a:off x="632827" y="288032"/>
              <a:ext cx="1843404" cy="1843404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shade val="80000"/>
                <a:hueOff val="0"/>
                <a:satOff val="-9340"/>
                <a:lumOff val="10584"/>
                <a:alphaOff val="0"/>
              </a:schemeClr>
            </a:fillRef>
            <a:effectRef idx="0">
              <a:schemeClr val="accent2">
                <a:shade val="80000"/>
                <a:hueOff val="0"/>
                <a:satOff val="-9340"/>
                <a:lumOff val="1058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ounded Rectangle 4"/>
            <p:cNvSpPr/>
            <p:nvPr/>
          </p:nvSpPr>
          <p:spPr>
            <a:xfrm>
              <a:off x="722815" y="378020"/>
              <a:ext cx="1663428" cy="166342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/>
              <a:r>
                <a:rPr lang="en-US" sz="2000" dirty="0" smtClean="0"/>
                <a:t>Known,</a:t>
              </a:r>
            </a:p>
            <a:p>
              <a:pPr lvl="0" algn="ctr"/>
              <a:r>
                <a:rPr lang="en-US" sz="2000" dirty="0" smtClean="0"/>
                <a:t>Unknowns</a:t>
              </a:r>
            </a:p>
            <a:p>
              <a:pPr lvl="0" algn="ctr"/>
              <a:r>
                <a:rPr lang="en-US" sz="1400" dirty="0" smtClean="0"/>
                <a:t>(e.g. BMSB)</a:t>
              </a:r>
              <a:endParaRPr lang="en-NZ" sz="1400" dirty="0" smtClean="0"/>
            </a:p>
          </p:txBody>
        </p:sp>
      </p:grpSp>
      <p:grpSp>
        <p:nvGrpSpPr>
          <p:cNvPr id="7" name="Group 9"/>
          <p:cNvGrpSpPr/>
          <p:nvPr/>
        </p:nvGrpSpPr>
        <p:grpSpPr>
          <a:xfrm>
            <a:off x="4572000" y="3212976"/>
            <a:ext cx="1843404" cy="1843404"/>
            <a:chOff x="632827" y="288032"/>
            <a:chExt cx="1843404" cy="1843404"/>
          </a:xfrm>
        </p:grpSpPr>
        <p:sp>
          <p:nvSpPr>
            <p:cNvPr id="11" name="Rounded Rectangle 10"/>
            <p:cNvSpPr/>
            <p:nvPr/>
          </p:nvSpPr>
          <p:spPr>
            <a:xfrm>
              <a:off x="632827" y="288032"/>
              <a:ext cx="1843404" cy="1843404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shade val="80000"/>
                <a:hueOff val="0"/>
                <a:satOff val="-9340"/>
                <a:lumOff val="10584"/>
                <a:alphaOff val="0"/>
              </a:schemeClr>
            </a:fillRef>
            <a:effectRef idx="0">
              <a:schemeClr val="accent2">
                <a:shade val="80000"/>
                <a:hueOff val="0"/>
                <a:satOff val="-9340"/>
                <a:lumOff val="1058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ounded Rectangle 4"/>
            <p:cNvSpPr/>
            <p:nvPr/>
          </p:nvSpPr>
          <p:spPr>
            <a:xfrm>
              <a:off x="722815" y="378020"/>
              <a:ext cx="1663428" cy="166342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/>
              <a:r>
                <a:rPr lang="en-US" sz="2000" dirty="0" smtClean="0"/>
                <a:t>Unknown</a:t>
              </a:r>
            </a:p>
            <a:p>
              <a:pPr lvl="0" algn="ctr"/>
              <a:r>
                <a:rPr lang="en-US" sz="2000" dirty="0" err="1" smtClean="0"/>
                <a:t>Knowns</a:t>
              </a:r>
              <a:endParaRPr lang="en-US" sz="2000" dirty="0" smtClean="0"/>
            </a:p>
            <a:p>
              <a:pPr lvl="0" algn="ctr"/>
              <a:r>
                <a:rPr lang="en-US" sz="1400" dirty="0" smtClean="0"/>
                <a:t>(e.g. PSA)</a:t>
              </a:r>
              <a:endParaRPr lang="en-NZ" sz="1400" dirty="0" smtClean="0"/>
            </a:p>
          </p:txBody>
        </p:sp>
      </p:grpSp>
      <p:grpSp>
        <p:nvGrpSpPr>
          <p:cNvPr id="10" name="Group 12"/>
          <p:cNvGrpSpPr/>
          <p:nvPr/>
        </p:nvGrpSpPr>
        <p:grpSpPr>
          <a:xfrm>
            <a:off x="6444208" y="3212976"/>
            <a:ext cx="1843404" cy="1843404"/>
            <a:chOff x="632827" y="288032"/>
            <a:chExt cx="1843404" cy="1843404"/>
          </a:xfrm>
        </p:grpSpPr>
        <p:sp>
          <p:nvSpPr>
            <p:cNvPr id="14" name="Rounded Rectangle 13"/>
            <p:cNvSpPr/>
            <p:nvPr/>
          </p:nvSpPr>
          <p:spPr>
            <a:xfrm>
              <a:off x="632827" y="288032"/>
              <a:ext cx="1843404" cy="1843404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shade val="80000"/>
                <a:hueOff val="0"/>
                <a:satOff val="-9340"/>
                <a:lumOff val="10584"/>
                <a:alphaOff val="0"/>
              </a:schemeClr>
            </a:fillRef>
            <a:effectRef idx="0">
              <a:schemeClr val="accent2">
                <a:shade val="80000"/>
                <a:hueOff val="0"/>
                <a:satOff val="-9340"/>
                <a:lumOff val="1058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ounded Rectangle 4"/>
            <p:cNvSpPr/>
            <p:nvPr/>
          </p:nvSpPr>
          <p:spPr>
            <a:xfrm>
              <a:off x="722815" y="378020"/>
              <a:ext cx="1663428" cy="166342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/>
              <a:r>
                <a:rPr lang="en-US" sz="2000" dirty="0" smtClean="0"/>
                <a:t>Unknown, </a:t>
              </a:r>
            </a:p>
            <a:p>
              <a:pPr lvl="0" algn="ctr"/>
              <a:r>
                <a:rPr lang="en-US" sz="2000" dirty="0" smtClean="0"/>
                <a:t>Unknowns</a:t>
              </a:r>
            </a:p>
            <a:p>
              <a:pPr lvl="0" algn="ctr"/>
              <a:r>
                <a:rPr lang="en-US" sz="1400" dirty="0" smtClean="0"/>
                <a:t>(e.g. </a:t>
              </a:r>
              <a:r>
                <a:rPr lang="en-US" sz="1400" dirty="0" err="1" smtClean="0"/>
                <a:t>Liberibacter</a:t>
              </a:r>
              <a:r>
                <a:rPr lang="en-US" sz="2200" dirty="0" smtClean="0"/>
                <a:t>)</a:t>
              </a:r>
              <a:endParaRPr lang="en-NZ" sz="2200" dirty="0" smtClean="0"/>
            </a:p>
          </p:txBody>
        </p:sp>
      </p:grpSp>
      <p:cxnSp>
        <p:nvCxnSpPr>
          <p:cNvPr id="20" name="Straight Arrow Connector 19"/>
          <p:cNvCxnSpPr/>
          <p:nvPr/>
        </p:nvCxnSpPr>
        <p:spPr>
          <a:xfrm>
            <a:off x="971600" y="5229200"/>
            <a:ext cx="7272808" cy="0"/>
          </a:xfrm>
          <a:prstGeom prst="straightConnector1">
            <a:avLst/>
          </a:prstGeom>
          <a:ln w="635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3" descr="Brown marmorated stink bug from head on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1556792"/>
            <a:ext cx="1980000" cy="1375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3" descr="Factbox: Kiwifruit vine-killing bacteria, PSA (Source: ONE News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36216" y="1583960"/>
            <a:ext cx="1980000" cy="1485000"/>
          </a:xfrm>
          <a:prstGeom prst="rect">
            <a:avLst/>
          </a:prstGeom>
          <a:noFill/>
        </p:spPr>
      </p:pic>
      <p:pic>
        <p:nvPicPr>
          <p:cNvPr id="21" name="Picture 20" descr="QFF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5576" y="1412776"/>
            <a:ext cx="1980000" cy="1620728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76610" y="1556792"/>
            <a:ext cx="1739806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Rectangle 24"/>
          <p:cNvSpPr/>
          <p:nvPr/>
        </p:nvSpPr>
        <p:spPr>
          <a:xfrm>
            <a:off x="0" y="5733256"/>
            <a:ext cx="9144000" cy="10527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28184" y="5661248"/>
            <a:ext cx="2001614" cy="1008112"/>
          </a:xfrm>
          <a:prstGeom prst="rect">
            <a:avLst/>
          </a:prstGeom>
          <a:noFill/>
          <a:ln w="57150">
            <a:solidFill>
              <a:srgbClr val="FFFFE9"/>
            </a:solidFill>
            <a:miter lim="800000"/>
            <a:headEnd/>
            <a:tailEnd/>
          </a:ln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43608" y="5661248"/>
            <a:ext cx="1949755" cy="101387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</p:pic>
      <p:sp>
        <p:nvSpPr>
          <p:cNvPr id="28" name="Left Arrow 27"/>
          <p:cNvSpPr/>
          <p:nvPr/>
        </p:nvSpPr>
        <p:spPr>
          <a:xfrm>
            <a:off x="3493525" y="5635078"/>
            <a:ext cx="2086587" cy="484632"/>
          </a:xfrm>
          <a:prstGeom prst="leftArrow">
            <a:avLst>
              <a:gd name="adj1" fmla="val 50000"/>
              <a:gd name="adj2" fmla="val 5299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9" name="Right Arrow 28"/>
          <p:cNvSpPr/>
          <p:nvPr/>
        </p:nvSpPr>
        <p:spPr>
          <a:xfrm>
            <a:off x="3565533" y="6112720"/>
            <a:ext cx="2086587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3792" y="57944"/>
            <a:ext cx="7086600" cy="1066800"/>
          </a:xfrm>
        </p:spPr>
        <p:txBody>
          <a:bodyPr/>
          <a:lstStyle/>
          <a:p>
            <a:r>
              <a:rPr lang="en-NZ" sz="3600" dirty="0" smtClean="0"/>
              <a:t>US  -&gt; NZ trade</a:t>
            </a:r>
            <a:endParaRPr lang="en-NZ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1370459"/>
            <a:ext cx="8056293" cy="4146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container-freight-compan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28184" y="1307932"/>
            <a:ext cx="2814642" cy="20490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06275" y="5508521"/>
            <a:ext cx="73821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3200" dirty="0" smtClean="0">
                <a:solidFill>
                  <a:schemeClr val="accent5">
                    <a:lumMod val="25000"/>
                  </a:schemeClr>
                </a:solidFill>
              </a:rPr>
              <a:t>US is significant trading partner with NZ</a:t>
            </a:r>
            <a:endParaRPr lang="en-NZ" dirty="0">
              <a:solidFill>
                <a:schemeClr val="accent5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996</Words>
  <Application>Microsoft Office PowerPoint</Application>
  <PresentationFormat>On-screen Show (4:3)</PresentationFormat>
  <Paragraphs>155</Paragraphs>
  <Slides>19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Default Design</vt:lpstr>
      <vt:lpstr>BMSB Research in New Zealand</vt:lpstr>
      <vt:lpstr>Better Border Biosecurity (B3)</vt:lpstr>
      <vt:lpstr>New Zealand Border Biosecurity</vt:lpstr>
      <vt:lpstr>New Zealand Border Biosecurity</vt:lpstr>
      <vt:lpstr>Biosecurity: An Industry Priority</vt:lpstr>
      <vt:lpstr>Biosecurity: A Government Priority</vt:lpstr>
      <vt:lpstr>New Zealand’s Biosecurity System</vt:lpstr>
      <vt:lpstr>Range of biosecurity threats </vt:lpstr>
      <vt:lpstr>US  -&gt; NZ trade</vt:lpstr>
      <vt:lpstr>US -&gt; NZ tourism</vt:lpstr>
      <vt:lpstr>BMSB – New Zealand Response</vt:lpstr>
      <vt:lpstr>BMSB entry to New Zealand</vt:lpstr>
      <vt:lpstr>PowerPoint Presentation</vt:lpstr>
      <vt:lpstr>Risk assessment</vt:lpstr>
      <vt:lpstr>Pathway management</vt:lpstr>
      <vt:lpstr>Diagnostics</vt:lpstr>
      <vt:lpstr>Surveillance</vt:lpstr>
      <vt:lpstr>Eradication &amp; Response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2015-07-23T19:39:29Z</dcterms:created>
  <dcterms:modified xsi:type="dcterms:W3CDTF">2015-07-23T19:40:28Z</dcterms:modified>
</cp:coreProperties>
</file>