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handoutMasterIdLst>
    <p:handoutMasterId r:id="rId17"/>
  </p:handoutMasterIdLst>
  <p:sldIdLst>
    <p:sldId id="270" r:id="rId2"/>
    <p:sldId id="268" r:id="rId3"/>
    <p:sldId id="269" r:id="rId4"/>
    <p:sldId id="258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159C7F-3652-4FD2-B92F-05588020A87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FD842C-5A6E-4799-AA20-6FA0ACE5C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72D6B-8C75-45F7-B15B-5BFAEB2CF0B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0026-C3D4-4FFD-AC1A-34FBA6DC1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New_York&amp;ei=90NvVaaQJczQ7AbHlIDYDg&amp;bvm=bv.94911696,d.aWw&amp;psig=AFQjCNHoRyMEKpQaV6jo1rcv5fcSh8IbuQ&amp;ust=143344165177658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Pennsylvania&amp;ei=FkRvVZC_NrGd7gaQ8oD4Cw&amp;bvm=bv.94911696,d.aWw&amp;psig=AFQjCNF7fxRB804krUrOaK86c5IdBzuSqQ&amp;ust=143344168435697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New_Jersey&amp;ei=LERvVY7HLKbV7gbVnoHYDw&amp;bvm=bv.94911696,d.aWw&amp;psig=AFQjCNFExw-LCX1CsGxCbhHqZvxeARzz9w&amp;ust=143344170657833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Delaware&amp;ei=R0RvVZ2sNK6N7AbPj4PIAg&amp;bvm=bv.94911696,d.aWw&amp;psig=AFQjCNHXOoAkL9YWKcML5hUUD_alcGND3Q&amp;ust=143344173127419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x.doi.org/10.1093/jee/tov05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Maryland&amp;ei=b0RvVZO6Kees7AbQxYKoCQ&amp;bvm=bv.94911696,d.aWw&amp;psig=AFQjCNGrTib-qyhEYNsoliMm4c-yEtj-Aw&amp;ust=143344177292731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West_Virginia&amp;ei=jkRvVfGhJsfr7Ab8woKgAg&amp;bvm=bv.94911696,d.aWw&amp;psig=AFQjCNE0V8n5w47uYwww6a3j0LZj6Vnu5g&amp;ust=143344180417180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Vermont&amp;ei=O0NvVb-wO-yz7gbqi4CYCA&amp;bvm=bv.94911696,d.aWw&amp;psig=AFQjCNE3ZwGyTs0AArGzGniwyDldtnI_zQ&amp;ust=143344146541272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Maine&amp;ei=AUNvVbKhAsSPyAT_2YLYCQ&amp;bvm=bv.94911696,d.aWw&amp;psig=AFQjCNHaAdmyMZJ0eZ2SjNNVL2CyZBifkg&amp;ust=143344137065743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uact=8&amp;ved=0CAcQjRw&amp;url=http://en.wikipedia.org/wiki/New_Hampshire&amp;ei=FkNvVfvDDo2p7AartIJ4&amp;bvm=bv.94911696,d.aWw&amp;psig=AFQjCNHcxxa-HWj7o4nggnua23SZycDDjQ&amp;ust=14334414274061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cad=rja&amp;uact=8&amp;ved=0CAcQjRw&amp;url=http://www.clickwithanyone.com/michael-buckley/&amp;ei=h0NvVaLkDIWa7AaF1oPABw&amp;bvm=bv.94911696,d.aWw&amp;psig=AFQjCNFfaj02TgNJikUyc3EvTPy9RW6gLg&amp;ust=143344153923174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frm=1&amp;source=images&amp;cd=&amp;cad=rja&amp;uact=8&amp;ved=0CAcQjRw&amp;url=http://www.buzzfeed.com/adamdavis/lil-rhody-big-pride&amp;ei=zENvVZCZCsq67gbZjoE4&amp;bvm=bv.94911696,d.aWw&amp;psig=AFQjCNEjcWDiEVX3oqMg2VTchjBF8wuHNw&amp;ust=14334415928637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Northeastern BMSB Updates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1828800"/>
            <a:ext cx="4637822" cy="3755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0/06/New_York_in_United_States.svg/1280px-New_York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382000" cy="5184508"/>
          </a:xfrm>
          <a:prstGeom prst="rect">
            <a:avLst/>
          </a:prstGeom>
          <a:noFill/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0" y="3429000"/>
            <a:ext cx="6934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BMSB first detected in 2007.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Well established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the Hudson Valley, with damage in late apple varieties in Orange,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Dutchess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 Ulster Counties (~20% at pack-out in 2012).  Now using provisional thresholds developed by USDA / ARM sprays.  Reduced damage to 1.5%.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Arial Narrow" pitchFamily="34" charset="0"/>
              </a:rPr>
              <a:t>Populations remain low in western NY, with no damage to agronomic crops.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Now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established on Long Island, though no reports of damage.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Art Agnello,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Cornell University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thumb/6/6d/Pennsylvania_in_United_States.svg/1280px-Pennsylvania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92444"/>
            <a:ext cx="8382000" cy="5184508"/>
          </a:xfrm>
          <a:prstGeom prst="rect">
            <a:avLst/>
          </a:prstGeom>
          <a:noFill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0" y="3352800"/>
            <a:ext cx="73152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Present throughout the state.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Populations largest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the southern half of state up to Harrisburg line. Minimal in northern part of state.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Serious agricultural pest,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but with hit or miss situation with presence of damaging population on fruit.  Some places with higher and lower populations over 2013 and 2014.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 Narrow" pitchFamily="34" charset="0"/>
              </a:rPr>
              <a:t>Monitoring is key to successful management.  Fruit growers using it from mid-July onward.  Using nymphs as a trigger in traps.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Greg Krawczyk, Penn State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6/6c/New_Jersey_in_United_States.svg/1280px-New_Jersey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63376"/>
            <a:ext cx="8305800" cy="5137376"/>
          </a:xfrm>
          <a:prstGeom prst="rect">
            <a:avLst/>
          </a:prstGeom>
          <a:noFill/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0" y="3962400"/>
            <a:ext cx="7315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Populations present throughout the state.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Populations down in a lot of urban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agricultural areas.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 Narrow" pitchFamily="34" charset="0"/>
              </a:rPr>
              <a:t>Having said that, 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till a significant issue.  Requires intervention.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George Hamilton, Rutgers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9/91/Delaware_in_United_States_(zoom)_(US48).svg/1280px-Delaware_in_United_States_(zoom)_(US48)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159778" cy="5047057"/>
          </a:xfrm>
          <a:prstGeom prst="rect">
            <a:avLst/>
          </a:prstGeom>
          <a:noFill/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0" y="3733800"/>
            <a:ext cx="73152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Currently, low levels in light traps (2-3/week).  Nothing in pheromone traps yet.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Some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homeowners felt spring numbers similar to spring 2011 (low numbers then).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Cissel,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W.J., C.E. Mason, J. Whalen, J. Hough-Goldstein and C.R.R. Hooks.  2015.  Effects of BMSB Feeding Injury on Sweet Corn Yield and Quality.  J. Econ.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Entomol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</a:t>
            </a:r>
            <a:r>
              <a:rPr lang="en-US" sz="2000" u="sng" dirty="0" smtClean="0">
                <a:latin typeface="Arial Narrow" pitchFamily="34" charset="0"/>
                <a:hlinkClick r:id="rId4"/>
              </a:rPr>
              <a:t>http://dx.doi.org/10.1093/jee/tov059</a:t>
            </a:r>
            <a:endParaRPr lang="en-US" sz="2000" u="sng" dirty="0" smtClean="0"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Joanne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Whalen, University of Delaware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c/ce/Maryland_in_United_States.svg/2000px-Maryland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70902"/>
            <a:ext cx="8001000" cy="4948849"/>
          </a:xfrm>
          <a:prstGeom prst="rect">
            <a:avLst/>
          </a:prstGeom>
          <a:noFill/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0" y="3505200"/>
            <a:ext cx="6934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Serious agricultural and nuisance problems in Western Maryland.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Fewer on Eastern Shore.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Growers continue to treat specialty crops and row crops.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Fewer in 2014 than in years past.  A lot of winter kill.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Introduction of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T.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japonicus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thumb/2/2a/West_Virginia_in_United_States.svg/1280px-West_Virginia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8346"/>
            <a:ext cx="8077200" cy="4995980"/>
          </a:xfrm>
          <a:prstGeom prst="rect">
            <a:avLst/>
          </a:prstGeom>
          <a:noFill/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0" y="3505200"/>
            <a:ext cx="6934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Serious agricultural and nuisance problems in the eastern panhandle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 near Morgantown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Growers continue to treat specialty crops and row crops.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Fewer in 2014 than in years past.  A lot of winter kill.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129" t="12500" r="4677" b="1411"/>
          <a:stretch>
            <a:fillRect/>
          </a:stretch>
        </p:blipFill>
        <p:spPr bwMode="auto">
          <a:xfrm>
            <a:off x="762000" y="533400"/>
            <a:ext cx="759876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7845" t="24798" r="12478" b="45015"/>
          <a:stretch>
            <a:fillRect/>
          </a:stretch>
        </p:blipFill>
        <p:spPr bwMode="auto">
          <a:xfrm>
            <a:off x="2057400" y="609600"/>
            <a:ext cx="4572000" cy="561109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2661590" y="5098473"/>
            <a:ext cx="2150405" cy="1385454"/>
          </a:xfrm>
          <a:custGeom>
            <a:avLst/>
            <a:gdLst>
              <a:gd name="connsiteX0" fmla="*/ 7719 w 2150405"/>
              <a:gd name="connsiteY0" fmla="*/ 1126836 h 1385454"/>
              <a:gd name="connsiteX1" fmla="*/ 155501 w 2150405"/>
              <a:gd name="connsiteY1" fmla="*/ 1108363 h 1385454"/>
              <a:gd name="connsiteX2" fmla="*/ 229392 w 2150405"/>
              <a:gd name="connsiteY2" fmla="*/ 1089891 h 1385454"/>
              <a:gd name="connsiteX3" fmla="*/ 312519 w 2150405"/>
              <a:gd name="connsiteY3" fmla="*/ 1025236 h 1385454"/>
              <a:gd name="connsiteX4" fmla="*/ 340228 w 2150405"/>
              <a:gd name="connsiteY4" fmla="*/ 1006763 h 1385454"/>
              <a:gd name="connsiteX5" fmla="*/ 358701 w 2150405"/>
              <a:gd name="connsiteY5" fmla="*/ 979054 h 1385454"/>
              <a:gd name="connsiteX6" fmla="*/ 377174 w 2150405"/>
              <a:gd name="connsiteY6" fmla="*/ 886691 h 1385454"/>
              <a:gd name="connsiteX7" fmla="*/ 386410 w 2150405"/>
              <a:gd name="connsiteY7" fmla="*/ 858982 h 1385454"/>
              <a:gd name="connsiteX8" fmla="*/ 404883 w 2150405"/>
              <a:gd name="connsiteY8" fmla="*/ 775854 h 1385454"/>
              <a:gd name="connsiteX9" fmla="*/ 423355 w 2150405"/>
              <a:gd name="connsiteY9" fmla="*/ 748145 h 1385454"/>
              <a:gd name="connsiteX10" fmla="*/ 469537 w 2150405"/>
              <a:gd name="connsiteY10" fmla="*/ 655782 h 1385454"/>
              <a:gd name="connsiteX11" fmla="*/ 478774 w 2150405"/>
              <a:gd name="connsiteY11" fmla="*/ 628072 h 1385454"/>
              <a:gd name="connsiteX12" fmla="*/ 497246 w 2150405"/>
              <a:gd name="connsiteY12" fmla="*/ 591127 h 1385454"/>
              <a:gd name="connsiteX13" fmla="*/ 506483 w 2150405"/>
              <a:gd name="connsiteY13" fmla="*/ 554182 h 1385454"/>
              <a:gd name="connsiteX14" fmla="*/ 543428 w 2150405"/>
              <a:gd name="connsiteY14" fmla="*/ 498763 h 1385454"/>
              <a:gd name="connsiteX15" fmla="*/ 589610 w 2150405"/>
              <a:gd name="connsiteY15" fmla="*/ 452582 h 1385454"/>
              <a:gd name="connsiteX16" fmla="*/ 645028 w 2150405"/>
              <a:gd name="connsiteY16" fmla="*/ 489527 h 1385454"/>
              <a:gd name="connsiteX17" fmla="*/ 691210 w 2150405"/>
              <a:gd name="connsiteY17" fmla="*/ 480291 h 1385454"/>
              <a:gd name="connsiteX18" fmla="*/ 746628 w 2150405"/>
              <a:gd name="connsiteY18" fmla="*/ 424872 h 1385454"/>
              <a:gd name="connsiteX19" fmla="*/ 755865 w 2150405"/>
              <a:gd name="connsiteY19" fmla="*/ 397163 h 1385454"/>
              <a:gd name="connsiteX20" fmla="*/ 774337 w 2150405"/>
              <a:gd name="connsiteY20" fmla="*/ 369454 h 1385454"/>
              <a:gd name="connsiteX21" fmla="*/ 792810 w 2150405"/>
              <a:gd name="connsiteY21" fmla="*/ 286327 h 1385454"/>
              <a:gd name="connsiteX22" fmla="*/ 811283 w 2150405"/>
              <a:gd name="connsiteY22" fmla="*/ 258618 h 1385454"/>
              <a:gd name="connsiteX23" fmla="*/ 829755 w 2150405"/>
              <a:gd name="connsiteY23" fmla="*/ 221672 h 1385454"/>
              <a:gd name="connsiteX24" fmla="*/ 848228 w 2150405"/>
              <a:gd name="connsiteY24" fmla="*/ 193963 h 1385454"/>
              <a:gd name="connsiteX25" fmla="*/ 875937 w 2150405"/>
              <a:gd name="connsiteY25" fmla="*/ 110836 h 1385454"/>
              <a:gd name="connsiteX26" fmla="*/ 894410 w 2150405"/>
              <a:gd name="connsiteY26" fmla="*/ 73891 h 1385454"/>
              <a:gd name="connsiteX27" fmla="*/ 903646 w 2150405"/>
              <a:gd name="connsiteY27" fmla="*/ 36945 h 1385454"/>
              <a:gd name="connsiteX28" fmla="*/ 968301 w 2150405"/>
              <a:gd name="connsiteY28" fmla="*/ 0 h 1385454"/>
              <a:gd name="connsiteX29" fmla="*/ 996010 w 2150405"/>
              <a:gd name="connsiteY29" fmla="*/ 27709 h 1385454"/>
              <a:gd name="connsiteX30" fmla="*/ 1051428 w 2150405"/>
              <a:gd name="connsiteY30" fmla="*/ 64654 h 1385454"/>
              <a:gd name="connsiteX31" fmla="*/ 1134555 w 2150405"/>
              <a:gd name="connsiteY31" fmla="*/ 55418 h 1385454"/>
              <a:gd name="connsiteX32" fmla="*/ 1162265 w 2150405"/>
              <a:gd name="connsiteY32" fmla="*/ 46182 h 1385454"/>
              <a:gd name="connsiteX33" fmla="*/ 1171501 w 2150405"/>
              <a:gd name="connsiteY33" fmla="*/ 9236 h 1385454"/>
              <a:gd name="connsiteX34" fmla="*/ 1217683 w 2150405"/>
              <a:gd name="connsiteY34" fmla="*/ 27709 h 1385454"/>
              <a:gd name="connsiteX35" fmla="*/ 1263865 w 2150405"/>
              <a:gd name="connsiteY35" fmla="*/ 36945 h 1385454"/>
              <a:gd name="connsiteX36" fmla="*/ 1291574 w 2150405"/>
              <a:gd name="connsiteY36" fmla="*/ 55418 h 1385454"/>
              <a:gd name="connsiteX37" fmla="*/ 1346992 w 2150405"/>
              <a:gd name="connsiteY37" fmla="*/ 138545 h 1385454"/>
              <a:gd name="connsiteX38" fmla="*/ 1374701 w 2150405"/>
              <a:gd name="connsiteY38" fmla="*/ 147782 h 1385454"/>
              <a:gd name="connsiteX39" fmla="*/ 1383937 w 2150405"/>
              <a:gd name="connsiteY39" fmla="*/ 175491 h 1385454"/>
              <a:gd name="connsiteX40" fmla="*/ 1402410 w 2150405"/>
              <a:gd name="connsiteY40" fmla="*/ 203200 h 1385454"/>
              <a:gd name="connsiteX41" fmla="*/ 1383937 w 2150405"/>
              <a:gd name="connsiteY41" fmla="*/ 304800 h 1385454"/>
              <a:gd name="connsiteX42" fmla="*/ 1356228 w 2150405"/>
              <a:gd name="connsiteY42" fmla="*/ 360218 h 1385454"/>
              <a:gd name="connsiteX43" fmla="*/ 1365465 w 2150405"/>
              <a:gd name="connsiteY43" fmla="*/ 387927 h 1385454"/>
              <a:gd name="connsiteX44" fmla="*/ 1393174 w 2150405"/>
              <a:gd name="connsiteY44" fmla="*/ 397163 h 1385454"/>
              <a:gd name="connsiteX45" fmla="*/ 1540955 w 2150405"/>
              <a:gd name="connsiteY45" fmla="*/ 424872 h 1385454"/>
              <a:gd name="connsiteX46" fmla="*/ 1661028 w 2150405"/>
              <a:gd name="connsiteY46" fmla="*/ 452582 h 1385454"/>
              <a:gd name="connsiteX47" fmla="*/ 1753392 w 2150405"/>
              <a:gd name="connsiteY47" fmla="*/ 471054 h 1385454"/>
              <a:gd name="connsiteX48" fmla="*/ 1808810 w 2150405"/>
              <a:gd name="connsiteY48" fmla="*/ 498763 h 1385454"/>
              <a:gd name="connsiteX49" fmla="*/ 1827283 w 2150405"/>
              <a:gd name="connsiteY49" fmla="*/ 535709 h 1385454"/>
              <a:gd name="connsiteX50" fmla="*/ 1836519 w 2150405"/>
              <a:gd name="connsiteY50" fmla="*/ 609600 h 1385454"/>
              <a:gd name="connsiteX51" fmla="*/ 1845755 w 2150405"/>
              <a:gd name="connsiteY51" fmla="*/ 729672 h 1385454"/>
              <a:gd name="connsiteX52" fmla="*/ 1864228 w 2150405"/>
              <a:gd name="connsiteY52" fmla="*/ 803563 h 1385454"/>
              <a:gd name="connsiteX53" fmla="*/ 1882701 w 2150405"/>
              <a:gd name="connsiteY53" fmla="*/ 868218 h 1385454"/>
              <a:gd name="connsiteX54" fmla="*/ 1910410 w 2150405"/>
              <a:gd name="connsiteY54" fmla="*/ 886691 h 1385454"/>
              <a:gd name="connsiteX55" fmla="*/ 1965828 w 2150405"/>
              <a:gd name="connsiteY55" fmla="*/ 905163 h 1385454"/>
              <a:gd name="connsiteX56" fmla="*/ 2030483 w 2150405"/>
              <a:gd name="connsiteY56" fmla="*/ 923636 h 1385454"/>
              <a:gd name="connsiteX57" fmla="*/ 2067428 w 2150405"/>
              <a:gd name="connsiteY57" fmla="*/ 942109 h 1385454"/>
              <a:gd name="connsiteX58" fmla="*/ 2076665 w 2150405"/>
              <a:gd name="connsiteY58" fmla="*/ 969818 h 1385454"/>
              <a:gd name="connsiteX59" fmla="*/ 2095137 w 2150405"/>
              <a:gd name="connsiteY59" fmla="*/ 997527 h 1385454"/>
              <a:gd name="connsiteX60" fmla="*/ 2104374 w 2150405"/>
              <a:gd name="connsiteY60" fmla="*/ 1043709 h 1385454"/>
              <a:gd name="connsiteX61" fmla="*/ 2113610 w 2150405"/>
              <a:gd name="connsiteY61" fmla="*/ 1071418 h 1385454"/>
              <a:gd name="connsiteX62" fmla="*/ 2132083 w 2150405"/>
              <a:gd name="connsiteY62" fmla="*/ 1145309 h 1385454"/>
              <a:gd name="connsiteX63" fmla="*/ 2132083 w 2150405"/>
              <a:gd name="connsiteY63" fmla="*/ 1246909 h 1385454"/>
              <a:gd name="connsiteX64" fmla="*/ 2104374 w 2150405"/>
              <a:gd name="connsiteY64" fmla="*/ 1265382 h 1385454"/>
              <a:gd name="connsiteX65" fmla="*/ 2076665 w 2150405"/>
              <a:gd name="connsiteY65" fmla="*/ 1293091 h 1385454"/>
              <a:gd name="connsiteX66" fmla="*/ 1947355 w 2150405"/>
              <a:gd name="connsiteY66" fmla="*/ 1348509 h 1385454"/>
              <a:gd name="connsiteX67" fmla="*/ 1901174 w 2150405"/>
              <a:gd name="connsiteY67" fmla="*/ 1357745 h 1385454"/>
              <a:gd name="connsiteX68" fmla="*/ 1762628 w 2150405"/>
              <a:gd name="connsiteY68" fmla="*/ 1366982 h 1385454"/>
              <a:gd name="connsiteX69" fmla="*/ 1633319 w 2150405"/>
              <a:gd name="connsiteY69" fmla="*/ 1385454 h 1385454"/>
              <a:gd name="connsiteX70" fmla="*/ 857465 w 2150405"/>
              <a:gd name="connsiteY70" fmla="*/ 1366982 h 1385454"/>
              <a:gd name="connsiteX71" fmla="*/ 681974 w 2150405"/>
              <a:gd name="connsiteY71" fmla="*/ 1376218 h 1385454"/>
              <a:gd name="connsiteX72" fmla="*/ 367937 w 2150405"/>
              <a:gd name="connsiteY72" fmla="*/ 1357745 h 1385454"/>
              <a:gd name="connsiteX73" fmla="*/ 340228 w 2150405"/>
              <a:gd name="connsiteY73" fmla="*/ 1348509 h 1385454"/>
              <a:gd name="connsiteX74" fmla="*/ 284810 w 2150405"/>
              <a:gd name="connsiteY74" fmla="*/ 1339272 h 1385454"/>
              <a:gd name="connsiteX75" fmla="*/ 220155 w 2150405"/>
              <a:gd name="connsiteY75" fmla="*/ 1311563 h 1385454"/>
              <a:gd name="connsiteX76" fmla="*/ 155501 w 2150405"/>
              <a:gd name="connsiteY76" fmla="*/ 1293091 h 1385454"/>
              <a:gd name="connsiteX77" fmla="*/ 81610 w 2150405"/>
              <a:gd name="connsiteY77" fmla="*/ 1256145 h 1385454"/>
              <a:gd name="connsiteX78" fmla="*/ 63137 w 2150405"/>
              <a:gd name="connsiteY78" fmla="*/ 1200727 h 1385454"/>
              <a:gd name="connsiteX79" fmla="*/ 53901 w 2150405"/>
              <a:gd name="connsiteY79" fmla="*/ 1173018 h 1385454"/>
              <a:gd name="connsiteX80" fmla="*/ 63137 w 2150405"/>
              <a:gd name="connsiteY80" fmla="*/ 1136072 h 1385454"/>
              <a:gd name="connsiteX81" fmla="*/ 100083 w 2150405"/>
              <a:gd name="connsiteY81" fmla="*/ 1126836 h 1385454"/>
              <a:gd name="connsiteX82" fmla="*/ 127792 w 2150405"/>
              <a:gd name="connsiteY82" fmla="*/ 1117600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150405" h="1385454">
                <a:moveTo>
                  <a:pt x="7719" y="1126836"/>
                </a:moveTo>
                <a:cubicBezTo>
                  <a:pt x="91594" y="1105868"/>
                  <a:pt x="0" y="1126658"/>
                  <a:pt x="155501" y="1108363"/>
                </a:cubicBezTo>
                <a:cubicBezTo>
                  <a:pt x="189953" y="1104310"/>
                  <a:pt x="199985" y="1099693"/>
                  <a:pt x="229392" y="1089891"/>
                </a:cubicBezTo>
                <a:cubicBezTo>
                  <a:pt x="272800" y="1046483"/>
                  <a:pt x="246233" y="1069428"/>
                  <a:pt x="312519" y="1025236"/>
                </a:cubicBezTo>
                <a:lnTo>
                  <a:pt x="340228" y="1006763"/>
                </a:lnTo>
                <a:cubicBezTo>
                  <a:pt x="346386" y="997527"/>
                  <a:pt x="353737" y="988983"/>
                  <a:pt x="358701" y="979054"/>
                </a:cubicBezTo>
                <a:cubicBezTo>
                  <a:pt x="372611" y="951234"/>
                  <a:pt x="371502" y="915049"/>
                  <a:pt x="377174" y="886691"/>
                </a:cubicBezTo>
                <a:cubicBezTo>
                  <a:pt x="379083" y="877144"/>
                  <a:pt x="383331" y="868218"/>
                  <a:pt x="386410" y="858982"/>
                </a:cubicBezTo>
                <a:cubicBezTo>
                  <a:pt x="389959" y="837689"/>
                  <a:pt x="393512" y="798596"/>
                  <a:pt x="404883" y="775854"/>
                </a:cubicBezTo>
                <a:cubicBezTo>
                  <a:pt x="409847" y="765925"/>
                  <a:pt x="417198" y="757381"/>
                  <a:pt x="423355" y="748145"/>
                </a:cubicBezTo>
                <a:cubicBezTo>
                  <a:pt x="437977" y="689662"/>
                  <a:pt x="425551" y="721762"/>
                  <a:pt x="469537" y="655782"/>
                </a:cubicBezTo>
                <a:cubicBezTo>
                  <a:pt x="474938" y="647681"/>
                  <a:pt x="474939" y="637021"/>
                  <a:pt x="478774" y="628072"/>
                </a:cubicBezTo>
                <a:cubicBezTo>
                  <a:pt x="484198" y="615417"/>
                  <a:pt x="492412" y="604019"/>
                  <a:pt x="497246" y="591127"/>
                </a:cubicBezTo>
                <a:cubicBezTo>
                  <a:pt x="501703" y="579241"/>
                  <a:pt x="500806" y="565536"/>
                  <a:pt x="506483" y="554182"/>
                </a:cubicBezTo>
                <a:cubicBezTo>
                  <a:pt x="516412" y="534324"/>
                  <a:pt x="543428" y="498763"/>
                  <a:pt x="543428" y="498763"/>
                </a:cubicBezTo>
                <a:cubicBezTo>
                  <a:pt x="549443" y="474706"/>
                  <a:pt x="546651" y="439694"/>
                  <a:pt x="589610" y="452582"/>
                </a:cubicBezTo>
                <a:cubicBezTo>
                  <a:pt x="610875" y="458962"/>
                  <a:pt x="645028" y="489527"/>
                  <a:pt x="645028" y="489527"/>
                </a:cubicBezTo>
                <a:cubicBezTo>
                  <a:pt x="660422" y="486448"/>
                  <a:pt x="676864" y="486667"/>
                  <a:pt x="691210" y="480291"/>
                </a:cubicBezTo>
                <a:cubicBezTo>
                  <a:pt x="715995" y="469275"/>
                  <a:pt x="734789" y="448549"/>
                  <a:pt x="746628" y="424872"/>
                </a:cubicBezTo>
                <a:cubicBezTo>
                  <a:pt x="750982" y="416164"/>
                  <a:pt x="751511" y="405871"/>
                  <a:pt x="755865" y="397163"/>
                </a:cubicBezTo>
                <a:cubicBezTo>
                  <a:pt x="760829" y="387234"/>
                  <a:pt x="768180" y="378690"/>
                  <a:pt x="774337" y="369454"/>
                </a:cubicBezTo>
                <a:cubicBezTo>
                  <a:pt x="777884" y="348175"/>
                  <a:pt x="781442" y="309062"/>
                  <a:pt x="792810" y="286327"/>
                </a:cubicBezTo>
                <a:cubicBezTo>
                  <a:pt x="797774" y="276398"/>
                  <a:pt x="805776" y="268256"/>
                  <a:pt x="811283" y="258618"/>
                </a:cubicBezTo>
                <a:cubicBezTo>
                  <a:pt x="818114" y="246663"/>
                  <a:pt x="822924" y="233627"/>
                  <a:pt x="829755" y="221672"/>
                </a:cubicBezTo>
                <a:cubicBezTo>
                  <a:pt x="835262" y="212034"/>
                  <a:pt x="843719" y="204107"/>
                  <a:pt x="848228" y="193963"/>
                </a:cubicBezTo>
                <a:cubicBezTo>
                  <a:pt x="848233" y="193953"/>
                  <a:pt x="871317" y="124696"/>
                  <a:pt x="875937" y="110836"/>
                </a:cubicBezTo>
                <a:cubicBezTo>
                  <a:pt x="880291" y="97774"/>
                  <a:pt x="888252" y="86206"/>
                  <a:pt x="894410" y="73891"/>
                </a:cubicBezTo>
                <a:cubicBezTo>
                  <a:pt x="897489" y="61576"/>
                  <a:pt x="897348" y="47967"/>
                  <a:pt x="903646" y="36945"/>
                </a:cubicBezTo>
                <a:cubicBezTo>
                  <a:pt x="921988" y="4845"/>
                  <a:pt x="936509" y="7948"/>
                  <a:pt x="968301" y="0"/>
                </a:cubicBezTo>
                <a:cubicBezTo>
                  <a:pt x="977537" y="9236"/>
                  <a:pt x="985699" y="19690"/>
                  <a:pt x="996010" y="27709"/>
                </a:cubicBezTo>
                <a:cubicBezTo>
                  <a:pt x="1013535" y="41339"/>
                  <a:pt x="1051428" y="64654"/>
                  <a:pt x="1051428" y="64654"/>
                </a:cubicBezTo>
                <a:cubicBezTo>
                  <a:pt x="1079137" y="61575"/>
                  <a:pt x="1107055" y="60001"/>
                  <a:pt x="1134555" y="55418"/>
                </a:cubicBezTo>
                <a:cubicBezTo>
                  <a:pt x="1144159" y="53817"/>
                  <a:pt x="1156183" y="53785"/>
                  <a:pt x="1162265" y="46182"/>
                </a:cubicBezTo>
                <a:cubicBezTo>
                  <a:pt x="1170195" y="36269"/>
                  <a:pt x="1168422" y="21551"/>
                  <a:pt x="1171501" y="9236"/>
                </a:cubicBezTo>
                <a:cubicBezTo>
                  <a:pt x="1186895" y="15394"/>
                  <a:pt x="1201802" y="22945"/>
                  <a:pt x="1217683" y="27709"/>
                </a:cubicBezTo>
                <a:cubicBezTo>
                  <a:pt x="1232720" y="32220"/>
                  <a:pt x="1249166" y="31433"/>
                  <a:pt x="1263865" y="36945"/>
                </a:cubicBezTo>
                <a:cubicBezTo>
                  <a:pt x="1274259" y="40843"/>
                  <a:pt x="1282338" y="49260"/>
                  <a:pt x="1291574" y="55418"/>
                </a:cubicBezTo>
                <a:lnTo>
                  <a:pt x="1346992" y="138545"/>
                </a:lnTo>
                <a:cubicBezTo>
                  <a:pt x="1352393" y="146646"/>
                  <a:pt x="1365465" y="144703"/>
                  <a:pt x="1374701" y="147782"/>
                </a:cubicBezTo>
                <a:cubicBezTo>
                  <a:pt x="1377780" y="157018"/>
                  <a:pt x="1379583" y="166783"/>
                  <a:pt x="1383937" y="175491"/>
                </a:cubicBezTo>
                <a:cubicBezTo>
                  <a:pt x="1388901" y="185420"/>
                  <a:pt x="1401405" y="192145"/>
                  <a:pt x="1402410" y="203200"/>
                </a:cubicBezTo>
                <a:cubicBezTo>
                  <a:pt x="1403880" y="219371"/>
                  <a:pt x="1396351" y="279972"/>
                  <a:pt x="1383937" y="304800"/>
                </a:cubicBezTo>
                <a:cubicBezTo>
                  <a:pt x="1348127" y="376420"/>
                  <a:pt x="1379446" y="290570"/>
                  <a:pt x="1356228" y="360218"/>
                </a:cubicBezTo>
                <a:cubicBezTo>
                  <a:pt x="1359307" y="369454"/>
                  <a:pt x="1358581" y="381043"/>
                  <a:pt x="1365465" y="387927"/>
                </a:cubicBezTo>
                <a:cubicBezTo>
                  <a:pt x="1372349" y="394811"/>
                  <a:pt x="1383687" y="394974"/>
                  <a:pt x="1393174" y="397163"/>
                </a:cubicBezTo>
                <a:cubicBezTo>
                  <a:pt x="1450764" y="410453"/>
                  <a:pt x="1486261" y="415757"/>
                  <a:pt x="1540955" y="424872"/>
                </a:cubicBezTo>
                <a:cubicBezTo>
                  <a:pt x="1617400" y="450355"/>
                  <a:pt x="1498012" y="411830"/>
                  <a:pt x="1661028" y="452582"/>
                </a:cubicBezTo>
                <a:cubicBezTo>
                  <a:pt x="1716142" y="466360"/>
                  <a:pt x="1685452" y="459731"/>
                  <a:pt x="1753392" y="471054"/>
                </a:cubicBezTo>
                <a:cubicBezTo>
                  <a:pt x="1772303" y="477358"/>
                  <a:pt x="1795038" y="482237"/>
                  <a:pt x="1808810" y="498763"/>
                </a:cubicBezTo>
                <a:cubicBezTo>
                  <a:pt x="1817625" y="509341"/>
                  <a:pt x="1821125" y="523394"/>
                  <a:pt x="1827283" y="535709"/>
                </a:cubicBezTo>
                <a:cubicBezTo>
                  <a:pt x="1830362" y="560339"/>
                  <a:pt x="1834166" y="584890"/>
                  <a:pt x="1836519" y="609600"/>
                </a:cubicBezTo>
                <a:cubicBezTo>
                  <a:pt x="1840325" y="649561"/>
                  <a:pt x="1841322" y="689775"/>
                  <a:pt x="1845755" y="729672"/>
                </a:cubicBezTo>
                <a:cubicBezTo>
                  <a:pt x="1850876" y="775756"/>
                  <a:pt x="1853765" y="766942"/>
                  <a:pt x="1864228" y="803563"/>
                </a:cubicBezTo>
                <a:cubicBezTo>
                  <a:pt x="1864965" y="806141"/>
                  <a:pt x="1877781" y="862068"/>
                  <a:pt x="1882701" y="868218"/>
                </a:cubicBezTo>
                <a:cubicBezTo>
                  <a:pt x="1889636" y="876886"/>
                  <a:pt x="1900266" y="882183"/>
                  <a:pt x="1910410" y="886691"/>
                </a:cubicBezTo>
                <a:cubicBezTo>
                  <a:pt x="1928204" y="894599"/>
                  <a:pt x="1947355" y="899005"/>
                  <a:pt x="1965828" y="905163"/>
                </a:cubicBezTo>
                <a:cubicBezTo>
                  <a:pt x="2005591" y="918417"/>
                  <a:pt x="1984077" y="912035"/>
                  <a:pt x="2030483" y="923636"/>
                </a:cubicBezTo>
                <a:cubicBezTo>
                  <a:pt x="2042798" y="929794"/>
                  <a:pt x="2057692" y="932373"/>
                  <a:pt x="2067428" y="942109"/>
                </a:cubicBezTo>
                <a:cubicBezTo>
                  <a:pt x="2074312" y="948993"/>
                  <a:pt x="2072311" y="961110"/>
                  <a:pt x="2076665" y="969818"/>
                </a:cubicBezTo>
                <a:cubicBezTo>
                  <a:pt x="2081629" y="979747"/>
                  <a:pt x="2088980" y="988291"/>
                  <a:pt x="2095137" y="997527"/>
                </a:cubicBezTo>
                <a:cubicBezTo>
                  <a:pt x="2098216" y="1012921"/>
                  <a:pt x="2100566" y="1028479"/>
                  <a:pt x="2104374" y="1043709"/>
                </a:cubicBezTo>
                <a:cubicBezTo>
                  <a:pt x="2106735" y="1053154"/>
                  <a:pt x="2111249" y="1061973"/>
                  <a:pt x="2113610" y="1071418"/>
                </a:cubicBezTo>
                <a:lnTo>
                  <a:pt x="2132083" y="1145309"/>
                </a:lnTo>
                <a:cubicBezTo>
                  <a:pt x="2137442" y="1177464"/>
                  <a:pt x="2150405" y="1214845"/>
                  <a:pt x="2132083" y="1246909"/>
                </a:cubicBezTo>
                <a:cubicBezTo>
                  <a:pt x="2126576" y="1256547"/>
                  <a:pt x="2112902" y="1258275"/>
                  <a:pt x="2104374" y="1265382"/>
                </a:cubicBezTo>
                <a:cubicBezTo>
                  <a:pt x="2094339" y="1273744"/>
                  <a:pt x="2087685" y="1286078"/>
                  <a:pt x="2076665" y="1293091"/>
                </a:cubicBezTo>
                <a:cubicBezTo>
                  <a:pt x="2049129" y="1310614"/>
                  <a:pt x="1983805" y="1341219"/>
                  <a:pt x="1947355" y="1348509"/>
                </a:cubicBezTo>
                <a:cubicBezTo>
                  <a:pt x="1931961" y="1351588"/>
                  <a:pt x="1916795" y="1356183"/>
                  <a:pt x="1901174" y="1357745"/>
                </a:cubicBezTo>
                <a:cubicBezTo>
                  <a:pt x="1855119" y="1362351"/>
                  <a:pt x="1808739" y="1362972"/>
                  <a:pt x="1762628" y="1366982"/>
                </a:cubicBezTo>
                <a:cubicBezTo>
                  <a:pt x="1714286" y="1371186"/>
                  <a:pt x="1679925" y="1377687"/>
                  <a:pt x="1633319" y="1385454"/>
                </a:cubicBezTo>
                <a:lnTo>
                  <a:pt x="857465" y="1366982"/>
                </a:lnTo>
                <a:cubicBezTo>
                  <a:pt x="798887" y="1366982"/>
                  <a:pt x="740471" y="1373139"/>
                  <a:pt x="681974" y="1376218"/>
                </a:cubicBezTo>
                <a:cubicBezTo>
                  <a:pt x="616699" y="1373607"/>
                  <a:pt x="457595" y="1372688"/>
                  <a:pt x="367937" y="1357745"/>
                </a:cubicBezTo>
                <a:cubicBezTo>
                  <a:pt x="358334" y="1356144"/>
                  <a:pt x="349732" y="1350621"/>
                  <a:pt x="340228" y="1348509"/>
                </a:cubicBezTo>
                <a:cubicBezTo>
                  <a:pt x="321946" y="1344446"/>
                  <a:pt x="303092" y="1343335"/>
                  <a:pt x="284810" y="1339272"/>
                </a:cubicBezTo>
                <a:cubicBezTo>
                  <a:pt x="247274" y="1330930"/>
                  <a:pt x="261234" y="1326967"/>
                  <a:pt x="220155" y="1311563"/>
                </a:cubicBezTo>
                <a:cubicBezTo>
                  <a:pt x="179850" y="1296449"/>
                  <a:pt x="190586" y="1309039"/>
                  <a:pt x="155501" y="1293091"/>
                </a:cubicBezTo>
                <a:cubicBezTo>
                  <a:pt x="130432" y="1281696"/>
                  <a:pt x="81610" y="1256145"/>
                  <a:pt x="81610" y="1256145"/>
                </a:cubicBezTo>
                <a:lnTo>
                  <a:pt x="63137" y="1200727"/>
                </a:lnTo>
                <a:lnTo>
                  <a:pt x="53901" y="1173018"/>
                </a:lnTo>
                <a:cubicBezTo>
                  <a:pt x="56980" y="1160703"/>
                  <a:pt x="54161" y="1145048"/>
                  <a:pt x="63137" y="1136072"/>
                </a:cubicBezTo>
                <a:cubicBezTo>
                  <a:pt x="72113" y="1127096"/>
                  <a:pt x="87877" y="1130323"/>
                  <a:pt x="100083" y="1126836"/>
                </a:cubicBezTo>
                <a:cubicBezTo>
                  <a:pt x="109444" y="1124161"/>
                  <a:pt x="127792" y="1117600"/>
                  <a:pt x="127792" y="111760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743200" y="3810000"/>
            <a:ext cx="2438400" cy="838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95800" y="3810000"/>
            <a:ext cx="685800" cy="1143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43200" y="4953000"/>
            <a:ext cx="1752600" cy="457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43200" y="4572000"/>
            <a:ext cx="0" cy="838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708727" y="4035184"/>
            <a:ext cx="988878" cy="2504161"/>
          </a:xfrm>
          <a:custGeom>
            <a:avLst/>
            <a:gdLst>
              <a:gd name="connsiteX0" fmla="*/ 286328 w 988878"/>
              <a:gd name="connsiteY0" fmla="*/ 204307 h 2504161"/>
              <a:gd name="connsiteX1" fmla="*/ 323273 w 988878"/>
              <a:gd name="connsiteY1" fmla="*/ 195071 h 2504161"/>
              <a:gd name="connsiteX2" fmla="*/ 378691 w 988878"/>
              <a:gd name="connsiteY2" fmla="*/ 176598 h 2504161"/>
              <a:gd name="connsiteX3" fmla="*/ 434109 w 988878"/>
              <a:gd name="connsiteY3" fmla="*/ 130416 h 2504161"/>
              <a:gd name="connsiteX4" fmla="*/ 461818 w 988878"/>
              <a:gd name="connsiteY4" fmla="*/ 111943 h 2504161"/>
              <a:gd name="connsiteX5" fmla="*/ 489528 w 988878"/>
              <a:gd name="connsiteY5" fmla="*/ 84234 h 2504161"/>
              <a:gd name="connsiteX6" fmla="*/ 544946 w 988878"/>
              <a:gd name="connsiteY6" fmla="*/ 65761 h 2504161"/>
              <a:gd name="connsiteX7" fmla="*/ 609600 w 988878"/>
              <a:gd name="connsiteY7" fmla="*/ 47289 h 2504161"/>
              <a:gd name="connsiteX8" fmla="*/ 692728 w 988878"/>
              <a:gd name="connsiteY8" fmla="*/ 10343 h 2504161"/>
              <a:gd name="connsiteX9" fmla="*/ 720437 w 988878"/>
              <a:gd name="connsiteY9" fmla="*/ 1107 h 2504161"/>
              <a:gd name="connsiteX10" fmla="*/ 840509 w 988878"/>
              <a:gd name="connsiteY10" fmla="*/ 10343 h 2504161"/>
              <a:gd name="connsiteX11" fmla="*/ 858982 w 988878"/>
              <a:gd name="connsiteY11" fmla="*/ 38052 h 2504161"/>
              <a:gd name="connsiteX12" fmla="*/ 895928 w 988878"/>
              <a:gd name="connsiteY12" fmla="*/ 121180 h 2504161"/>
              <a:gd name="connsiteX13" fmla="*/ 923637 w 988878"/>
              <a:gd name="connsiteY13" fmla="*/ 222780 h 2504161"/>
              <a:gd name="connsiteX14" fmla="*/ 932873 w 988878"/>
              <a:gd name="connsiteY14" fmla="*/ 278198 h 2504161"/>
              <a:gd name="connsiteX15" fmla="*/ 942109 w 988878"/>
              <a:gd name="connsiteY15" fmla="*/ 324380 h 2504161"/>
              <a:gd name="connsiteX16" fmla="*/ 960582 w 988878"/>
              <a:gd name="connsiteY16" fmla="*/ 546052 h 2504161"/>
              <a:gd name="connsiteX17" fmla="*/ 969818 w 988878"/>
              <a:gd name="connsiteY17" fmla="*/ 592234 h 2504161"/>
              <a:gd name="connsiteX18" fmla="*/ 951346 w 988878"/>
              <a:gd name="connsiteY18" fmla="*/ 897034 h 2504161"/>
              <a:gd name="connsiteX19" fmla="*/ 932873 w 988878"/>
              <a:gd name="connsiteY19" fmla="*/ 933980 h 2504161"/>
              <a:gd name="connsiteX20" fmla="*/ 905164 w 988878"/>
              <a:gd name="connsiteY20" fmla="*/ 1026343 h 2504161"/>
              <a:gd name="connsiteX21" fmla="*/ 868218 w 988878"/>
              <a:gd name="connsiteY21" fmla="*/ 1081761 h 2504161"/>
              <a:gd name="connsiteX22" fmla="*/ 840509 w 988878"/>
              <a:gd name="connsiteY22" fmla="*/ 1137180 h 2504161"/>
              <a:gd name="connsiteX23" fmla="*/ 822037 w 988878"/>
              <a:gd name="connsiteY23" fmla="*/ 1192598 h 2504161"/>
              <a:gd name="connsiteX24" fmla="*/ 794328 w 988878"/>
              <a:gd name="connsiteY24" fmla="*/ 1211071 h 2504161"/>
              <a:gd name="connsiteX25" fmla="*/ 766618 w 988878"/>
              <a:gd name="connsiteY25" fmla="*/ 1238780 h 2504161"/>
              <a:gd name="connsiteX26" fmla="*/ 711200 w 988878"/>
              <a:gd name="connsiteY26" fmla="*/ 1275725 h 2504161"/>
              <a:gd name="connsiteX27" fmla="*/ 674255 w 988878"/>
              <a:gd name="connsiteY27" fmla="*/ 1331143 h 2504161"/>
              <a:gd name="connsiteX28" fmla="*/ 655782 w 988878"/>
              <a:gd name="connsiteY28" fmla="*/ 1451216 h 2504161"/>
              <a:gd name="connsiteX29" fmla="*/ 628073 w 988878"/>
              <a:gd name="connsiteY29" fmla="*/ 1423507 h 2504161"/>
              <a:gd name="connsiteX30" fmla="*/ 563418 w 988878"/>
              <a:gd name="connsiteY30" fmla="*/ 1432743 h 2504161"/>
              <a:gd name="connsiteX31" fmla="*/ 544946 w 988878"/>
              <a:gd name="connsiteY31" fmla="*/ 1488161 h 2504161"/>
              <a:gd name="connsiteX32" fmla="*/ 535709 w 988878"/>
              <a:gd name="connsiteY32" fmla="*/ 1515871 h 2504161"/>
              <a:gd name="connsiteX33" fmla="*/ 526473 w 988878"/>
              <a:gd name="connsiteY33" fmla="*/ 1543580 h 2504161"/>
              <a:gd name="connsiteX34" fmla="*/ 508000 w 988878"/>
              <a:gd name="connsiteY34" fmla="*/ 1571289 h 2504161"/>
              <a:gd name="connsiteX35" fmla="*/ 489528 w 988878"/>
              <a:gd name="connsiteY35" fmla="*/ 1608234 h 2504161"/>
              <a:gd name="connsiteX36" fmla="*/ 452582 w 988878"/>
              <a:gd name="connsiteY36" fmla="*/ 1663652 h 2504161"/>
              <a:gd name="connsiteX37" fmla="*/ 434109 w 988878"/>
              <a:gd name="connsiteY37" fmla="*/ 1719071 h 2504161"/>
              <a:gd name="connsiteX38" fmla="*/ 415637 w 988878"/>
              <a:gd name="connsiteY38" fmla="*/ 1756016 h 2504161"/>
              <a:gd name="connsiteX39" fmla="*/ 406400 w 988878"/>
              <a:gd name="connsiteY39" fmla="*/ 1783725 h 2504161"/>
              <a:gd name="connsiteX40" fmla="*/ 415637 w 988878"/>
              <a:gd name="connsiteY40" fmla="*/ 1857616 h 2504161"/>
              <a:gd name="connsiteX41" fmla="*/ 489528 w 988878"/>
              <a:gd name="connsiteY41" fmla="*/ 1940743 h 2504161"/>
              <a:gd name="connsiteX42" fmla="*/ 526473 w 988878"/>
              <a:gd name="connsiteY42" fmla="*/ 1996161 h 2504161"/>
              <a:gd name="connsiteX43" fmla="*/ 563418 w 988878"/>
              <a:gd name="connsiteY43" fmla="*/ 2051580 h 2504161"/>
              <a:gd name="connsiteX44" fmla="*/ 581891 w 988878"/>
              <a:gd name="connsiteY44" fmla="*/ 2079289 h 2504161"/>
              <a:gd name="connsiteX45" fmla="*/ 609600 w 988878"/>
              <a:gd name="connsiteY45" fmla="*/ 2097761 h 2504161"/>
              <a:gd name="connsiteX46" fmla="*/ 655782 w 988878"/>
              <a:gd name="connsiteY46" fmla="*/ 2153180 h 2504161"/>
              <a:gd name="connsiteX47" fmla="*/ 683491 w 988878"/>
              <a:gd name="connsiteY47" fmla="*/ 2171652 h 2504161"/>
              <a:gd name="connsiteX48" fmla="*/ 738909 w 988878"/>
              <a:gd name="connsiteY48" fmla="*/ 2227071 h 2504161"/>
              <a:gd name="connsiteX49" fmla="*/ 738909 w 988878"/>
              <a:gd name="connsiteY49" fmla="*/ 2337907 h 2504161"/>
              <a:gd name="connsiteX50" fmla="*/ 720437 w 988878"/>
              <a:gd name="connsiteY50" fmla="*/ 2365616 h 2504161"/>
              <a:gd name="connsiteX51" fmla="*/ 683491 w 988878"/>
              <a:gd name="connsiteY51" fmla="*/ 2374852 h 2504161"/>
              <a:gd name="connsiteX52" fmla="*/ 628073 w 988878"/>
              <a:gd name="connsiteY52" fmla="*/ 2402561 h 2504161"/>
              <a:gd name="connsiteX53" fmla="*/ 480291 w 988878"/>
              <a:gd name="connsiteY53" fmla="*/ 2457980 h 2504161"/>
              <a:gd name="connsiteX54" fmla="*/ 434109 w 988878"/>
              <a:gd name="connsiteY54" fmla="*/ 2485689 h 2504161"/>
              <a:gd name="connsiteX55" fmla="*/ 387928 w 988878"/>
              <a:gd name="connsiteY55" fmla="*/ 2494925 h 2504161"/>
              <a:gd name="connsiteX56" fmla="*/ 360218 w 988878"/>
              <a:gd name="connsiteY56" fmla="*/ 2504161 h 2504161"/>
              <a:gd name="connsiteX57" fmla="*/ 304800 w 988878"/>
              <a:gd name="connsiteY57" fmla="*/ 2485689 h 2504161"/>
              <a:gd name="connsiteX58" fmla="*/ 277091 w 988878"/>
              <a:gd name="connsiteY58" fmla="*/ 2467216 h 2504161"/>
              <a:gd name="connsiteX59" fmla="*/ 249382 w 988878"/>
              <a:gd name="connsiteY59" fmla="*/ 2457980 h 2504161"/>
              <a:gd name="connsiteX60" fmla="*/ 221673 w 988878"/>
              <a:gd name="connsiteY60" fmla="*/ 2430271 h 2504161"/>
              <a:gd name="connsiteX61" fmla="*/ 203200 w 988878"/>
              <a:gd name="connsiteY61" fmla="*/ 2402561 h 2504161"/>
              <a:gd name="connsiteX62" fmla="*/ 175491 w 988878"/>
              <a:gd name="connsiteY62" fmla="*/ 2365616 h 2504161"/>
              <a:gd name="connsiteX63" fmla="*/ 138546 w 988878"/>
              <a:gd name="connsiteY63" fmla="*/ 2328671 h 2504161"/>
              <a:gd name="connsiteX64" fmla="*/ 110837 w 988878"/>
              <a:gd name="connsiteY64" fmla="*/ 2273252 h 2504161"/>
              <a:gd name="connsiteX65" fmla="*/ 101600 w 988878"/>
              <a:gd name="connsiteY65" fmla="*/ 2245543 h 2504161"/>
              <a:gd name="connsiteX66" fmla="*/ 83128 w 988878"/>
              <a:gd name="connsiteY66" fmla="*/ 2208598 h 2504161"/>
              <a:gd name="connsiteX67" fmla="*/ 55418 w 988878"/>
              <a:gd name="connsiteY67" fmla="*/ 2153180 h 2504161"/>
              <a:gd name="connsiteX68" fmla="*/ 46182 w 988878"/>
              <a:gd name="connsiteY68" fmla="*/ 2088525 h 2504161"/>
              <a:gd name="connsiteX69" fmla="*/ 36946 w 988878"/>
              <a:gd name="connsiteY69" fmla="*/ 2060816 h 2504161"/>
              <a:gd name="connsiteX70" fmla="*/ 27709 w 988878"/>
              <a:gd name="connsiteY70" fmla="*/ 1996161 h 2504161"/>
              <a:gd name="connsiteX71" fmla="*/ 18473 w 988878"/>
              <a:gd name="connsiteY71" fmla="*/ 1968452 h 2504161"/>
              <a:gd name="connsiteX72" fmla="*/ 9237 w 988878"/>
              <a:gd name="connsiteY72" fmla="*/ 1931507 h 2504161"/>
              <a:gd name="connsiteX73" fmla="*/ 0 w 988878"/>
              <a:gd name="connsiteY73" fmla="*/ 1811434 h 2504161"/>
              <a:gd name="connsiteX74" fmla="*/ 18473 w 988878"/>
              <a:gd name="connsiteY74" fmla="*/ 1478925 h 2504161"/>
              <a:gd name="connsiteX75" fmla="*/ 27709 w 988878"/>
              <a:gd name="connsiteY75" fmla="*/ 1432743 h 2504161"/>
              <a:gd name="connsiteX76" fmla="*/ 36946 w 988878"/>
              <a:gd name="connsiteY76" fmla="*/ 1331143 h 2504161"/>
              <a:gd name="connsiteX77" fmla="*/ 46182 w 988878"/>
              <a:gd name="connsiteY77" fmla="*/ 1294198 h 2504161"/>
              <a:gd name="connsiteX78" fmla="*/ 64655 w 988878"/>
              <a:gd name="connsiteY78" fmla="*/ 1220307 h 2504161"/>
              <a:gd name="connsiteX79" fmla="*/ 73891 w 988878"/>
              <a:gd name="connsiteY79" fmla="*/ 1146416 h 2504161"/>
              <a:gd name="connsiteX80" fmla="*/ 92364 w 988878"/>
              <a:gd name="connsiteY80" fmla="*/ 1072525 h 2504161"/>
              <a:gd name="connsiteX81" fmla="*/ 101600 w 988878"/>
              <a:gd name="connsiteY81" fmla="*/ 1026343 h 2504161"/>
              <a:gd name="connsiteX82" fmla="*/ 110837 w 988878"/>
              <a:gd name="connsiteY82" fmla="*/ 989398 h 2504161"/>
              <a:gd name="connsiteX83" fmla="*/ 120073 w 988878"/>
              <a:gd name="connsiteY83" fmla="*/ 933980 h 2504161"/>
              <a:gd name="connsiteX84" fmla="*/ 129309 w 988878"/>
              <a:gd name="connsiteY84" fmla="*/ 906271 h 2504161"/>
              <a:gd name="connsiteX85" fmla="*/ 138546 w 988878"/>
              <a:gd name="connsiteY85" fmla="*/ 860089 h 2504161"/>
              <a:gd name="connsiteX86" fmla="*/ 147782 w 988878"/>
              <a:gd name="connsiteY86" fmla="*/ 832380 h 2504161"/>
              <a:gd name="connsiteX87" fmla="*/ 157018 w 988878"/>
              <a:gd name="connsiteY87" fmla="*/ 786198 h 2504161"/>
              <a:gd name="connsiteX88" fmla="*/ 166255 w 988878"/>
              <a:gd name="connsiteY88" fmla="*/ 758489 h 2504161"/>
              <a:gd name="connsiteX89" fmla="*/ 175491 w 988878"/>
              <a:gd name="connsiteY89" fmla="*/ 721543 h 2504161"/>
              <a:gd name="connsiteX90" fmla="*/ 193964 w 988878"/>
              <a:gd name="connsiteY90" fmla="*/ 619943 h 2504161"/>
              <a:gd name="connsiteX91" fmla="*/ 221673 w 988878"/>
              <a:gd name="connsiteY91" fmla="*/ 361325 h 2504161"/>
              <a:gd name="connsiteX92" fmla="*/ 230909 w 988878"/>
              <a:gd name="connsiteY92" fmla="*/ 287434 h 2504161"/>
              <a:gd name="connsiteX93" fmla="*/ 286328 w 988878"/>
              <a:gd name="connsiteY93" fmla="*/ 222780 h 2504161"/>
              <a:gd name="connsiteX94" fmla="*/ 286328 w 988878"/>
              <a:gd name="connsiteY94" fmla="*/ 204307 h 250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88878" h="2504161">
                <a:moveTo>
                  <a:pt x="286328" y="204307"/>
                </a:moveTo>
                <a:cubicBezTo>
                  <a:pt x="292485" y="199689"/>
                  <a:pt x="311114" y="198719"/>
                  <a:pt x="323273" y="195071"/>
                </a:cubicBezTo>
                <a:cubicBezTo>
                  <a:pt x="341924" y="189476"/>
                  <a:pt x="378691" y="176598"/>
                  <a:pt x="378691" y="176598"/>
                </a:cubicBezTo>
                <a:cubicBezTo>
                  <a:pt x="447487" y="130733"/>
                  <a:pt x="362992" y="189680"/>
                  <a:pt x="434109" y="130416"/>
                </a:cubicBezTo>
                <a:cubicBezTo>
                  <a:pt x="442637" y="123309"/>
                  <a:pt x="453290" y="119049"/>
                  <a:pt x="461818" y="111943"/>
                </a:cubicBezTo>
                <a:cubicBezTo>
                  <a:pt x="471853" y="103581"/>
                  <a:pt x="478109" y="90578"/>
                  <a:pt x="489528" y="84234"/>
                </a:cubicBezTo>
                <a:cubicBezTo>
                  <a:pt x="506550" y="74778"/>
                  <a:pt x="526473" y="71919"/>
                  <a:pt x="544946" y="65761"/>
                </a:cubicBezTo>
                <a:cubicBezTo>
                  <a:pt x="584692" y="52512"/>
                  <a:pt x="563217" y="58884"/>
                  <a:pt x="609600" y="47289"/>
                </a:cubicBezTo>
                <a:cubicBezTo>
                  <a:pt x="653510" y="18015"/>
                  <a:pt x="626779" y="32326"/>
                  <a:pt x="692728" y="10343"/>
                </a:cubicBezTo>
                <a:lnTo>
                  <a:pt x="720437" y="1107"/>
                </a:lnTo>
                <a:cubicBezTo>
                  <a:pt x="760461" y="4186"/>
                  <a:pt x="801722" y="0"/>
                  <a:pt x="840509" y="10343"/>
                </a:cubicBezTo>
                <a:cubicBezTo>
                  <a:pt x="851235" y="13203"/>
                  <a:pt x="854474" y="27908"/>
                  <a:pt x="858982" y="38052"/>
                </a:cubicBezTo>
                <a:cubicBezTo>
                  <a:pt x="902949" y="136977"/>
                  <a:pt x="854121" y="58471"/>
                  <a:pt x="895928" y="121180"/>
                </a:cubicBezTo>
                <a:cubicBezTo>
                  <a:pt x="913192" y="172975"/>
                  <a:pt x="902803" y="139444"/>
                  <a:pt x="923637" y="222780"/>
                </a:cubicBezTo>
                <a:cubicBezTo>
                  <a:pt x="928179" y="240948"/>
                  <a:pt x="929523" y="259773"/>
                  <a:pt x="932873" y="278198"/>
                </a:cubicBezTo>
                <a:cubicBezTo>
                  <a:pt x="935681" y="293644"/>
                  <a:pt x="939030" y="308986"/>
                  <a:pt x="942109" y="324380"/>
                </a:cubicBezTo>
                <a:cubicBezTo>
                  <a:pt x="947245" y="401413"/>
                  <a:pt x="949822" y="470732"/>
                  <a:pt x="960582" y="546052"/>
                </a:cubicBezTo>
                <a:cubicBezTo>
                  <a:pt x="962802" y="561593"/>
                  <a:pt x="966739" y="576840"/>
                  <a:pt x="969818" y="592234"/>
                </a:cubicBezTo>
                <a:cubicBezTo>
                  <a:pt x="969055" y="615123"/>
                  <a:pt x="988878" y="809457"/>
                  <a:pt x="951346" y="897034"/>
                </a:cubicBezTo>
                <a:cubicBezTo>
                  <a:pt x="945922" y="909690"/>
                  <a:pt x="939031" y="921665"/>
                  <a:pt x="932873" y="933980"/>
                </a:cubicBezTo>
                <a:cubicBezTo>
                  <a:pt x="927710" y="954634"/>
                  <a:pt x="914160" y="1012849"/>
                  <a:pt x="905164" y="1026343"/>
                </a:cubicBezTo>
                <a:lnTo>
                  <a:pt x="868218" y="1081761"/>
                </a:lnTo>
                <a:cubicBezTo>
                  <a:pt x="834537" y="1182812"/>
                  <a:pt x="888252" y="1029758"/>
                  <a:pt x="840509" y="1137180"/>
                </a:cubicBezTo>
                <a:cubicBezTo>
                  <a:pt x="832601" y="1154974"/>
                  <a:pt x="828194" y="1174125"/>
                  <a:pt x="822037" y="1192598"/>
                </a:cubicBezTo>
                <a:cubicBezTo>
                  <a:pt x="818527" y="1203129"/>
                  <a:pt x="802856" y="1203965"/>
                  <a:pt x="794328" y="1211071"/>
                </a:cubicBezTo>
                <a:cubicBezTo>
                  <a:pt x="784293" y="1219433"/>
                  <a:pt x="776929" y="1230761"/>
                  <a:pt x="766618" y="1238780"/>
                </a:cubicBezTo>
                <a:cubicBezTo>
                  <a:pt x="749093" y="1252410"/>
                  <a:pt x="711200" y="1275725"/>
                  <a:pt x="711200" y="1275725"/>
                </a:cubicBezTo>
                <a:cubicBezTo>
                  <a:pt x="698885" y="1294198"/>
                  <a:pt x="677905" y="1309244"/>
                  <a:pt x="674255" y="1331143"/>
                </a:cubicBezTo>
                <a:cubicBezTo>
                  <a:pt x="661439" y="1408035"/>
                  <a:pt x="667666" y="1368022"/>
                  <a:pt x="655782" y="1451216"/>
                </a:cubicBezTo>
                <a:cubicBezTo>
                  <a:pt x="646546" y="1441980"/>
                  <a:pt x="640881" y="1426069"/>
                  <a:pt x="628073" y="1423507"/>
                </a:cubicBezTo>
                <a:cubicBezTo>
                  <a:pt x="606725" y="1419237"/>
                  <a:pt x="580603" y="1419377"/>
                  <a:pt x="563418" y="1432743"/>
                </a:cubicBezTo>
                <a:cubicBezTo>
                  <a:pt x="548048" y="1444698"/>
                  <a:pt x="551103" y="1469688"/>
                  <a:pt x="544946" y="1488161"/>
                </a:cubicBezTo>
                <a:lnTo>
                  <a:pt x="535709" y="1515871"/>
                </a:lnTo>
                <a:cubicBezTo>
                  <a:pt x="532630" y="1525107"/>
                  <a:pt x="531874" y="1535479"/>
                  <a:pt x="526473" y="1543580"/>
                </a:cubicBezTo>
                <a:cubicBezTo>
                  <a:pt x="520315" y="1552816"/>
                  <a:pt x="513507" y="1561651"/>
                  <a:pt x="508000" y="1571289"/>
                </a:cubicBezTo>
                <a:cubicBezTo>
                  <a:pt x="501169" y="1583243"/>
                  <a:pt x="496612" y="1596428"/>
                  <a:pt x="489528" y="1608234"/>
                </a:cubicBezTo>
                <a:cubicBezTo>
                  <a:pt x="478105" y="1627272"/>
                  <a:pt x="452582" y="1663652"/>
                  <a:pt x="452582" y="1663652"/>
                </a:cubicBezTo>
                <a:lnTo>
                  <a:pt x="434109" y="1719071"/>
                </a:lnTo>
                <a:cubicBezTo>
                  <a:pt x="429755" y="1732133"/>
                  <a:pt x="421061" y="1743361"/>
                  <a:pt x="415637" y="1756016"/>
                </a:cubicBezTo>
                <a:cubicBezTo>
                  <a:pt x="411802" y="1764965"/>
                  <a:pt x="409479" y="1774489"/>
                  <a:pt x="406400" y="1783725"/>
                </a:cubicBezTo>
                <a:cubicBezTo>
                  <a:pt x="409479" y="1808355"/>
                  <a:pt x="409106" y="1833669"/>
                  <a:pt x="415637" y="1857616"/>
                </a:cubicBezTo>
                <a:cubicBezTo>
                  <a:pt x="421818" y="1880281"/>
                  <a:pt x="489288" y="1940503"/>
                  <a:pt x="489528" y="1940743"/>
                </a:cubicBezTo>
                <a:cubicBezTo>
                  <a:pt x="505227" y="1956442"/>
                  <a:pt x="514158" y="1977688"/>
                  <a:pt x="526473" y="1996161"/>
                </a:cubicBezTo>
                <a:lnTo>
                  <a:pt x="563418" y="2051580"/>
                </a:lnTo>
                <a:cubicBezTo>
                  <a:pt x="569576" y="2060816"/>
                  <a:pt x="572655" y="2073132"/>
                  <a:pt x="581891" y="2079289"/>
                </a:cubicBezTo>
                <a:cubicBezTo>
                  <a:pt x="591127" y="2085446"/>
                  <a:pt x="601072" y="2090655"/>
                  <a:pt x="609600" y="2097761"/>
                </a:cubicBezTo>
                <a:cubicBezTo>
                  <a:pt x="700393" y="2173422"/>
                  <a:pt x="583124" y="2080523"/>
                  <a:pt x="655782" y="2153180"/>
                </a:cubicBezTo>
                <a:cubicBezTo>
                  <a:pt x="663631" y="2161029"/>
                  <a:pt x="675194" y="2164277"/>
                  <a:pt x="683491" y="2171652"/>
                </a:cubicBezTo>
                <a:cubicBezTo>
                  <a:pt x="703017" y="2189008"/>
                  <a:pt x="738909" y="2227071"/>
                  <a:pt x="738909" y="2227071"/>
                </a:cubicBezTo>
                <a:cubicBezTo>
                  <a:pt x="751042" y="2275598"/>
                  <a:pt x="755831" y="2275859"/>
                  <a:pt x="738909" y="2337907"/>
                </a:cubicBezTo>
                <a:cubicBezTo>
                  <a:pt x="735988" y="2348616"/>
                  <a:pt x="729673" y="2359459"/>
                  <a:pt x="720437" y="2365616"/>
                </a:cubicBezTo>
                <a:cubicBezTo>
                  <a:pt x="709875" y="2372657"/>
                  <a:pt x="695806" y="2371773"/>
                  <a:pt x="683491" y="2374852"/>
                </a:cubicBezTo>
                <a:cubicBezTo>
                  <a:pt x="639752" y="2404012"/>
                  <a:pt x="673267" y="2385179"/>
                  <a:pt x="628073" y="2402561"/>
                </a:cubicBezTo>
                <a:cubicBezTo>
                  <a:pt x="484485" y="2457787"/>
                  <a:pt x="586630" y="2422533"/>
                  <a:pt x="480291" y="2457980"/>
                </a:cubicBezTo>
                <a:cubicBezTo>
                  <a:pt x="463260" y="2463657"/>
                  <a:pt x="450777" y="2479022"/>
                  <a:pt x="434109" y="2485689"/>
                </a:cubicBezTo>
                <a:cubicBezTo>
                  <a:pt x="419533" y="2491519"/>
                  <a:pt x="403158" y="2491118"/>
                  <a:pt x="387928" y="2494925"/>
                </a:cubicBezTo>
                <a:cubicBezTo>
                  <a:pt x="378482" y="2497286"/>
                  <a:pt x="369455" y="2501082"/>
                  <a:pt x="360218" y="2504161"/>
                </a:cubicBezTo>
                <a:lnTo>
                  <a:pt x="304800" y="2485689"/>
                </a:lnTo>
                <a:cubicBezTo>
                  <a:pt x="294269" y="2482179"/>
                  <a:pt x="287020" y="2472180"/>
                  <a:pt x="277091" y="2467216"/>
                </a:cubicBezTo>
                <a:cubicBezTo>
                  <a:pt x="268383" y="2462862"/>
                  <a:pt x="258618" y="2461059"/>
                  <a:pt x="249382" y="2457980"/>
                </a:cubicBezTo>
                <a:cubicBezTo>
                  <a:pt x="240146" y="2448744"/>
                  <a:pt x="230035" y="2440306"/>
                  <a:pt x="221673" y="2430271"/>
                </a:cubicBezTo>
                <a:cubicBezTo>
                  <a:pt x="214566" y="2421743"/>
                  <a:pt x="209652" y="2411594"/>
                  <a:pt x="203200" y="2402561"/>
                </a:cubicBezTo>
                <a:cubicBezTo>
                  <a:pt x="194253" y="2390035"/>
                  <a:pt x="185628" y="2377201"/>
                  <a:pt x="175491" y="2365616"/>
                </a:cubicBezTo>
                <a:cubicBezTo>
                  <a:pt x="164022" y="2352509"/>
                  <a:pt x="150861" y="2340986"/>
                  <a:pt x="138546" y="2328671"/>
                </a:cubicBezTo>
                <a:cubicBezTo>
                  <a:pt x="115329" y="2259023"/>
                  <a:pt x="146646" y="2344870"/>
                  <a:pt x="110837" y="2273252"/>
                </a:cubicBezTo>
                <a:cubicBezTo>
                  <a:pt x="106483" y="2264544"/>
                  <a:pt x="105435" y="2254492"/>
                  <a:pt x="101600" y="2245543"/>
                </a:cubicBezTo>
                <a:cubicBezTo>
                  <a:pt x="96176" y="2232888"/>
                  <a:pt x="88552" y="2221253"/>
                  <a:pt x="83128" y="2208598"/>
                </a:cubicBezTo>
                <a:cubicBezTo>
                  <a:pt x="60186" y="2155066"/>
                  <a:pt x="90915" y="2206425"/>
                  <a:pt x="55418" y="2153180"/>
                </a:cubicBezTo>
                <a:cubicBezTo>
                  <a:pt x="52339" y="2131628"/>
                  <a:pt x="50451" y="2109873"/>
                  <a:pt x="46182" y="2088525"/>
                </a:cubicBezTo>
                <a:cubicBezTo>
                  <a:pt x="44273" y="2078978"/>
                  <a:pt x="38855" y="2070363"/>
                  <a:pt x="36946" y="2060816"/>
                </a:cubicBezTo>
                <a:cubicBezTo>
                  <a:pt x="32676" y="2039468"/>
                  <a:pt x="31979" y="2017509"/>
                  <a:pt x="27709" y="1996161"/>
                </a:cubicBezTo>
                <a:cubicBezTo>
                  <a:pt x="25800" y="1986614"/>
                  <a:pt x="21148" y="1977813"/>
                  <a:pt x="18473" y="1968452"/>
                </a:cubicBezTo>
                <a:cubicBezTo>
                  <a:pt x="14986" y="1956246"/>
                  <a:pt x="12316" y="1943822"/>
                  <a:pt x="9237" y="1931507"/>
                </a:cubicBezTo>
                <a:cubicBezTo>
                  <a:pt x="6158" y="1891483"/>
                  <a:pt x="0" y="1851577"/>
                  <a:pt x="0" y="1811434"/>
                </a:cubicBezTo>
                <a:cubicBezTo>
                  <a:pt x="0" y="1716011"/>
                  <a:pt x="3493" y="1583790"/>
                  <a:pt x="18473" y="1478925"/>
                </a:cubicBezTo>
                <a:cubicBezTo>
                  <a:pt x="20693" y="1463384"/>
                  <a:pt x="24630" y="1448137"/>
                  <a:pt x="27709" y="1432743"/>
                </a:cubicBezTo>
                <a:cubicBezTo>
                  <a:pt x="30788" y="1398876"/>
                  <a:pt x="32452" y="1364851"/>
                  <a:pt x="36946" y="1331143"/>
                </a:cubicBezTo>
                <a:cubicBezTo>
                  <a:pt x="38624" y="1318560"/>
                  <a:pt x="43428" y="1306590"/>
                  <a:pt x="46182" y="1294198"/>
                </a:cubicBezTo>
                <a:cubicBezTo>
                  <a:pt x="61042" y="1227326"/>
                  <a:pt x="48150" y="1269820"/>
                  <a:pt x="64655" y="1220307"/>
                </a:cubicBezTo>
                <a:cubicBezTo>
                  <a:pt x="67734" y="1195677"/>
                  <a:pt x="69317" y="1170813"/>
                  <a:pt x="73891" y="1146416"/>
                </a:cubicBezTo>
                <a:cubicBezTo>
                  <a:pt x="78570" y="1121462"/>
                  <a:pt x="87385" y="1097420"/>
                  <a:pt x="92364" y="1072525"/>
                </a:cubicBezTo>
                <a:cubicBezTo>
                  <a:pt x="95443" y="1057131"/>
                  <a:pt x="98194" y="1041668"/>
                  <a:pt x="101600" y="1026343"/>
                </a:cubicBezTo>
                <a:cubicBezTo>
                  <a:pt x="104354" y="1013951"/>
                  <a:pt x="108347" y="1001846"/>
                  <a:pt x="110837" y="989398"/>
                </a:cubicBezTo>
                <a:cubicBezTo>
                  <a:pt x="114510" y="971034"/>
                  <a:pt x="116011" y="952262"/>
                  <a:pt x="120073" y="933980"/>
                </a:cubicBezTo>
                <a:cubicBezTo>
                  <a:pt x="122185" y="924476"/>
                  <a:pt x="126948" y="915716"/>
                  <a:pt x="129309" y="906271"/>
                </a:cubicBezTo>
                <a:cubicBezTo>
                  <a:pt x="133117" y="891041"/>
                  <a:pt x="134738" y="875319"/>
                  <a:pt x="138546" y="860089"/>
                </a:cubicBezTo>
                <a:cubicBezTo>
                  <a:pt x="140907" y="850644"/>
                  <a:pt x="145421" y="841825"/>
                  <a:pt x="147782" y="832380"/>
                </a:cubicBezTo>
                <a:cubicBezTo>
                  <a:pt x="151589" y="817150"/>
                  <a:pt x="153210" y="801428"/>
                  <a:pt x="157018" y="786198"/>
                </a:cubicBezTo>
                <a:cubicBezTo>
                  <a:pt x="159379" y="776753"/>
                  <a:pt x="163580" y="767850"/>
                  <a:pt x="166255" y="758489"/>
                </a:cubicBezTo>
                <a:cubicBezTo>
                  <a:pt x="169742" y="746283"/>
                  <a:pt x="172737" y="733935"/>
                  <a:pt x="175491" y="721543"/>
                </a:cubicBezTo>
                <a:cubicBezTo>
                  <a:pt x="184101" y="682799"/>
                  <a:pt x="187277" y="660068"/>
                  <a:pt x="193964" y="619943"/>
                </a:cubicBezTo>
                <a:cubicBezTo>
                  <a:pt x="204942" y="422340"/>
                  <a:pt x="192315" y="508115"/>
                  <a:pt x="221673" y="361325"/>
                </a:cubicBezTo>
                <a:cubicBezTo>
                  <a:pt x="226541" y="336985"/>
                  <a:pt x="223060" y="310982"/>
                  <a:pt x="230909" y="287434"/>
                </a:cubicBezTo>
                <a:cubicBezTo>
                  <a:pt x="235614" y="273320"/>
                  <a:pt x="273903" y="233134"/>
                  <a:pt x="286328" y="222780"/>
                </a:cubicBezTo>
                <a:cubicBezTo>
                  <a:pt x="294856" y="215674"/>
                  <a:pt x="280171" y="208925"/>
                  <a:pt x="286328" y="2043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f/f7/Vermont_in_United_States.svg/1280px-Vermont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6991350" cy="4324351"/>
          </a:xfrm>
          <a:prstGeom prst="rect">
            <a:avLst/>
          </a:prstGeom>
          <a:noFill/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0" y="3505200"/>
            <a:ext cx="6934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To the best of my knowledge, BMSB has not been identified as an agricultural nor nuisance  pest (yet) in Vermont. It has, however, been confirmed here.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		-Terry Bradshaw, University of Vermont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8/Maine_in_United_States.svg/1280px-Maine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007712" cy="4953000"/>
          </a:xfrm>
          <a:prstGeom prst="rect">
            <a:avLst/>
          </a:prstGeom>
          <a:noFill/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0" y="3505200"/>
            <a:ext cx="6934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“Ditto” what Terry said for Maine.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latin typeface="Arial Narrow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		-Glen Koehler, University of Maine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c/c5/New_Hampshire_in_United_States.svg/1280px-New_Hampshire_in_United_Stat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6991350" cy="4324351"/>
          </a:xfrm>
          <a:prstGeom prst="rect">
            <a:avLst/>
          </a:prstGeom>
          <a:noFill/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0" y="3505200"/>
            <a:ext cx="77724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As of June 4, 2015, we (State Entomologist </a:t>
            </a:r>
            <a:r>
              <a:rPr lang="en-US" sz="3200" dirty="0" err="1" smtClean="0">
                <a:latin typeface="Arial Narrow" pitchFamily="34" charset="0"/>
              </a:rPr>
              <a:t>Piera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Siegert</a:t>
            </a:r>
            <a:r>
              <a:rPr lang="en-US" sz="3200" dirty="0" smtClean="0">
                <a:latin typeface="Arial Narrow" pitchFamily="34" charset="0"/>
              </a:rPr>
              <a:t>, and Rachel </a:t>
            </a:r>
            <a:r>
              <a:rPr lang="en-US" sz="3200" dirty="0" err="1" smtClean="0">
                <a:latin typeface="Arial Narrow" pitchFamily="34" charset="0"/>
              </a:rPr>
              <a:t>Maccini</a:t>
            </a:r>
            <a:r>
              <a:rPr lang="en-US" sz="3200" dirty="0" smtClean="0">
                <a:latin typeface="Arial Narrow" pitchFamily="34" charset="0"/>
              </a:rPr>
              <a:t> &amp; Alan Eaton, UNH Cooperative Extension) have confirmed BMSB specimens from 21 municipalities in New Hampshire. Nearly all of the specimens were in or on buildings. 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One report came from a infested nursery (where the plants had just been imported from Long Island, NY), and two individuals were found in a BMSB trap.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Only one community (Portsmouth) commonly reports nuisance problems. All reports of “BMSB” on agricultural crops have turned out to be other species, especially squash bug or brown stinkbug.             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   - Alan Eaton  University of NH Cooperative Extension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p of the United States with Massachusetts highligh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721725" cy="5398460"/>
          </a:xfrm>
          <a:prstGeom prst="rect">
            <a:avLst/>
          </a:prstGeom>
          <a:noFill/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0" y="3505200"/>
            <a:ext cx="6934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There have been trap captures in agricultural settings (just a few here and there).  No reports of agricultural injury or nuisance pest problems.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Homeowners with ones and twos indoors in some locations.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latin typeface="Arial Narrow" pitchFamily="34" charset="0"/>
              </a:rPr>
              <a:t>		-Kathleen Leahy, Polaris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ickwithanyone.com/wp-content/uploads/2015/03/Connecticut_in_United_States.svg_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8125788" cy="5026034"/>
          </a:xfrm>
          <a:prstGeom prst="rect">
            <a:avLst/>
          </a:prstGeom>
          <a:noFill/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0" y="3657600"/>
            <a:ext cx="73152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Present in every county.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Populations exploded in the central part of the state.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Now an agricultural pest in orchards.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Scouting and trapping 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fruits and vegetables to determine if an agricultural pest throughout the state or in pockets.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Mary Concklin, University of Connecticut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Connecticut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Image result for rhode islan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rhode islan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ak-hdl.buzzfed.com/static/2014-07/1/11/enhanced/webdr10/enhanced-5400-1404227708-8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199"/>
            <a:ext cx="7924800" cy="49070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Rhode Island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3429000"/>
            <a:ext cx="6934200" cy="3048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Narrow" pitchFamily="34" charset="0"/>
              </a:rPr>
              <a:t>No nuisance or agricultural problems.</a:t>
            </a:r>
          </a:p>
          <a:p>
            <a:r>
              <a:rPr lang="en-US" dirty="0" smtClean="0">
                <a:latin typeface="Arial Narrow" pitchFamily="34" charset="0"/>
              </a:rPr>
              <a:t>They see a few each year, but not many.</a:t>
            </a:r>
          </a:p>
          <a:p>
            <a:r>
              <a:rPr lang="en-US" dirty="0" smtClean="0">
                <a:latin typeface="Arial Narrow" pitchFamily="34" charset="0"/>
              </a:rPr>
              <a:t>Very few Ailanthus trees in RI, wonders if that is helping. </a:t>
            </a:r>
          </a:p>
          <a:p>
            <a:endParaRPr lang="en-US" dirty="0">
              <a:latin typeface="Arial Narrow" pitchFamily="34" charset="0"/>
            </a:endParaRPr>
          </a:p>
          <a:p>
            <a:pPr lvl="1"/>
            <a:r>
              <a:rPr lang="en-US" dirty="0" smtClean="0">
                <a:latin typeface="Arial Narrow" pitchFamily="34" charset="0"/>
              </a:rPr>
              <a:t>Heather </a:t>
            </a:r>
            <a:r>
              <a:rPr lang="en-US" dirty="0" err="1" smtClean="0">
                <a:latin typeface="Arial Narrow" pitchFamily="34" charset="0"/>
              </a:rPr>
              <a:t>Faubert</a:t>
            </a:r>
            <a:r>
              <a:rPr lang="en-US" dirty="0" smtClean="0">
                <a:latin typeface="Arial Narrow" pitchFamily="34" charset="0"/>
              </a:rPr>
              <a:t>, University of Rhode Island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Northeastern BMSB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Rhode Island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2015-07-23T19:47:53Z</dcterms:created>
  <dcterms:modified xsi:type="dcterms:W3CDTF">2015-07-23T19:48:09Z</dcterms:modified>
</cp:coreProperties>
</file>